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D8E8"/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15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5591176" y="6488114"/>
            <a:ext cx="271266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latin typeface="+mn-lt"/>
                <a:ea typeface="+mn-ea"/>
              </a:rPr>
              <a:t>Copyright © </a:t>
            </a:r>
            <a:r>
              <a:rPr lang="en-US" sz="1350" dirty="0" err="1">
                <a:latin typeface="+mn-lt"/>
                <a:ea typeface="+mn-ea"/>
              </a:rPr>
              <a:t>Wondershare</a:t>
            </a:r>
            <a:r>
              <a:rPr lang="en-US" sz="1350" dirty="0">
                <a:latin typeface="+mn-lt"/>
                <a:ea typeface="+mn-ea"/>
              </a:rPr>
              <a:t> Software</a:t>
            </a:r>
            <a:endParaRPr lang="zh-CN" altLang="en-US" sz="1350" dirty="0"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57158" y="2130427"/>
            <a:ext cx="7772400" cy="1227137"/>
          </a:xfrm>
          <a:noFill/>
        </p:spPr>
        <p:txBody>
          <a:bodyPr/>
          <a:lstStyle>
            <a:lvl1pPr algn="l">
              <a:defRPr sz="3750" b="1" cap="none" spc="0" baseline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85706" y="3357562"/>
            <a:ext cx="6400800" cy="642942"/>
          </a:xfrm>
        </p:spPr>
        <p:txBody>
          <a:bodyPr rtlCol="0" anchor="ctr">
            <a:normAutofit/>
          </a:bodyPr>
          <a:lstStyle>
            <a:lvl1pPr marL="0" indent="0" algn="l" defTabSz="685800" rtl="0" eaLnBrk="1" latinLnBrk="0" hangingPunct="1">
              <a:spcBef>
                <a:spcPct val="0"/>
              </a:spcBef>
              <a:buNone/>
              <a:defRPr lang="zh-CN" altLang="en-US" sz="1800" b="0" kern="1200" cap="none" spc="0" dirty="0">
                <a:ln>
                  <a:noFill/>
                </a:ln>
                <a:solidFill>
                  <a:srgbClr val="3B3721"/>
                </a:solidFill>
                <a:effectLst/>
                <a:latin typeface="+mj-lt"/>
                <a:ea typeface="+mj-ea"/>
                <a:cs typeface="+mj-cs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207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727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40"/>
            <a:ext cx="8229600" cy="79692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85876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zh-CN"/>
              <a:t>Образец текста</a:t>
            </a:r>
          </a:p>
          <a:p>
            <a:pPr lvl="1"/>
            <a:r>
              <a:rPr lang="ru-RU" altLang="zh-CN"/>
              <a:t>Второй уровень</a:t>
            </a:r>
          </a:p>
          <a:p>
            <a:pPr lvl="2"/>
            <a:r>
              <a:rPr lang="ru-RU" altLang="zh-CN"/>
              <a:t>Третий уровень</a:t>
            </a:r>
          </a:p>
          <a:p>
            <a:pPr lvl="3"/>
            <a:r>
              <a:rPr lang="ru-RU" altLang="zh-CN"/>
              <a:t>Четвертый уровень</a:t>
            </a:r>
          </a:p>
          <a:p>
            <a:pPr lvl="4"/>
            <a:r>
              <a:rPr lang="ru-RU" altLang="zh-CN"/>
              <a:t>Пятый уровень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5591176" y="6488114"/>
            <a:ext cx="271266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latin typeface="+mn-lt"/>
                <a:ea typeface="+mn-ea"/>
              </a:rPr>
              <a:t>Copyright © </a:t>
            </a:r>
            <a:r>
              <a:rPr lang="en-US" sz="1350" dirty="0" err="1">
                <a:latin typeface="+mn-lt"/>
                <a:ea typeface="+mn-ea"/>
              </a:rPr>
              <a:t>Wondershare</a:t>
            </a:r>
            <a:r>
              <a:rPr lang="en-US" sz="1350" dirty="0">
                <a:latin typeface="+mn-lt"/>
                <a:ea typeface="+mn-ea"/>
              </a:rPr>
              <a:t> Software</a:t>
            </a:r>
            <a:endParaRPr lang="zh-CN" altLang="en-US" sz="135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715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lang="zh-CN" altLang="en-US" sz="2400" b="1" kern="1200" dirty="0">
          <a:ln w="9000" cmpd="sng">
            <a:noFill/>
            <a:prstDash val="solid"/>
          </a:ln>
          <a:gradFill>
            <a:gsLst>
              <a:gs pos="0">
                <a:srgbClr val="C00000"/>
              </a:gs>
              <a:gs pos="43000">
                <a:srgbClr val="A20000"/>
              </a:gs>
              <a:gs pos="100000">
                <a:srgbClr val="860000"/>
              </a:gs>
            </a:gsLst>
            <a:lin ang="5400000"/>
          </a:gradFill>
          <a:effectLst>
            <a:reflection blurRad="12700" stA="28000" endPos="45000" dist="1000" dir="5400000" sy="-100000" algn="bl" rotWithShape="0"/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57726E-C5E8-47AC-BF79-5BC3F17AFB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0365" y="1046961"/>
            <a:ext cx="6847088" cy="1719197"/>
          </a:xfrm>
        </p:spPr>
        <p:txBody>
          <a:bodyPr>
            <a:normAutofit fontScale="90000"/>
          </a:bodyPr>
          <a:lstStyle/>
          <a:p>
            <a:r>
              <a:rPr lang="uk-UA" sz="4000" dirty="0"/>
              <a:t>Практичне заняття. </a:t>
            </a:r>
            <a:br>
              <a:rPr lang="uk-UA" sz="4000" dirty="0"/>
            </a:br>
            <a:r>
              <a:rPr lang="ru-RU" sz="4000" dirty="0" err="1"/>
              <a:t>Здійснення</a:t>
            </a:r>
            <a:r>
              <a:rPr lang="ru-RU" sz="4000" dirty="0"/>
              <a:t> права </a:t>
            </a:r>
            <a:r>
              <a:rPr lang="ru-RU" sz="4000" dirty="0" err="1"/>
              <a:t>неповнолітніх</a:t>
            </a:r>
            <a:r>
              <a:rPr lang="ru-RU" sz="4000" dirty="0"/>
              <a:t> на </a:t>
            </a:r>
            <a:r>
              <a:rPr lang="ru-RU" sz="4000" dirty="0" err="1"/>
              <a:t>результати</a:t>
            </a:r>
            <a:r>
              <a:rPr lang="ru-RU" sz="4000" dirty="0"/>
              <a:t> </a:t>
            </a:r>
            <a:r>
              <a:rPr lang="ru-RU" sz="4000" dirty="0" err="1"/>
              <a:t>інтелектуальної</a:t>
            </a:r>
            <a:r>
              <a:rPr lang="ru-RU" sz="4000" dirty="0"/>
              <a:t> </a:t>
            </a:r>
            <a:r>
              <a:rPr lang="ru-RU" sz="4000" dirty="0" err="1"/>
              <a:t>власності</a:t>
            </a:r>
            <a:r>
              <a:rPr lang="ru-RU" sz="4000" dirty="0"/>
              <a:t>. </a:t>
            </a:r>
            <a:endParaRPr lang="ru-UA" sz="4000" dirty="0"/>
          </a:p>
        </p:txBody>
      </p:sp>
    </p:spTree>
    <p:extLst>
      <p:ext uri="{BB962C8B-B14F-4D97-AF65-F5344CB8AC3E}">
        <p14:creationId xmlns:p14="http://schemas.microsoft.com/office/powerpoint/2010/main" val="164265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5D00C09-8D78-4B98-BC53-907FCB2FAD29}"/>
              </a:ext>
            </a:extLst>
          </p:cNvPr>
          <p:cNvSpPr txBox="1">
            <a:spLocks/>
          </p:cNvSpPr>
          <p:nvPr/>
        </p:nvSpPr>
        <p:spPr>
          <a:xfrm>
            <a:off x="1502794" y="201291"/>
            <a:ext cx="6138408" cy="6245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uk-UA" sz="3600" dirty="0">
                <a:effectLst/>
              </a:rPr>
              <a:t>Об’єкти суміжних прав</a:t>
            </a:r>
            <a:endParaRPr lang="ru-UA" sz="3600" dirty="0">
              <a:effectLst/>
            </a:endParaRPr>
          </a:p>
        </p:txBody>
      </p:sp>
      <p:sp>
        <p:nvSpPr>
          <p:cNvPr id="10" name="Прямоугольник: скругленные углы 13">
            <a:extLst>
              <a:ext uri="{FF2B5EF4-FFF2-40B4-BE49-F238E27FC236}">
                <a16:creationId xmlns:a16="http://schemas.microsoft.com/office/drawing/2014/main" id="{ECB0FF56-8D2A-9774-7EBB-5446852F14F5}"/>
              </a:ext>
            </a:extLst>
          </p:cNvPr>
          <p:cNvSpPr/>
          <p:nvPr/>
        </p:nvSpPr>
        <p:spPr>
          <a:xfrm>
            <a:off x="3069634" y="2112635"/>
            <a:ext cx="3004730" cy="54458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Виконання творів</a:t>
            </a:r>
          </a:p>
        </p:txBody>
      </p:sp>
      <p:sp>
        <p:nvSpPr>
          <p:cNvPr id="2" name="Прямоугольник: скругленные углы 13">
            <a:extLst>
              <a:ext uri="{FF2B5EF4-FFF2-40B4-BE49-F238E27FC236}">
                <a16:creationId xmlns:a16="http://schemas.microsoft.com/office/drawing/2014/main" id="{24DA2E20-EC66-43AE-DDAC-3303324928BD}"/>
              </a:ext>
            </a:extLst>
          </p:cNvPr>
          <p:cNvSpPr/>
          <p:nvPr/>
        </p:nvSpPr>
        <p:spPr>
          <a:xfrm>
            <a:off x="2635887" y="3092066"/>
            <a:ext cx="3872225" cy="54458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Фонограми, відеограми</a:t>
            </a:r>
          </a:p>
        </p:txBody>
      </p:sp>
      <p:sp>
        <p:nvSpPr>
          <p:cNvPr id="3" name="Прямоугольник: скругленные углы 13">
            <a:extLst>
              <a:ext uri="{FF2B5EF4-FFF2-40B4-BE49-F238E27FC236}">
                <a16:creationId xmlns:a16="http://schemas.microsoft.com/office/drawing/2014/main" id="{5692AA59-421D-710C-C5F1-F2B1DA16901E}"/>
              </a:ext>
            </a:extLst>
          </p:cNvPr>
          <p:cNvSpPr/>
          <p:nvPr/>
        </p:nvSpPr>
        <p:spPr>
          <a:xfrm>
            <a:off x="1502796" y="4071496"/>
            <a:ext cx="6138407" cy="62452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Передачі (програми) організацій мовлення</a:t>
            </a:r>
          </a:p>
        </p:txBody>
      </p:sp>
    </p:spTree>
    <p:extLst>
      <p:ext uri="{BB962C8B-B14F-4D97-AF65-F5344CB8AC3E}">
        <p14:creationId xmlns:p14="http://schemas.microsoft.com/office/powerpoint/2010/main" val="274719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5D00C09-8D78-4B98-BC53-907FCB2FAD29}"/>
              </a:ext>
            </a:extLst>
          </p:cNvPr>
          <p:cNvSpPr txBox="1">
            <a:spLocks/>
          </p:cNvSpPr>
          <p:nvPr/>
        </p:nvSpPr>
        <p:spPr>
          <a:xfrm>
            <a:off x="1502794" y="175164"/>
            <a:ext cx="6138407" cy="107016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uk-UA" sz="3600" dirty="0">
                <a:effectLst/>
              </a:rPr>
              <a:t>Захист авторського права та суміжних прав</a:t>
            </a:r>
            <a:endParaRPr lang="ru-UA" sz="3600" dirty="0">
              <a:effectLst/>
            </a:endParaRPr>
          </a:p>
        </p:txBody>
      </p:sp>
      <p:sp>
        <p:nvSpPr>
          <p:cNvPr id="10" name="Прямоугольник: скругленные углы 13">
            <a:extLst>
              <a:ext uri="{FF2B5EF4-FFF2-40B4-BE49-F238E27FC236}">
                <a16:creationId xmlns:a16="http://schemas.microsoft.com/office/drawing/2014/main" id="{ECB0FF56-8D2A-9774-7EBB-5446852F14F5}"/>
              </a:ext>
            </a:extLst>
          </p:cNvPr>
          <p:cNvSpPr/>
          <p:nvPr/>
        </p:nvSpPr>
        <p:spPr>
          <a:xfrm>
            <a:off x="2232973" y="1468054"/>
            <a:ext cx="4712884" cy="72052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87312"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© - </a:t>
            </a:r>
            <a:r>
              <a:rPr lang="en-US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c</a:t>
            </a:r>
            <a:r>
              <a:rPr lang="cs-CZ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opyright</a:t>
            </a:r>
            <a:r>
              <a:rPr lang="en-US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(</a:t>
            </a: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знак охорони </a:t>
            </a:r>
            <a:r>
              <a:rPr lang="uk-UA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авторського права</a:t>
            </a:r>
            <a:r>
              <a:rPr lang="ru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)</a:t>
            </a:r>
            <a:r>
              <a:rPr lang="cs-CZ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Прямоугольник: скругленные углы 13">
            <a:extLst>
              <a:ext uri="{FF2B5EF4-FFF2-40B4-BE49-F238E27FC236}">
                <a16:creationId xmlns:a16="http://schemas.microsoft.com/office/drawing/2014/main" id="{24DA2E20-EC66-43AE-DDAC-3303324928BD}"/>
              </a:ext>
            </a:extLst>
          </p:cNvPr>
          <p:cNvSpPr/>
          <p:nvPr/>
        </p:nvSpPr>
        <p:spPr>
          <a:xfrm>
            <a:off x="1378900" y="3774629"/>
            <a:ext cx="6421030" cy="93373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87312"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®</a:t>
            </a:r>
            <a:r>
              <a:rPr lang="en-US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- registered trademark (</a:t>
            </a: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вказують на те, що цій торговельній марці надана </a:t>
            </a:r>
            <a:r>
              <a:rPr lang="uk-UA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правова охорона</a:t>
            </a:r>
            <a:r>
              <a:rPr lang="ru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)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: скругленные углы 13">
            <a:extLst>
              <a:ext uri="{FF2B5EF4-FFF2-40B4-BE49-F238E27FC236}">
                <a16:creationId xmlns:a16="http://schemas.microsoft.com/office/drawing/2014/main" id="{E0781D5C-1D3F-9240-F1DC-678CC651D7A0}"/>
              </a:ext>
            </a:extLst>
          </p:cNvPr>
          <p:cNvSpPr/>
          <p:nvPr/>
        </p:nvSpPr>
        <p:spPr>
          <a:xfrm>
            <a:off x="1590869" y="2446523"/>
            <a:ext cx="5997093" cy="107016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87312" algn="ctr"/>
            <a:r>
              <a:rPr lang="cs-CZ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™ - trademark </a:t>
            </a:r>
            <a:r>
              <a:rPr lang="en-US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(</a:t>
            </a: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позначення, знак за яким товари та послуги одних осіб </a:t>
            </a:r>
            <a:r>
              <a:rPr lang="uk-UA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відрізняються </a:t>
            </a: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від товарів та послуг інших осіб</a:t>
            </a:r>
            <a:r>
              <a:rPr lang="en-US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)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: скругленные углы 13">
            <a:extLst>
              <a:ext uri="{FF2B5EF4-FFF2-40B4-BE49-F238E27FC236}">
                <a16:creationId xmlns:a16="http://schemas.microsoft.com/office/drawing/2014/main" id="{C8A0FC5E-E995-C8AA-7518-08FEE266D132}"/>
              </a:ext>
            </a:extLst>
          </p:cNvPr>
          <p:cNvSpPr/>
          <p:nvPr/>
        </p:nvSpPr>
        <p:spPr>
          <a:xfrm>
            <a:off x="1378900" y="4966310"/>
            <a:ext cx="6421030" cy="93373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87312"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℗</a:t>
            </a:r>
            <a:r>
              <a:rPr lang="en-US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- related rights (</a:t>
            </a: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знак охорони </a:t>
            </a:r>
            <a:r>
              <a:rPr lang="uk-UA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суміжних прав</a:t>
            </a:r>
            <a:r>
              <a:rPr lang="ru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)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114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5D00C09-8D78-4B98-BC53-907FCB2FAD29}"/>
              </a:ext>
            </a:extLst>
          </p:cNvPr>
          <p:cNvSpPr txBox="1">
            <a:spLocks/>
          </p:cNvSpPr>
          <p:nvPr/>
        </p:nvSpPr>
        <p:spPr>
          <a:xfrm>
            <a:off x="1191182" y="407866"/>
            <a:ext cx="6552632" cy="6245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uk-UA" sz="3600" dirty="0">
                <a:effectLst/>
              </a:rPr>
              <a:t>Порушення авторського права та суміжних прав</a:t>
            </a:r>
            <a:endParaRPr lang="ru-UA" sz="3600" dirty="0">
              <a:effectLst/>
            </a:endParaRPr>
          </a:p>
        </p:txBody>
      </p:sp>
      <p:sp>
        <p:nvSpPr>
          <p:cNvPr id="10" name="Прямоугольник: скругленные углы 13">
            <a:extLst>
              <a:ext uri="{FF2B5EF4-FFF2-40B4-BE49-F238E27FC236}">
                <a16:creationId xmlns:a16="http://schemas.microsoft.com/office/drawing/2014/main" id="{ECB0FF56-8D2A-9774-7EBB-5446852F14F5}"/>
              </a:ext>
            </a:extLst>
          </p:cNvPr>
          <p:cNvSpPr/>
          <p:nvPr/>
        </p:nvSpPr>
        <p:spPr>
          <a:xfrm>
            <a:off x="1088571" y="1631011"/>
            <a:ext cx="6966856" cy="7471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uk-UA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Контрафакція</a:t>
            </a: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-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незаконне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розповсюдженні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або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відтворенні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твору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без </a:t>
            </a:r>
            <a:r>
              <a:rPr lang="ru-RU" sz="2000" b="1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дозволу</a:t>
            </a:r>
            <a:r>
              <a:rPr lang="ru-RU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автора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: скругленные углы 13">
            <a:extLst>
              <a:ext uri="{FF2B5EF4-FFF2-40B4-BE49-F238E27FC236}">
                <a16:creationId xmlns:a16="http://schemas.microsoft.com/office/drawing/2014/main" id="{24DA2E20-EC66-43AE-DDAC-3303324928BD}"/>
              </a:ext>
            </a:extLst>
          </p:cNvPr>
          <p:cNvSpPr/>
          <p:nvPr/>
        </p:nvSpPr>
        <p:spPr>
          <a:xfrm>
            <a:off x="1400185" y="2603189"/>
            <a:ext cx="6343629" cy="7471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uk-UA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Плагіат</a:t>
            </a: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-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привласнення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авторства на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чужий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твір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без </a:t>
            </a:r>
            <a:r>
              <a:rPr lang="ru-RU" sz="2000" b="1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посилання</a:t>
            </a:r>
            <a:r>
              <a:rPr lang="ru-RU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на автора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: скругленные углы 13">
            <a:extLst>
              <a:ext uri="{FF2B5EF4-FFF2-40B4-BE49-F238E27FC236}">
                <a16:creationId xmlns:a16="http://schemas.microsoft.com/office/drawing/2014/main" id="{5692AA59-421D-710C-C5F1-F2B1DA16901E}"/>
              </a:ext>
            </a:extLst>
          </p:cNvPr>
          <p:cNvSpPr/>
          <p:nvPr/>
        </p:nvSpPr>
        <p:spPr>
          <a:xfrm>
            <a:off x="256902" y="3575368"/>
            <a:ext cx="8630194" cy="1104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uk-UA" sz="2000" b="1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Камкординг</a:t>
            </a: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- відеозапис аудіовізуального твору під час його публічної демонстрації </a:t>
            </a:r>
            <a:r>
              <a:rPr lang="uk-UA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без дозволу </a:t>
            </a: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суб’єкта авторського права або суміжних прав</a:t>
            </a:r>
          </a:p>
        </p:txBody>
      </p:sp>
      <p:sp>
        <p:nvSpPr>
          <p:cNvPr id="4" name="Прямоугольник: скругленные углы 13">
            <a:extLst>
              <a:ext uri="{FF2B5EF4-FFF2-40B4-BE49-F238E27FC236}">
                <a16:creationId xmlns:a16="http://schemas.microsoft.com/office/drawing/2014/main" id="{2F078F53-885E-7D71-AE13-A0EFE852616F}"/>
              </a:ext>
            </a:extLst>
          </p:cNvPr>
          <p:cNvSpPr/>
          <p:nvPr/>
        </p:nvSpPr>
        <p:spPr>
          <a:xfrm>
            <a:off x="311331" y="4904464"/>
            <a:ext cx="852133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uk-UA" sz="2000" b="1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Кардшейрінг</a:t>
            </a:r>
            <a:r>
              <a:rPr lang="uk-UA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 - </a:t>
            </a: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забезпечення доступу до програми (передачі) організації мовлення </a:t>
            </a:r>
            <a:r>
              <a:rPr lang="uk-UA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без </a:t>
            </a:r>
            <a:r>
              <a:rPr lang="ru-RU" sz="2000" b="1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абонентплати</a:t>
            </a:r>
            <a:r>
              <a:rPr lang="uk-UA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629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C9FA0A-1F09-4B06-BF9C-FA7F06DE8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81" y="2088200"/>
            <a:ext cx="7950926" cy="1462720"/>
          </a:xfrm>
        </p:spPr>
        <p:txBody>
          <a:bodyPr>
            <a:noAutofit/>
          </a:bodyPr>
          <a:lstStyle/>
          <a:p>
            <a:pPr algn="just"/>
            <a:r>
              <a:rPr lang="uk-UA" sz="2800" dirty="0">
                <a:effectLst/>
              </a:rPr>
              <a:t>«Інтелектуальна власність – те саме для світу бізнесу, що й кольт 45-го калібру для ковбоя з американського вестерна»</a:t>
            </a:r>
            <a:endParaRPr lang="ru-UA" sz="2800" dirty="0">
              <a:effectLst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F80479D-0197-41F4-AB66-1E6973B4C05D}"/>
              </a:ext>
            </a:extLst>
          </p:cNvPr>
          <p:cNvSpPr txBox="1">
            <a:spLocks/>
          </p:cNvSpPr>
          <p:nvPr/>
        </p:nvSpPr>
        <p:spPr>
          <a:xfrm>
            <a:off x="3667950" y="3429000"/>
            <a:ext cx="4932957" cy="6245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r"/>
            <a:r>
              <a:rPr lang="uk-UA" sz="2800" dirty="0">
                <a:effectLst/>
              </a:rPr>
              <a:t>М. </a:t>
            </a:r>
            <a:r>
              <a:rPr lang="uk-UA" sz="2800" dirty="0" err="1">
                <a:effectLst/>
              </a:rPr>
              <a:t>Лектер</a:t>
            </a:r>
            <a:endParaRPr lang="ru-UA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83855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88377D5-DDA1-44D2-B7BF-B944368B8D86}"/>
              </a:ext>
            </a:extLst>
          </p:cNvPr>
          <p:cNvSpPr/>
          <p:nvPr/>
        </p:nvSpPr>
        <p:spPr>
          <a:xfrm>
            <a:off x="3211932" y="1015391"/>
            <a:ext cx="2831315" cy="5201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>
                <a:latin typeface="Century Gothic" panose="020B0502020202020204" pitchFamily="34" charset="0"/>
                <a:cs typeface="Times New Roman" panose="02020603050405020304" pitchFamily="18" charset="0"/>
              </a:rPr>
              <a:t>Конституція України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5D00C09-8D78-4B98-BC53-907FCB2FAD29}"/>
              </a:ext>
            </a:extLst>
          </p:cNvPr>
          <p:cNvSpPr txBox="1">
            <a:spLocks/>
          </p:cNvSpPr>
          <p:nvPr/>
        </p:nvSpPr>
        <p:spPr>
          <a:xfrm>
            <a:off x="1699306" y="170340"/>
            <a:ext cx="5745388" cy="6245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uk-UA" sz="3600" dirty="0">
                <a:effectLst/>
              </a:rPr>
              <a:t>Нормативно-правова база</a:t>
            </a:r>
            <a:endParaRPr lang="ru-UA" sz="3600" dirty="0">
              <a:effectLst/>
            </a:endParaRP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7E371504-0F94-4DEB-AE41-0BE139C1B7D2}"/>
              </a:ext>
            </a:extLst>
          </p:cNvPr>
          <p:cNvSpPr/>
          <p:nvPr/>
        </p:nvSpPr>
        <p:spPr>
          <a:xfrm>
            <a:off x="2482510" y="1630754"/>
            <a:ext cx="4290159" cy="7428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Закон України «Про авторське право і суміжні права»</a:t>
            </a:r>
          </a:p>
        </p:txBody>
      </p:sp>
      <p:sp>
        <p:nvSpPr>
          <p:cNvPr id="5" name="Прямоугольник: скругленные углы 13">
            <a:extLst>
              <a:ext uri="{FF2B5EF4-FFF2-40B4-BE49-F238E27FC236}">
                <a16:creationId xmlns:a16="http://schemas.microsoft.com/office/drawing/2014/main" id="{39F4FCFC-E88A-2CF8-6BB9-0B6E6E272836}"/>
              </a:ext>
            </a:extLst>
          </p:cNvPr>
          <p:cNvSpPr/>
          <p:nvPr/>
        </p:nvSpPr>
        <p:spPr>
          <a:xfrm>
            <a:off x="2714671" y="4391870"/>
            <a:ext cx="3825835" cy="475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Цивільний Кодекс України</a:t>
            </a:r>
          </a:p>
        </p:txBody>
      </p:sp>
      <p:sp>
        <p:nvSpPr>
          <p:cNvPr id="6" name="Прямоугольник: скругленные углы 13">
            <a:extLst>
              <a:ext uri="{FF2B5EF4-FFF2-40B4-BE49-F238E27FC236}">
                <a16:creationId xmlns:a16="http://schemas.microsoft.com/office/drawing/2014/main" id="{5E9CE7EF-6CBF-BDEF-FFE8-DB5CD61FC166}"/>
              </a:ext>
            </a:extLst>
          </p:cNvPr>
          <p:cNvSpPr/>
          <p:nvPr/>
        </p:nvSpPr>
        <p:spPr>
          <a:xfrm>
            <a:off x="4889018" y="4984207"/>
            <a:ext cx="2828804" cy="47505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Бернська конвенція</a:t>
            </a:r>
          </a:p>
        </p:txBody>
      </p:sp>
      <p:sp>
        <p:nvSpPr>
          <p:cNvPr id="7" name="Прямоугольник: скругленные углы 13">
            <a:extLst>
              <a:ext uri="{FF2B5EF4-FFF2-40B4-BE49-F238E27FC236}">
                <a16:creationId xmlns:a16="http://schemas.microsoft.com/office/drawing/2014/main" id="{27470676-764E-B3C1-CB82-9B05C42D6353}"/>
              </a:ext>
            </a:extLst>
          </p:cNvPr>
          <p:cNvSpPr/>
          <p:nvPr/>
        </p:nvSpPr>
        <p:spPr>
          <a:xfrm>
            <a:off x="1861611" y="4983353"/>
            <a:ext cx="2828804" cy="47505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Римська конвенція</a:t>
            </a:r>
          </a:p>
        </p:txBody>
      </p:sp>
      <p:sp>
        <p:nvSpPr>
          <p:cNvPr id="9" name="Прямоугольник: скругленные углы 13">
            <a:extLst>
              <a:ext uri="{FF2B5EF4-FFF2-40B4-BE49-F238E27FC236}">
                <a16:creationId xmlns:a16="http://schemas.microsoft.com/office/drawing/2014/main" id="{145C069C-9B3C-A79D-D26D-5122CE23CAAF}"/>
              </a:ext>
            </a:extLst>
          </p:cNvPr>
          <p:cNvSpPr/>
          <p:nvPr/>
        </p:nvSpPr>
        <p:spPr>
          <a:xfrm>
            <a:off x="2984637" y="5563024"/>
            <a:ext cx="3467500" cy="742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Всесвітня конвенція про авторське право</a:t>
            </a:r>
          </a:p>
        </p:txBody>
      </p:sp>
      <p:sp>
        <p:nvSpPr>
          <p:cNvPr id="2" name="Прямоугольник: скругленные углы 13">
            <a:extLst>
              <a:ext uri="{FF2B5EF4-FFF2-40B4-BE49-F238E27FC236}">
                <a16:creationId xmlns:a16="http://schemas.microsoft.com/office/drawing/2014/main" id="{D87A24DF-B5A8-922E-B144-A839AC072834}"/>
              </a:ext>
            </a:extLst>
          </p:cNvPr>
          <p:cNvSpPr/>
          <p:nvPr/>
        </p:nvSpPr>
        <p:spPr>
          <a:xfrm>
            <a:off x="2068008" y="2468783"/>
            <a:ext cx="5119162" cy="47192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Закон України «Про кінематографію»</a:t>
            </a:r>
            <a:r>
              <a:rPr lang="cs-CZ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: скругленные углы 13">
            <a:extLst>
              <a:ext uri="{FF2B5EF4-FFF2-40B4-BE49-F238E27FC236}">
                <a16:creationId xmlns:a16="http://schemas.microsoft.com/office/drawing/2014/main" id="{C245012C-52E6-12A7-78A4-19A2842641B3}"/>
              </a:ext>
            </a:extLst>
          </p:cNvPr>
          <p:cNvSpPr/>
          <p:nvPr/>
        </p:nvSpPr>
        <p:spPr>
          <a:xfrm>
            <a:off x="2376000" y="3035934"/>
            <a:ext cx="4503179" cy="6935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Закон України «Про </a:t>
            </a:r>
            <a:r>
              <a:rPr lang="ru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т</a:t>
            </a:r>
            <a:r>
              <a:rPr lang="uk-UA" sz="2000">
                <a:latin typeface="Century Gothic" panose="020B0502020202020204" pitchFamily="34" charset="0"/>
                <a:cs typeface="Times New Roman" panose="02020603050405020304" pitchFamily="18" charset="0"/>
              </a:rPr>
              <a:t>елебачення</a:t>
            </a: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і радіомовлення»</a:t>
            </a:r>
            <a:r>
              <a:rPr lang="cs-CZ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: скругленные углы 13">
            <a:extLst>
              <a:ext uri="{FF2B5EF4-FFF2-40B4-BE49-F238E27FC236}">
                <a16:creationId xmlns:a16="http://schemas.microsoft.com/office/drawing/2014/main" id="{0D44CEEC-8140-D4D8-A389-9C4060A050EB}"/>
              </a:ext>
            </a:extLst>
          </p:cNvPr>
          <p:cNvSpPr/>
          <p:nvPr/>
        </p:nvSpPr>
        <p:spPr>
          <a:xfrm>
            <a:off x="1986291" y="3824718"/>
            <a:ext cx="5282596" cy="47192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Закон України «Про видавничу справу»</a:t>
            </a:r>
            <a:r>
              <a:rPr lang="cs-CZ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52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DC37EE8-3E65-8CED-F8BE-0630140023D8}"/>
              </a:ext>
            </a:extLst>
          </p:cNvPr>
          <p:cNvCxnSpPr>
            <a:cxnSpLocks/>
          </p:cNvCxnSpPr>
          <p:nvPr/>
        </p:nvCxnSpPr>
        <p:spPr>
          <a:xfrm flipH="1">
            <a:off x="2415225" y="3747128"/>
            <a:ext cx="436171" cy="55936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F27F979-0431-FCCD-211B-73899302BEAE}"/>
              </a:ext>
            </a:extLst>
          </p:cNvPr>
          <p:cNvCxnSpPr>
            <a:cxnSpLocks/>
          </p:cNvCxnSpPr>
          <p:nvPr/>
        </p:nvCxnSpPr>
        <p:spPr>
          <a:xfrm>
            <a:off x="4486516" y="3545293"/>
            <a:ext cx="0" cy="7401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35EB94B-3887-E9E5-0CD9-40AB162EF4F5}"/>
              </a:ext>
            </a:extLst>
          </p:cNvPr>
          <p:cNvCxnSpPr>
            <a:cxnSpLocks/>
          </p:cNvCxnSpPr>
          <p:nvPr/>
        </p:nvCxnSpPr>
        <p:spPr>
          <a:xfrm>
            <a:off x="6248397" y="3726105"/>
            <a:ext cx="517504" cy="55936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C452F45-7F80-E718-DE26-11DCE5FFBB4E}"/>
              </a:ext>
            </a:extLst>
          </p:cNvPr>
          <p:cNvCxnSpPr>
            <a:cxnSpLocks/>
          </p:cNvCxnSpPr>
          <p:nvPr/>
        </p:nvCxnSpPr>
        <p:spPr>
          <a:xfrm>
            <a:off x="5807926" y="3874150"/>
            <a:ext cx="335669" cy="140738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0EE7814-E0DB-D3F6-04ED-1051A11E7DD5}"/>
              </a:ext>
            </a:extLst>
          </p:cNvPr>
          <p:cNvCxnSpPr>
            <a:cxnSpLocks/>
          </p:cNvCxnSpPr>
          <p:nvPr/>
        </p:nvCxnSpPr>
        <p:spPr>
          <a:xfrm flipH="1">
            <a:off x="3078079" y="3882859"/>
            <a:ext cx="335669" cy="140738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F78E54-CB7C-0936-528C-20DD55A3F124}"/>
              </a:ext>
            </a:extLst>
          </p:cNvPr>
          <p:cNvCxnSpPr>
            <a:cxnSpLocks/>
          </p:cNvCxnSpPr>
          <p:nvPr/>
        </p:nvCxnSpPr>
        <p:spPr>
          <a:xfrm>
            <a:off x="5650971" y="1386789"/>
            <a:ext cx="148046" cy="55936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FFA25D-42C0-6609-E220-93AA51C214EA}"/>
              </a:ext>
            </a:extLst>
          </p:cNvPr>
          <p:cNvCxnSpPr>
            <a:cxnSpLocks/>
          </p:cNvCxnSpPr>
          <p:nvPr/>
        </p:nvCxnSpPr>
        <p:spPr>
          <a:xfrm flipH="1">
            <a:off x="3518263" y="1384668"/>
            <a:ext cx="148046" cy="55936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9838ECDD-7E32-4AE5-AD61-557B133373A4}"/>
              </a:ext>
            </a:extLst>
          </p:cNvPr>
          <p:cNvSpPr/>
          <p:nvPr/>
        </p:nvSpPr>
        <p:spPr>
          <a:xfrm>
            <a:off x="2522582" y="885063"/>
            <a:ext cx="4098835" cy="62468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Інтелектуальна власність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01825FF3-BEE6-4972-9BA7-32BC7817A0D8}"/>
              </a:ext>
            </a:extLst>
          </p:cNvPr>
          <p:cNvSpPr/>
          <p:nvPr/>
        </p:nvSpPr>
        <p:spPr>
          <a:xfrm>
            <a:off x="927281" y="4285469"/>
            <a:ext cx="1487944" cy="5379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Усна</a:t>
            </a: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F71453C7-7520-4CAF-830A-F6C8F9558782}"/>
              </a:ext>
            </a:extLst>
          </p:cNvPr>
          <p:cNvSpPr/>
          <p:nvPr/>
        </p:nvSpPr>
        <p:spPr>
          <a:xfrm>
            <a:off x="797724" y="1944032"/>
            <a:ext cx="3449716" cy="5379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В об’єктивному значенні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791B30E5-D118-4B8C-B12E-B4F21C8BA31D}"/>
              </a:ext>
            </a:extLst>
          </p:cNvPr>
          <p:cNvSpPr/>
          <p:nvPr/>
        </p:nvSpPr>
        <p:spPr>
          <a:xfrm>
            <a:off x="4896562" y="1944032"/>
            <a:ext cx="3449716" cy="5379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У суб’єктивному значенні</a:t>
            </a: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681BB705-34AB-4898-A347-4BB030D46C29}"/>
              </a:ext>
            </a:extLst>
          </p:cNvPr>
          <p:cNvSpPr/>
          <p:nvPr/>
        </p:nvSpPr>
        <p:spPr>
          <a:xfrm>
            <a:off x="2759492" y="3335331"/>
            <a:ext cx="3625009" cy="62468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Види об’єктивної форми</a:t>
            </a:r>
          </a:p>
        </p:txBody>
      </p:sp>
      <p:sp>
        <p:nvSpPr>
          <p:cNvPr id="2" name="Прямоугольник: скругленные углы 14">
            <a:extLst>
              <a:ext uri="{FF2B5EF4-FFF2-40B4-BE49-F238E27FC236}">
                <a16:creationId xmlns:a16="http://schemas.microsoft.com/office/drawing/2014/main" id="{6C6B562B-B91C-2F69-2E35-07F0FF309EAC}"/>
              </a:ext>
            </a:extLst>
          </p:cNvPr>
          <p:cNvSpPr/>
          <p:nvPr/>
        </p:nvSpPr>
        <p:spPr>
          <a:xfrm>
            <a:off x="2895598" y="4285469"/>
            <a:ext cx="3352799" cy="5379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Звуко- або відеозапис</a:t>
            </a:r>
          </a:p>
        </p:txBody>
      </p:sp>
      <p:sp>
        <p:nvSpPr>
          <p:cNvPr id="3" name="Прямоугольник: скругленные углы 14">
            <a:extLst>
              <a:ext uri="{FF2B5EF4-FFF2-40B4-BE49-F238E27FC236}">
                <a16:creationId xmlns:a16="http://schemas.microsoft.com/office/drawing/2014/main" id="{BD28ED93-B02C-37E2-28E5-34F717EC1D50}"/>
              </a:ext>
            </a:extLst>
          </p:cNvPr>
          <p:cNvSpPr/>
          <p:nvPr/>
        </p:nvSpPr>
        <p:spPr>
          <a:xfrm>
            <a:off x="6728770" y="4285469"/>
            <a:ext cx="2085425" cy="5379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Письмова</a:t>
            </a:r>
          </a:p>
        </p:txBody>
      </p:sp>
      <p:sp>
        <p:nvSpPr>
          <p:cNvPr id="4" name="Прямоугольник: скругленные углы 14">
            <a:extLst>
              <a:ext uri="{FF2B5EF4-FFF2-40B4-BE49-F238E27FC236}">
                <a16:creationId xmlns:a16="http://schemas.microsoft.com/office/drawing/2014/main" id="{D018753F-7921-B0D5-C5A3-FDC4F735733F}"/>
              </a:ext>
            </a:extLst>
          </p:cNvPr>
          <p:cNvSpPr/>
          <p:nvPr/>
        </p:nvSpPr>
        <p:spPr>
          <a:xfrm>
            <a:off x="1102522" y="5305591"/>
            <a:ext cx="3082862" cy="5379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Об’ємно</a:t>
            </a: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-просторова</a:t>
            </a:r>
          </a:p>
        </p:txBody>
      </p:sp>
      <p:sp>
        <p:nvSpPr>
          <p:cNvPr id="5" name="Прямоугольник: скругленные углы 14">
            <a:extLst>
              <a:ext uri="{FF2B5EF4-FFF2-40B4-BE49-F238E27FC236}">
                <a16:creationId xmlns:a16="http://schemas.microsoft.com/office/drawing/2014/main" id="{2475C204-45C3-93F4-2A6D-AE0E1907810D}"/>
              </a:ext>
            </a:extLst>
          </p:cNvPr>
          <p:cNvSpPr/>
          <p:nvPr/>
        </p:nvSpPr>
        <p:spPr>
          <a:xfrm>
            <a:off x="4958616" y="5290245"/>
            <a:ext cx="3082862" cy="5379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Зображення</a:t>
            </a:r>
          </a:p>
        </p:txBody>
      </p:sp>
    </p:spTree>
    <p:extLst>
      <p:ext uri="{BB962C8B-B14F-4D97-AF65-F5344CB8AC3E}">
        <p14:creationId xmlns:p14="http://schemas.microsoft.com/office/powerpoint/2010/main" val="426679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B5C6624-E850-A031-3DD7-86312CB4B7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982565"/>
              </p:ext>
            </p:extLst>
          </p:nvPr>
        </p:nvGraphicFramePr>
        <p:xfrm>
          <a:off x="444138" y="1175653"/>
          <a:ext cx="8412480" cy="43978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4319">
                  <a:extLst>
                    <a:ext uri="{9D8B030D-6E8A-4147-A177-3AD203B41FA5}">
                      <a16:colId xmlns:a16="http://schemas.microsoft.com/office/drawing/2014/main" val="3620445237"/>
                    </a:ext>
                  </a:extLst>
                </a:gridCol>
                <a:gridCol w="4328161">
                  <a:extLst>
                    <a:ext uri="{9D8B030D-6E8A-4147-A177-3AD203B41FA5}">
                      <a16:colId xmlns:a16="http://schemas.microsoft.com/office/drawing/2014/main" val="2276512204"/>
                    </a:ext>
                  </a:extLst>
                </a:gridCol>
              </a:tblGrid>
              <a:tr h="973618">
                <a:tc>
                  <a:txBody>
                    <a:bodyPr/>
                    <a:lstStyle/>
                    <a:p>
                      <a:pPr algn="ctr"/>
                      <a:r>
                        <a:rPr lang="ru-UA" sz="2000" dirty="0">
                          <a:latin typeface="Century Gothic" panose="020B0502020202020204" pitchFamily="34" charset="0"/>
                          <a:cs typeface="Times New Roman" panose="02020603050405020304" pitchFamily="18" charset="0"/>
                        </a:rPr>
                        <a:t>Право </a:t>
                      </a:r>
                      <a:r>
                        <a:rPr lang="uk-UA" sz="2000" noProof="0" dirty="0">
                          <a:latin typeface="Century Gothic" panose="020B0502020202020204" pitchFamily="34" charset="0"/>
                          <a:cs typeface="Times New Roman" panose="02020603050405020304" pitchFamily="18" charset="0"/>
                        </a:rPr>
                        <a:t>власності</a:t>
                      </a:r>
                      <a:endParaRPr lang="ru-UA" sz="2000" dirty="0">
                        <a:latin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dirty="0">
                          <a:latin typeface="Century Gothic" panose="020B0502020202020204" pitchFamily="34" charset="0"/>
                          <a:cs typeface="Times New Roman" panose="02020603050405020304" pitchFamily="18" charset="0"/>
                        </a:rPr>
                        <a:t>Право інтелектуальної власності</a:t>
                      </a:r>
                      <a:endParaRPr lang="ru-UA" sz="2000" dirty="0">
                        <a:latin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5525551"/>
                  </a:ext>
                </a:extLst>
              </a:tr>
              <a:tr h="733262">
                <a:tc>
                  <a:txBody>
                    <a:bodyPr/>
                    <a:lstStyle/>
                    <a:p>
                      <a:pPr algn="ctr"/>
                      <a:r>
                        <a:rPr lang="uk-UA" sz="1800" dirty="0">
                          <a:latin typeface="Century Gothic" panose="020B0502020202020204" pitchFamily="34" charset="0"/>
                          <a:cs typeface="Times New Roman" panose="02020603050405020304" pitchFamily="18" charset="0"/>
                        </a:rPr>
                        <a:t>Не обмежене будь-яким строком</a:t>
                      </a:r>
                      <a:endParaRPr lang="ru-UA" sz="1800" dirty="0">
                        <a:latin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dirty="0">
                          <a:latin typeface="Century Gothic" panose="020B0502020202020204" pitchFamily="34" charset="0"/>
                          <a:cs typeface="Times New Roman" panose="02020603050405020304" pitchFamily="18" charset="0"/>
                        </a:rPr>
                        <a:t>Встановлене на певний строк</a:t>
                      </a:r>
                      <a:endParaRPr lang="ru-UA" sz="1800" dirty="0">
                        <a:latin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7561054"/>
                  </a:ext>
                </a:extLst>
              </a:tr>
              <a:tr h="801188">
                <a:tc>
                  <a:txBody>
                    <a:bodyPr/>
                    <a:lstStyle/>
                    <a:p>
                      <a:pPr algn="ctr"/>
                      <a:r>
                        <a:rPr lang="uk-UA" sz="1800" dirty="0">
                          <a:latin typeface="Century Gothic" panose="020B0502020202020204" pitchFamily="34" charset="0"/>
                          <a:cs typeface="Times New Roman" panose="02020603050405020304" pitchFamily="18" charset="0"/>
                        </a:rPr>
                        <a:t>Абсолютне право власника на конкретний матеріальний об’єкт</a:t>
                      </a:r>
                      <a:endParaRPr lang="ru-UA" sz="1800" dirty="0">
                        <a:latin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dirty="0">
                          <a:latin typeface="Century Gothic" panose="020B0502020202020204" pitchFamily="34" charset="0"/>
                          <a:cs typeface="Times New Roman" panose="02020603050405020304" pitchFamily="18" charset="0"/>
                        </a:rPr>
                        <a:t>Творцю належить не право власності, а особливі виключні права</a:t>
                      </a:r>
                      <a:endParaRPr lang="ru-UA" sz="1800" dirty="0">
                        <a:latin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5867106"/>
                  </a:ext>
                </a:extLst>
              </a:tr>
              <a:tr h="973618">
                <a:tc>
                  <a:txBody>
                    <a:bodyPr/>
                    <a:lstStyle/>
                    <a:p>
                      <a:pPr algn="ctr"/>
                      <a:r>
                        <a:rPr lang="uk-UA" sz="1800" dirty="0">
                          <a:latin typeface="Century Gothic" panose="020B0502020202020204" pitchFamily="34" charset="0"/>
                          <a:cs typeface="Times New Roman" panose="02020603050405020304" pitchFamily="18" charset="0"/>
                        </a:rPr>
                        <a:t>Передбачає три правомочності: володіння, користування, розпорядження</a:t>
                      </a:r>
                      <a:endParaRPr lang="ru-UA" sz="1800" dirty="0">
                        <a:latin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dirty="0">
                          <a:latin typeface="Century Gothic" panose="020B0502020202020204" pitchFamily="34" charset="0"/>
                          <a:cs typeface="Times New Roman" panose="02020603050405020304" pitchFamily="18" charset="0"/>
                        </a:rPr>
                        <a:t>Правомочність володіння не можна беззастережно застосовувати</a:t>
                      </a:r>
                      <a:endParaRPr lang="ru-UA" sz="1800" dirty="0">
                        <a:latin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8815546"/>
                  </a:ext>
                </a:extLst>
              </a:tr>
              <a:tr h="802935">
                <a:tc>
                  <a:txBody>
                    <a:bodyPr/>
                    <a:lstStyle/>
                    <a:p>
                      <a:pPr algn="ctr"/>
                      <a:r>
                        <a:rPr lang="uk-UA" sz="1800" dirty="0">
                          <a:latin typeface="Century Gothic" panose="020B0502020202020204" pitchFamily="34" charset="0"/>
                          <a:cs typeface="Times New Roman" panose="02020603050405020304" pitchFamily="18" charset="0"/>
                        </a:rPr>
                        <a:t>Не пов’язане з особою</a:t>
                      </a:r>
                      <a:endParaRPr lang="ru-UA" sz="1800" dirty="0">
                        <a:latin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dirty="0">
                          <a:latin typeface="Century Gothic" panose="020B0502020202020204" pitchFamily="34" charset="0"/>
                          <a:cs typeface="Times New Roman" panose="02020603050405020304" pitchFamily="18" charset="0"/>
                        </a:rPr>
                        <a:t>Нерозривно пов’язане з особою творця</a:t>
                      </a:r>
                      <a:endParaRPr lang="ru-UA" sz="1800" dirty="0">
                        <a:latin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5950484"/>
                  </a:ext>
                </a:extLst>
              </a:tr>
            </a:tbl>
          </a:graphicData>
        </a:graphic>
      </p:graphicFrame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718B2C0-7F68-F7F4-6CAC-815F7BD7BD16}"/>
              </a:ext>
            </a:extLst>
          </p:cNvPr>
          <p:cNvSpPr txBox="1">
            <a:spLocks/>
          </p:cNvSpPr>
          <p:nvPr/>
        </p:nvSpPr>
        <p:spPr>
          <a:xfrm>
            <a:off x="1515291" y="170340"/>
            <a:ext cx="5929403" cy="6245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uk-UA" sz="3600" dirty="0">
                <a:effectLst/>
              </a:rPr>
              <a:t>Порівняльна характеристика</a:t>
            </a:r>
            <a:endParaRPr lang="ru-UA" sz="3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79279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5D00C09-8D78-4B98-BC53-907FCB2FAD29}"/>
              </a:ext>
            </a:extLst>
          </p:cNvPr>
          <p:cNvSpPr txBox="1">
            <a:spLocks/>
          </p:cNvSpPr>
          <p:nvPr/>
        </p:nvSpPr>
        <p:spPr>
          <a:xfrm>
            <a:off x="1502794" y="201291"/>
            <a:ext cx="6138408" cy="6245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uk-UA" sz="3600" dirty="0">
                <a:effectLst/>
              </a:rPr>
              <a:t>Принципи авторського права</a:t>
            </a:r>
            <a:endParaRPr lang="ru-UA" sz="3600" dirty="0">
              <a:effectLst/>
            </a:endParaRPr>
          </a:p>
        </p:txBody>
      </p:sp>
      <p:sp>
        <p:nvSpPr>
          <p:cNvPr id="5" name="Прямоугольник: скругленные углы 13">
            <a:extLst>
              <a:ext uri="{FF2B5EF4-FFF2-40B4-BE49-F238E27FC236}">
                <a16:creationId xmlns:a16="http://schemas.microsoft.com/office/drawing/2014/main" id="{39F4FCFC-E88A-2CF8-6BB9-0B6E6E272836}"/>
              </a:ext>
            </a:extLst>
          </p:cNvPr>
          <p:cNvSpPr/>
          <p:nvPr/>
        </p:nvSpPr>
        <p:spPr>
          <a:xfrm>
            <a:off x="2975461" y="1619861"/>
            <a:ext cx="3193079" cy="4750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Свобода творчості</a:t>
            </a:r>
          </a:p>
        </p:txBody>
      </p:sp>
      <p:sp>
        <p:nvSpPr>
          <p:cNvPr id="10" name="Прямоугольник: скругленные углы 13">
            <a:extLst>
              <a:ext uri="{FF2B5EF4-FFF2-40B4-BE49-F238E27FC236}">
                <a16:creationId xmlns:a16="http://schemas.microsoft.com/office/drawing/2014/main" id="{ECB0FF56-8D2A-9774-7EBB-5446852F14F5}"/>
              </a:ext>
            </a:extLst>
          </p:cNvPr>
          <p:cNvSpPr/>
          <p:nvPr/>
        </p:nvSpPr>
        <p:spPr>
          <a:xfrm>
            <a:off x="2337553" y="2469512"/>
            <a:ext cx="4468885" cy="6979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Невідчужуваність особистих немайнових прав автора</a:t>
            </a:r>
          </a:p>
        </p:txBody>
      </p:sp>
      <p:sp>
        <p:nvSpPr>
          <p:cNvPr id="11" name="Прямоугольник: скругленные углы 13">
            <a:extLst>
              <a:ext uri="{FF2B5EF4-FFF2-40B4-BE49-F238E27FC236}">
                <a16:creationId xmlns:a16="http://schemas.microsoft.com/office/drawing/2014/main" id="{7EC80BA6-6505-834A-967C-D3963408EA8B}"/>
              </a:ext>
            </a:extLst>
          </p:cNvPr>
          <p:cNvSpPr/>
          <p:nvPr/>
        </p:nvSpPr>
        <p:spPr>
          <a:xfrm>
            <a:off x="1647744" y="3542102"/>
            <a:ext cx="5848502" cy="4796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Принцип свободи авторського договору</a:t>
            </a:r>
          </a:p>
        </p:txBody>
      </p:sp>
      <p:sp>
        <p:nvSpPr>
          <p:cNvPr id="12" name="Прямоугольник: скругленные углы 13">
            <a:extLst>
              <a:ext uri="{FF2B5EF4-FFF2-40B4-BE49-F238E27FC236}">
                <a16:creationId xmlns:a16="http://schemas.microsoft.com/office/drawing/2014/main" id="{D8507BF5-5620-2F70-2697-F1C388BB1968}"/>
              </a:ext>
            </a:extLst>
          </p:cNvPr>
          <p:cNvSpPr/>
          <p:nvPr/>
        </p:nvSpPr>
        <p:spPr>
          <a:xfrm>
            <a:off x="2073549" y="4396387"/>
            <a:ext cx="4996891" cy="68418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Поєднання особистих інтересів автора з інтересами суспільства</a:t>
            </a:r>
          </a:p>
        </p:txBody>
      </p:sp>
    </p:spTree>
    <p:extLst>
      <p:ext uri="{BB962C8B-B14F-4D97-AF65-F5344CB8AC3E}">
        <p14:creationId xmlns:p14="http://schemas.microsoft.com/office/powerpoint/2010/main" val="2117993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5D00C09-8D78-4B98-BC53-907FCB2FAD29}"/>
              </a:ext>
            </a:extLst>
          </p:cNvPr>
          <p:cNvSpPr txBox="1">
            <a:spLocks/>
          </p:cNvSpPr>
          <p:nvPr/>
        </p:nvSpPr>
        <p:spPr>
          <a:xfrm>
            <a:off x="1502794" y="201291"/>
            <a:ext cx="6138408" cy="6245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uk-UA" sz="3600" dirty="0">
                <a:effectLst/>
              </a:rPr>
              <a:t>Суб’єкти авторського права</a:t>
            </a:r>
            <a:endParaRPr lang="ru-UA" sz="3600" dirty="0">
              <a:effectLst/>
            </a:endParaRPr>
          </a:p>
        </p:txBody>
      </p:sp>
      <p:sp>
        <p:nvSpPr>
          <p:cNvPr id="5" name="Прямоугольник: скругленные углы 13">
            <a:extLst>
              <a:ext uri="{FF2B5EF4-FFF2-40B4-BE49-F238E27FC236}">
                <a16:creationId xmlns:a16="http://schemas.microsoft.com/office/drawing/2014/main" id="{39F4FCFC-E88A-2CF8-6BB9-0B6E6E272836}"/>
              </a:ext>
            </a:extLst>
          </p:cNvPr>
          <p:cNvSpPr/>
          <p:nvPr/>
        </p:nvSpPr>
        <p:spPr>
          <a:xfrm>
            <a:off x="3407968" y="1493910"/>
            <a:ext cx="2328059" cy="475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Автор твору</a:t>
            </a:r>
          </a:p>
        </p:txBody>
      </p:sp>
      <p:sp>
        <p:nvSpPr>
          <p:cNvPr id="10" name="Прямоугольник: скругленные углы 13">
            <a:extLst>
              <a:ext uri="{FF2B5EF4-FFF2-40B4-BE49-F238E27FC236}">
                <a16:creationId xmlns:a16="http://schemas.microsoft.com/office/drawing/2014/main" id="{ECB0FF56-8D2A-9774-7EBB-5446852F14F5}"/>
              </a:ext>
            </a:extLst>
          </p:cNvPr>
          <p:cNvSpPr/>
          <p:nvPr/>
        </p:nvSpPr>
        <p:spPr>
          <a:xfrm>
            <a:off x="2845174" y="2239379"/>
            <a:ext cx="3453647" cy="475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Перекладачі, укладачі</a:t>
            </a:r>
          </a:p>
        </p:txBody>
      </p:sp>
      <p:sp>
        <p:nvSpPr>
          <p:cNvPr id="11" name="Прямоугольник: скругленные углы 13">
            <a:extLst>
              <a:ext uri="{FF2B5EF4-FFF2-40B4-BE49-F238E27FC236}">
                <a16:creationId xmlns:a16="http://schemas.microsoft.com/office/drawing/2014/main" id="{7EC80BA6-6505-834A-967C-D3963408EA8B}"/>
              </a:ext>
            </a:extLst>
          </p:cNvPr>
          <p:cNvSpPr/>
          <p:nvPr/>
        </p:nvSpPr>
        <p:spPr>
          <a:xfrm>
            <a:off x="3432086" y="2984848"/>
            <a:ext cx="2279823" cy="4796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Співавтори</a:t>
            </a:r>
          </a:p>
        </p:txBody>
      </p:sp>
      <p:sp>
        <p:nvSpPr>
          <p:cNvPr id="12" name="Прямоугольник: скругленные углы 13">
            <a:extLst>
              <a:ext uri="{FF2B5EF4-FFF2-40B4-BE49-F238E27FC236}">
                <a16:creationId xmlns:a16="http://schemas.microsoft.com/office/drawing/2014/main" id="{D8507BF5-5620-2F70-2697-F1C388BB1968}"/>
              </a:ext>
            </a:extLst>
          </p:cNvPr>
          <p:cNvSpPr/>
          <p:nvPr/>
        </p:nvSpPr>
        <p:spPr>
          <a:xfrm>
            <a:off x="3393457" y="3734951"/>
            <a:ext cx="2357081" cy="4796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Роботодавці</a:t>
            </a:r>
          </a:p>
        </p:txBody>
      </p:sp>
      <p:sp>
        <p:nvSpPr>
          <p:cNvPr id="4" name="Прямоугольник: скругленные углы 13">
            <a:extLst>
              <a:ext uri="{FF2B5EF4-FFF2-40B4-BE49-F238E27FC236}">
                <a16:creationId xmlns:a16="http://schemas.microsoft.com/office/drawing/2014/main" id="{4960A2FC-E9EE-8F65-8F8E-DA556A765B88}"/>
              </a:ext>
            </a:extLst>
          </p:cNvPr>
          <p:cNvSpPr/>
          <p:nvPr/>
        </p:nvSpPr>
        <p:spPr>
          <a:xfrm>
            <a:off x="3432086" y="4485054"/>
            <a:ext cx="2279823" cy="4796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Видавці</a:t>
            </a:r>
          </a:p>
        </p:txBody>
      </p:sp>
      <p:sp>
        <p:nvSpPr>
          <p:cNvPr id="6" name="Прямоугольник: скругленные углы 13">
            <a:extLst>
              <a:ext uri="{FF2B5EF4-FFF2-40B4-BE49-F238E27FC236}">
                <a16:creationId xmlns:a16="http://schemas.microsoft.com/office/drawing/2014/main" id="{0EA873F3-8C1A-0EC8-079A-CB81D4B512A3}"/>
              </a:ext>
            </a:extLst>
          </p:cNvPr>
          <p:cNvSpPr/>
          <p:nvPr/>
        </p:nvSpPr>
        <p:spPr>
          <a:xfrm>
            <a:off x="3432086" y="5235155"/>
            <a:ext cx="2279823" cy="4796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Спадкоємці</a:t>
            </a:r>
          </a:p>
        </p:txBody>
      </p:sp>
    </p:spTree>
    <p:extLst>
      <p:ext uri="{BB962C8B-B14F-4D97-AF65-F5344CB8AC3E}">
        <p14:creationId xmlns:p14="http://schemas.microsoft.com/office/powerpoint/2010/main" val="2604021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5D00C09-8D78-4B98-BC53-907FCB2FAD29}"/>
              </a:ext>
            </a:extLst>
          </p:cNvPr>
          <p:cNvSpPr txBox="1">
            <a:spLocks/>
          </p:cNvSpPr>
          <p:nvPr/>
        </p:nvSpPr>
        <p:spPr>
          <a:xfrm>
            <a:off x="1593668" y="279669"/>
            <a:ext cx="5956663" cy="6245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uk-UA" sz="3600" dirty="0">
                <a:effectLst/>
              </a:rPr>
              <a:t>Об’єкти авторського права</a:t>
            </a:r>
            <a:endParaRPr lang="ru-UA" sz="3600" dirty="0">
              <a:effectLst/>
            </a:endParaRPr>
          </a:p>
        </p:txBody>
      </p:sp>
      <p:sp>
        <p:nvSpPr>
          <p:cNvPr id="7" name="Прямоугольник: скругленные углы 13">
            <a:extLst>
              <a:ext uri="{FF2B5EF4-FFF2-40B4-BE49-F238E27FC236}">
                <a16:creationId xmlns:a16="http://schemas.microsoft.com/office/drawing/2014/main" id="{5DD81105-B42F-64D5-3A5A-212C410CC3BD}"/>
              </a:ext>
            </a:extLst>
          </p:cNvPr>
          <p:cNvSpPr/>
          <p:nvPr/>
        </p:nvSpPr>
        <p:spPr>
          <a:xfrm>
            <a:off x="963043" y="1340189"/>
            <a:ext cx="2984125" cy="6245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Лекції, промови, доповіді</a:t>
            </a:r>
          </a:p>
        </p:txBody>
      </p:sp>
      <p:sp>
        <p:nvSpPr>
          <p:cNvPr id="9" name="Прямоугольник: скругленные углы 13">
            <a:extLst>
              <a:ext uri="{FF2B5EF4-FFF2-40B4-BE49-F238E27FC236}">
                <a16:creationId xmlns:a16="http://schemas.microsoft.com/office/drawing/2014/main" id="{7EB14A74-E76B-89CD-81CE-5BD852C09234}"/>
              </a:ext>
            </a:extLst>
          </p:cNvPr>
          <p:cNvSpPr/>
          <p:nvPr/>
        </p:nvSpPr>
        <p:spPr>
          <a:xfrm>
            <a:off x="632118" y="2188961"/>
            <a:ext cx="3645974" cy="6245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Ілюстрації, карти, плакати, ескізи, моделі</a:t>
            </a:r>
          </a:p>
        </p:txBody>
      </p:sp>
      <p:sp>
        <p:nvSpPr>
          <p:cNvPr id="13" name="Прямоугольник: скругленные углы 13">
            <a:extLst>
              <a:ext uri="{FF2B5EF4-FFF2-40B4-BE49-F238E27FC236}">
                <a16:creationId xmlns:a16="http://schemas.microsoft.com/office/drawing/2014/main" id="{8F0940B9-D8E9-BF49-B4AC-ED842EF19251}"/>
              </a:ext>
            </a:extLst>
          </p:cNvPr>
          <p:cNvSpPr/>
          <p:nvPr/>
        </p:nvSpPr>
        <p:spPr>
          <a:xfrm>
            <a:off x="479718" y="3037733"/>
            <a:ext cx="3950774" cy="6245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Пантоміми, хореографічні та інші твори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3C65AD13-8F6C-ABE5-05EC-D0A07E9AB70E}"/>
              </a:ext>
            </a:extLst>
          </p:cNvPr>
          <p:cNvSpPr/>
          <p:nvPr/>
        </p:nvSpPr>
        <p:spPr>
          <a:xfrm>
            <a:off x="5161269" y="1353982"/>
            <a:ext cx="3413761" cy="6245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58750" indent="-158750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Твори образотворчого мистецтва</a:t>
            </a:r>
          </a:p>
        </p:txBody>
      </p:sp>
      <p:sp>
        <p:nvSpPr>
          <p:cNvPr id="15" name="Прямоугольник: скругленные углы 13">
            <a:extLst>
              <a:ext uri="{FF2B5EF4-FFF2-40B4-BE49-F238E27FC236}">
                <a16:creationId xmlns:a16="http://schemas.microsoft.com/office/drawing/2014/main" id="{087F3C0F-1E4C-84D9-E41C-2C8CFBF1382B}"/>
              </a:ext>
            </a:extLst>
          </p:cNvPr>
          <p:cNvSpPr/>
          <p:nvPr/>
        </p:nvSpPr>
        <p:spPr>
          <a:xfrm>
            <a:off x="5283190" y="2287375"/>
            <a:ext cx="3169918" cy="6245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58750" indent="-158750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Твори архітектури, містобудування</a:t>
            </a:r>
          </a:p>
        </p:txBody>
      </p:sp>
      <p:sp>
        <p:nvSpPr>
          <p:cNvPr id="16" name="Прямоугольник: скругленные углы 13">
            <a:extLst>
              <a:ext uri="{FF2B5EF4-FFF2-40B4-BE49-F238E27FC236}">
                <a16:creationId xmlns:a16="http://schemas.microsoft.com/office/drawing/2014/main" id="{3195831B-DD98-30A0-FBBE-AA1570EF0D4C}"/>
              </a:ext>
            </a:extLst>
          </p:cNvPr>
          <p:cNvSpPr/>
          <p:nvPr/>
        </p:nvSpPr>
        <p:spPr>
          <a:xfrm>
            <a:off x="5161269" y="3220768"/>
            <a:ext cx="3413761" cy="97972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58750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Енциклопедії, антології, збірники обробок фольклору</a:t>
            </a:r>
          </a:p>
        </p:txBody>
      </p:sp>
      <p:sp>
        <p:nvSpPr>
          <p:cNvPr id="17" name="Прямоугольник: скругленные углы 13">
            <a:extLst>
              <a:ext uri="{FF2B5EF4-FFF2-40B4-BE49-F238E27FC236}">
                <a16:creationId xmlns:a16="http://schemas.microsoft.com/office/drawing/2014/main" id="{EDBD2D7F-E714-48D7-A5AA-3F4CA94AAB43}"/>
              </a:ext>
            </a:extLst>
          </p:cNvPr>
          <p:cNvSpPr/>
          <p:nvPr/>
        </p:nvSpPr>
        <p:spPr>
          <a:xfrm>
            <a:off x="479718" y="3886505"/>
            <a:ext cx="3950774" cy="51038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Музично-драматичні твори</a:t>
            </a:r>
          </a:p>
        </p:txBody>
      </p:sp>
      <p:sp>
        <p:nvSpPr>
          <p:cNvPr id="18" name="Прямоугольник: скругленные углы 13">
            <a:extLst>
              <a:ext uri="{FF2B5EF4-FFF2-40B4-BE49-F238E27FC236}">
                <a16:creationId xmlns:a16="http://schemas.microsoft.com/office/drawing/2014/main" id="{7802BCDE-3840-95A7-6841-42E01461C8EE}"/>
              </a:ext>
            </a:extLst>
          </p:cNvPr>
          <p:cNvSpPr/>
          <p:nvPr/>
        </p:nvSpPr>
        <p:spPr>
          <a:xfrm>
            <a:off x="479718" y="4621140"/>
            <a:ext cx="3950774" cy="67241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  <a:tabLst>
                <a:tab pos="444500" algn="l"/>
              </a:tabLst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Переклади, адаптації, аранжування, озвучування</a:t>
            </a:r>
          </a:p>
        </p:txBody>
      </p:sp>
      <p:sp>
        <p:nvSpPr>
          <p:cNvPr id="19" name="Прямоугольник: скругленные углы 13">
            <a:extLst>
              <a:ext uri="{FF2B5EF4-FFF2-40B4-BE49-F238E27FC236}">
                <a16:creationId xmlns:a16="http://schemas.microsoft.com/office/drawing/2014/main" id="{9B166995-D56F-193E-DFB6-5DD9BFDD148E}"/>
              </a:ext>
            </a:extLst>
          </p:cNvPr>
          <p:cNvSpPr/>
          <p:nvPr/>
        </p:nvSpPr>
        <p:spPr>
          <a:xfrm>
            <a:off x="1076256" y="5517811"/>
            <a:ext cx="2757699" cy="4435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58750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Літературні твори</a:t>
            </a:r>
          </a:p>
        </p:txBody>
      </p:sp>
      <p:sp>
        <p:nvSpPr>
          <p:cNvPr id="20" name="Прямоугольник: скругленные углы 13">
            <a:extLst>
              <a:ext uri="{FF2B5EF4-FFF2-40B4-BE49-F238E27FC236}">
                <a16:creationId xmlns:a16="http://schemas.microsoft.com/office/drawing/2014/main" id="{51482FA9-CF73-D912-A642-72812F65FF93}"/>
              </a:ext>
            </a:extLst>
          </p:cNvPr>
          <p:cNvSpPr/>
          <p:nvPr/>
        </p:nvSpPr>
        <p:spPr>
          <a:xfrm>
            <a:off x="4988557" y="4509362"/>
            <a:ext cx="3759185" cy="67241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58750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Комп’ютерні програми, бази даних</a:t>
            </a:r>
          </a:p>
        </p:txBody>
      </p:sp>
      <p:sp>
        <p:nvSpPr>
          <p:cNvPr id="21" name="Прямоугольник: скругленные углы 13">
            <a:extLst>
              <a:ext uri="{FF2B5EF4-FFF2-40B4-BE49-F238E27FC236}">
                <a16:creationId xmlns:a16="http://schemas.microsoft.com/office/drawing/2014/main" id="{C25F200F-3346-B8D0-AE71-EF6F73833895}"/>
              </a:ext>
            </a:extLst>
          </p:cNvPr>
          <p:cNvSpPr/>
          <p:nvPr/>
        </p:nvSpPr>
        <p:spPr>
          <a:xfrm>
            <a:off x="5693941" y="5490655"/>
            <a:ext cx="2348417" cy="51027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58750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Музичні твори</a:t>
            </a:r>
          </a:p>
        </p:txBody>
      </p:sp>
    </p:spTree>
    <p:extLst>
      <p:ext uri="{BB962C8B-B14F-4D97-AF65-F5344CB8AC3E}">
        <p14:creationId xmlns:p14="http://schemas.microsoft.com/office/powerpoint/2010/main" val="102525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5D00C09-8D78-4B98-BC53-907FCB2FAD29}"/>
              </a:ext>
            </a:extLst>
          </p:cNvPr>
          <p:cNvSpPr txBox="1">
            <a:spLocks/>
          </p:cNvSpPr>
          <p:nvPr/>
        </p:nvSpPr>
        <p:spPr>
          <a:xfrm>
            <a:off x="1502794" y="201291"/>
            <a:ext cx="6138408" cy="6245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uk-UA" sz="3600" dirty="0">
                <a:effectLst/>
              </a:rPr>
              <a:t>Суб’єкти суміжних прав</a:t>
            </a:r>
            <a:endParaRPr lang="ru-UA" sz="3600" dirty="0">
              <a:effectLst/>
            </a:endParaRPr>
          </a:p>
        </p:txBody>
      </p:sp>
      <p:sp>
        <p:nvSpPr>
          <p:cNvPr id="10" name="Прямоугольник: скругленные углы 13">
            <a:extLst>
              <a:ext uri="{FF2B5EF4-FFF2-40B4-BE49-F238E27FC236}">
                <a16:creationId xmlns:a16="http://schemas.microsoft.com/office/drawing/2014/main" id="{ECB0FF56-8D2A-9774-7EBB-5446852F14F5}"/>
              </a:ext>
            </a:extLst>
          </p:cNvPr>
          <p:cNvSpPr/>
          <p:nvPr/>
        </p:nvSpPr>
        <p:spPr>
          <a:xfrm>
            <a:off x="3069635" y="1685916"/>
            <a:ext cx="3004730" cy="54458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Виконавці творів</a:t>
            </a:r>
          </a:p>
        </p:txBody>
      </p:sp>
      <p:sp>
        <p:nvSpPr>
          <p:cNvPr id="2" name="Прямоугольник: скругленные углы 13">
            <a:extLst>
              <a:ext uri="{FF2B5EF4-FFF2-40B4-BE49-F238E27FC236}">
                <a16:creationId xmlns:a16="http://schemas.microsoft.com/office/drawing/2014/main" id="{24DA2E20-EC66-43AE-DDAC-3303324928BD}"/>
              </a:ext>
            </a:extLst>
          </p:cNvPr>
          <p:cNvSpPr/>
          <p:nvPr/>
        </p:nvSpPr>
        <p:spPr>
          <a:xfrm>
            <a:off x="2815958" y="2618713"/>
            <a:ext cx="3512084" cy="54458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Виробники фонограм</a:t>
            </a:r>
          </a:p>
        </p:txBody>
      </p:sp>
      <p:sp>
        <p:nvSpPr>
          <p:cNvPr id="3" name="Прямоугольник: скругленные углы 13">
            <a:extLst>
              <a:ext uri="{FF2B5EF4-FFF2-40B4-BE49-F238E27FC236}">
                <a16:creationId xmlns:a16="http://schemas.microsoft.com/office/drawing/2014/main" id="{5692AA59-421D-710C-C5F1-F2B1DA16901E}"/>
              </a:ext>
            </a:extLst>
          </p:cNvPr>
          <p:cNvSpPr/>
          <p:nvPr/>
        </p:nvSpPr>
        <p:spPr>
          <a:xfrm>
            <a:off x="2815958" y="3551510"/>
            <a:ext cx="3512084" cy="54458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Виробники відеограм</a:t>
            </a:r>
          </a:p>
        </p:txBody>
      </p:sp>
      <p:sp>
        <p:nvSpPr>
          <p:cNvPr id="7" name="Прямоугольник: скругленные углы 13">
            <a:extLst>
              <a:ext uri="{FF2B5EF4-FFF2-40B4-BE49-F238E27FC236}">
                <a16:creationId xmlns:a16="http://schemas.microsoft.com/office/drawing/2014/main" id="{4F3EA376-D833-3A1B-871A-5B2699528B75}"/>
              </a:ext>
            </a:extLst>
          </p:cNvPr>
          <p:cNvSpPr/>
          <p:nvPr/>
        </p:nvSpPr>
        <p:spPr>
          <a:xfrm>
            <a:off x="2660048" y="4484307"/>
            <a:ext cx="3823904" cy="54458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Організації мовлення</a:t>
            </a:r>
          </a:p>
        </p:txBody>
      </p:sp>
    </p:spTree>
    <p:extLst>
      <p:ext uri="{BB962C8B-B14F-4D97-AF65-F5344CB8AC3E}">
        <p14:creationId xmlns:p14="http://schemas.microsoft.com/office/powerpoint/2010/main" val="52737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1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Права і свободи</Template>
  <TotalTime>191</TotalTime>
  <Words>394</Words>
  <Application>Microsoft Office PowerPoint</Application>
  <PresentationFormat>On-screen Show (4:3)</PresentationFormat>
  <Paragraphs>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Century Gothic</vt:lpstr>
      <vt:lpstr>Тема1</vt:lpstr>
      <vt:lpstr>Практичне заняття.  Здійснення права неповнолітніх на результати інтелектуальної власності. </vt:lpstr>
      <vt:lpstr>«Інтелектуальна власність – те саме для світу бізнесу, що й кольт 45-го калібру для ковбоя з американського вестерна»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Органи державної влади  в Україні</dc:title>
  <dc:creator>Alex</dc:creator>
  <cp:lastModifiedBy>Romashko, Oleksandr</cp:lastModifiedBy>
  <cp:revision>61</cp:revision>
  <dcterms:created xsi:type="dcterms:W3CDTF">2021-12-24T07:47:25Z</dcterms:created>
  <dcterms:modified xsi:type="dcterms:W3CDTF">2022-10-03T12:04:31Z</dcterms:modified>
</cp:coreProperties>
</file>