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7" r:id="rId3"/>
    <p:sldId id="258" r:id="rId4"/>
    <p:sldId id="259" r:id="rId5"/>
    <p:sldId id="262" r:id="rId6"/>
    <p:sldId id="274" r:id="rId7"/>
    <p:sldId id="279" r:id="rId8"/>
    <p:sldId id="275" r:id="rId9"/>
    <p:sldId id="276" r:id="rId10"/>
    <p:sldId id="277" r:id="rId11"/>
    <p:sldId id="278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AE8"/>
    <a:srgbClr val="8B72AA"/>
    <a:srgbClr val="D0D8E8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0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15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5591176" y="6488114"/>
            <a:ext cx="271266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latin typeface="+mn-lt"/>
                <a:ea typeface="+mn-ea"/>
              </a:rPr>
              <a:t>Copyright © </a:t>
            </a:r>
            <a:r>
              <a:rPr lang="en-US" sz="1350" dirty="0" err="1">
                <a:latin typeface="+mn-lt"/>
                <a:ea typeface="+mn-ea"/>
              </a:rPr>
              <a:t>Wondershare</a:t>
            </a:r>
            <a:r>
              <a:rPr lang="en-US" sz="1350" dirty="0">
                <a:latin typeface="+mn-lt"/>
                <a:ea typeface="+mn-ea"/>
              </a:rPr>
              <a:t> Software</a:t>
            </a:r>
            <a:endParaRPr lang="zh-CN" altLang="en-US" sz="1350" dirty="0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7158" y="2130427"/>
            <a:ext cx="7772400" cy="1227137"/>
          </a:xfrm>
          <a:noFill/>
        </p:spPr>
        <p:txBody>
          <a:bodyPr/>
          <a:lstStyle>
            <a:lvl1pPr algn="l">
              <a:defRPr sz="3750" b="1" cap="none" spc="0" baseline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5706" y="3357562"/>
            <a:ext cx="6400800" cy="642942"/>
          </a:xfrm>
        </p:spPr>
        <p:txBody>
          <a:bodyPr rtlCol="0" anchor="ctr">
            <a:normAutofit/>
          </a:bodyPr>
          <a:lstStyle>
            <a:lvl1pPr marL="0" indent="0" algn="l" defTabSz="685800" rtl="0" eaLnBrk="1" latinLnBrk="0" hangingPunct="1">
              <a:spcBef>
                <a:spcPct val="0"/>
              </a:spcBef>
              <a:buNone/>
              <a:defRPr lang="zh-CN" altLang="en-US" sz="1800" b="0" kern="1200" cap="none" spc="0" dirty="0">
                <a:ln>
                  <a:noFill/>
                </a:ln>
                <a:solidFill>
                  <a:srgbClr val="3B3721"/>
                </a:solidFill>
                <a:effectLst/>
                <a:latin typeface="+mj-lt"/>
                <a:ea typeface="+mj-ea"/>
                <a:cs typeface="+mj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207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2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8229600" cy="7969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85876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zh-CN"/>
              <a:t>Образец текста</a:t>
            </a:r>
          </a:p>
          <a:p>
            <a:pPr lvl="1"/>
            <a:r>
              <a:rPr lang="ru-RU" altLang="zh-CN"/>
              <a:t>Второй уровень</a:t>
            </a:r>
          </a:p>
          <a:p>
            <a:pPr lvl="2"/>
            <a:r>
              <a:rPr lang="ru-RU" altLang="zh-CN"/>
              <a:t>Третий уровень</a:t>
            </a:r>
          </a:p>
          <a:p>
            <a:pPr lvl="3"/>
            <a:r>
              <a:rPr lang="ru-RU" altLang="zh-CN"/>
              <a:t>Четвертый уровень</a:t>
            </a:r>
          </a:p>
          <a:p>
            <a:pPr lvl="4"/>
            <a:r>
              <a:rPr lang="ru-RU" altLang="zh-CN"/>
              <a:t>Пятый уровень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5591176" y="6488114"/>
            <a:ext cx="271266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latin typeface="+mn-lt"/>
                <a:ea typeface="+mn-ea"/>
              </a:rPr>
              <a:t>Copyright © </a:t>
            </a:r>
            <a:r>
              <a:rPr lang="en-US" sz="1350" dirty="0" err="1">
                <a:latin typeface="+mn-lt"/>
                <a:ea typeface="+mn-ea"/>
              </a:rPr>
              <a:t>Wondershare</a:t>
            </a:r>
            <a:r>
              <a:rPr lang="en-US" sz="1350" dirty="0">
                <a:latin typeface="+mn-lt"/>
                <a:ea typeface="+mn-ea"/>
              </a:rPr>
              <a:t> Software</a:t>
            </a:r>
            <a:endParaRPr lang="zh-CN" altLang="en-US" sz="135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715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altLang="en-US" sz="2400" b="1" kern="1200" dirty="0">
          <a:ln w="9000" cmpd="sng">
            <a:noFill/>
            <a:prstDash val="solid"/>
          </a:ln>
          <a:gradFill>
            <a:gsLst>
              <a:gs pos="0">
                <a:srgbClr val="C00000"/>
              </a:gs>
              <a:gs pos="43000">
                <a:srgbClr val="A20000"/>
              </a:gs>
              <a:gs pos="100000">
                <a:srgbClr val="860000"/>
              </a:gs>
            </a:gsLst>
            <a:lin ang="5400000"/>
          </a:gradFill>
          <a:effectLst>
            <a:reflection blurRad="12700" stA="28000" endPos="45000" dist="1000" dir="5400000" sy="-100000" algn="bl" rotWithShape="0"/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57726E-C5E8-47AC-BF79-5BC3F17AF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862" y="611532"/>
            <a:ext cx="6394242" cy="1719197"/>
          </a:xfrm>
        </p:spPr>
        <p:txBody>
          <a:bodyPr>
            <a:normAutofit fontScale="90000"/>
          </a:bodyPr>
          <a:lstStyle/>
          <a:p>
            <a:r>
              <a:rPr lang="uk-UA" sz="4000" dirty="0"/>
              <a:t>Практичне заняття. </a:t>
            </a:r>
            <a:br>
              <a:rPr lang="uk-UA" sz="4000" dirty="0"/>
            </a:br>
            <a:r>
              <a:rPr lang="uk-UA" sz="4000" dirty="0"/>
              <a:t>Зобов'язання держави у сфері прав людини: повага, захист, забезпечення</a:t>
            </a:r>
          </a:p>
        </p:txBody>
      </p:sp>
    </p:spTree>
    <p:extLst>
      <p:ext uri="{BB962C8B-B14F-4D97-AF65-F5344CB8AC3E}">
        <p14:creationId xmlns:p14="http://schemas.microsoft.com/office/powerpoint/2010/main" val="164265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5D00C09-8D78-4B98-BC53-907FCB2FAD29}"/>
              </a:ext>
            </a:extLst>
          </p:cNvPr>
          <p:cNvSpPr txBox="1">
            <a:spLocks/>
          </p:cNvSpPr>
          <p:nvPr/>
        </p:nvSpPr>
        <p:spPr>
          <a:xfrm>
            <a:off x="403056" y="149041"/>
            <a:ext cx="8337888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3200" dirty="0">
                <a:effectLst/>
              </a:rPr>
              <a:t>Ювенальна поліція:</a:t>
            </a:r>
            <a:endParaRPr lang="ru-UA" sz="3200" dirty="0">
              <a:effectLst/>
            </a:endParaRPr>
          </a:p>
        </p:txBody>
      </p:sp>
      <p:sp>
        <p:nvSpPr>
          <p:cNvPr id="5" name="Прямоугольник: скругленные углы 13">
            <a:extLst>
              <a:ext uri="{FF2B5EF4-FFF2-40B4-BE49-F238E27FC236}">
                <a16:creationId xmlns:a16="http://schemas.microsoft.com/office/drawing/2014/main" id="{39F4FCFC-E88A-2CF8-6BB9-0B6E6E272836}"/>
              </a:ext>
            </a:extLst>
          </p:cNvPr>
          <p:cNvSpPr/>
          <p:nvPr/>
        </p:nvSpPr>
        <p:spPr>
          <a:xfrm>
            <a:off x="1156792" y="1575296"/>
            <a:ext cx="3730164" cy="4750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Поліцейське піклування</a:t>
            </a:r>
          </a:p>
        </p:txBody>
      </p:sp>
      <p:sp>
        <p:nvSpPr>
          <p:cNvPr id="2" name="Прямоугольник: скругленные углы 13">
            <a:extLst>
              <a:ext uri="{FF2B5EF4-FFF2-40B4-BE49-F238E27FC236}">
                <a16:creationId xmlns:a16="http://schemas.microsoft.com/office/drawing/2014/main" id="{556ECA8F-E408-BDF4-C3A2-EAF5AE80B733}"/>
              </a:ext>
            </a:extLst>
          </p:cNvPr>
          <p:cNvSpPr/>
          <p:nvPr/>
        </p:nvSpPr>
        <p:spPr>
          <a:xfrm>
            <a:off x="568691" y="2375368"/>
            <a:ext cx="4906366" cy="71694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Профілактика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адміністративних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і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кримінальних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правопорушень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: скругленные углы 13">
            <a:extLst>
              <a:ext uri="{FF2B5EF4-FFF2-40B4-BE49-F238E27FC236}">
                <a16:creationId xmlns:a16="http://schemas.microsoft.com/office/drawing/2014/main" id="{D3489A54-9998-ACC6-64B7-8E935E9D1F46}"/>
              </a:ext>
            </a:extLst>
          </p:cNvPr>
          <p:cNvSpPr/>
          <p:nvPr/>
        </p:nvSpPr>
        <p:spPr>
          <a:xfrm>
            <a:off x="855715" y="3417331"/>
            <a:ext cx="4332318" cy="71694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Запобігання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та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протидія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домашньому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насильству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: скругленные углы 13">
            <a:extLst>
              <a:ext uri="{FF2B5EF4-FFF2-40B4-BE49-F238E27FC236}">
                <a16:creationId xmlns:a16="http://schemas.microsoft.com/office/drawing/2014/main" id="{BF58C714-54D2-0A10-BF9C-FF2346E4C749}"/>
              </a:ext>
            </a:extLst>
          </p:cNvPr>
          <p:cNvSpPr/>
          <p:nvPr/>
        </p:nvSpPr>
        <p:spPr>
          <a:xfrm>
            <a:off x="680500" y="4949983"/>
            <a:ext cx="7783000" cy="6245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4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Телефон </a:t>
            </a:r>
            <a:r>
              <a:rPr lang="ru-RU" sz="2400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гарячої</a:t>
            </a:r>
            <a:r>
              <a:rPr lang="ru-RU" sz="24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лінії</a:t>
            </a:r>
            <a:r>
              <a:rPr lang="ru-RU" sz="24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в </a:t>
            </a:r>
            <a:r>
              <a:rPr lang="ru-RU" sz="2400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Полтаві</a:t>
            </a:r>
            <a:r>
              <a:rPr lang="ru-RU" sz="24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: 0532-51-75-09 </a:t>
            </a:r>
          </a:p>
        </p:txBody>
      </p:sp>
      <p:pic>
        <p:nvPicPr>
          <p:cNvPr id="1026" name="Picture 2" descr="Нет описания фото.">
            <a:extLst>
              <a:ext uri="{FF2B5EF4-FFF2-40B4-BE49-F238E27FC236}">
                <a16:creationId xmlns:a16="http://schemas.microsoft.com/office/drawing/2014/main" id="{23B36F93-B88B-B3AF-3C72-D104E18CD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997" y="1651392"/>
            <a:ext cx="2295312" cy="2343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82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5D00C09-8D78-4B98-BC53-907FCB2FAD29}"/>
              </a:ext>
            </a:extLst>
          </p:cNvPr>
          <p:cNvSpPr txBox="1">
            <a:spLocks/>
          </p:cNvSpPr>
          <p:nvPr/>
        </p:nvSpPr>
        <p:spPr>
          <a:xfrm>
            <a:off x="403056" y="149040"/>
            <a:ext cx="8337888" cy="97436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ru-RU" sz="3200" dirty="0" err="1">
                <a:effectLst/>
              </a:rPr>
              <a:t>Зразок</a:t>
            </a:r>
            <a:r>
              <a:rPr lang="ru-RU" sz="3200" dirty="0">
                <a:effectLst/>
              </a:rPr>
              <a:t> </a:t>
            </a:r>
            <a:r>
              <a:rPr lang="ru-RU" sz="3200" dirty="0" err="1">
                <a:effectLst/>
              </a:rPr>
              <a:t>скарги</a:t>
            </a:r>
            <a:r>
              <a:rPr lang="ru-RU" sz="3200" dirty="0">
                <a:effectLst/>
              </a:rPr>
              <a:t> до </a:t>
            </a:r>
          </a:p>
          <a:p>
            <a:pPr algn="ctr"/>
            <a:r>
              <a:rPr lang="ru-RU" sz="3200" dirty="0" err="1">
                <a:effectLst/>
              </a:rPr>
              <a:t>Служби</a:t>
            </a:r>
            <a:r>
              <a:rPr lang="ru-RU" sz="3200" dirty="0">
                <a:effectLst/>
              </a:rPr>
              <a:t> </a:t>
            </a:r>
            <a:r>
              <a:rPr lang="ru-RU" sz="3200" dirty="0" err="1">
                <a:effectLst/>
              </a:rPr>
              <a:t>освітнього</a:t>
            </a:r>
            <a:r>
              <a:rPr lang="ru-RU" sz="3200" dirty="0">
                <a:effectLst/>
              </a:rPr>
              <a:t> омбудсмена</a:t>
            </a:r>
            <a:endParaRPr lang="ru-UA" sz="3200" dirty="0">
              <a:effectLst/>
            </a:endParaRPr>
          </a:p>
        </p:txBody>
      </p:sp>
      <p:sp>
        <p:nvSpPr>
          <p:cNvPr id="5" name="Прямоугольник: скругленные углы 13">
            <a:extLst>
              <a:ext uri="{FF2B5EF4-FFF2-40B4-BE49-F238E27FC236}">
                <a16:creationId xmlns:a16="http://schemas.microsoft.com/office/drawing/2014/main" id="{39F4FCFC-E88A-2CF8-6BB9-0B6E6E272836}"/>
              </a:ext>
            </a:extLst>
          </p:cNvPr>
          <p:cNvSpPr/>
          <p:nvPr/>
        </p:nvSpPr>
        <p:spPr>
          <a:xfrm>
            <a:off x="1832430" y="1477024"/>
            <a:ext cx="5479140" cy="47505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Прізвище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ім’я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та по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батькові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заявника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: скругленные углы 13">
            <a:extLst>
              <a:ext uri="{FF2B5EF4-FFF2-40B4-BE49-F238E27FC236}">
                <a16:creationId xmlns:a16="http://schemas.microsoft.com/office/drawing/2014/main" id="{556ECA8F-E408-BDF4-C3A2-EAF5AE80B733}"/>
              </a:ext>
            </a:extLst>
          </p:cNvPr>
          <p:cNvSpPr/>
          <p:nvPr/>
        </p:nvSpPr>
        <p:spPr>
          <a:xfrm>
            <a:off x="2304734" y="2250835"/>
            <a:ext cx="4534533" cy="4750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Місце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проживання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заявника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: скругленные углы 13">
            <a:extLst>
              <a:ext uri="{FF2B5EF4-FFF2-40B4-BE49-F238E27FC236}">
                <a16:creationId xmlns:a16="http://schemas.microsoft.com/office/drawing/2014/main" id="{D3489A54-9998-ACC6-64B7-8E935E9D1F46}"/>
              </a:ext>
            </a:extLst>
          </p:cNvPr>
          <p:cNvSpPr/>
          <p:nvPr/>
        </p:nvSpPr>
        <p:spPr>
          <a:xfrm>
            <a:off x="3275560" y="3024646"/>
            <a:ext cx="2592881" cy="47505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Опис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обставин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: скругленные углы 13">
            <a:extLst>
              <a:ext uri="{FF2B5EF4-FFF2-40B4-BE49-F238E27FC236}">
                <a16:creationId xmlns:a16="http://schemas.microsoft.com/office/drawing/2014/main" id="{CA27FA92-9F98-EFFD-8AC0-57812233BD22}"/>
              </a:ext>
            </a:extLst>
          </p:cNvPr>
          <p:cNvSpPr/>
          <p:nvPr/>
        </p:nvSpPr>
        <p:spPr>
          <a:xfrm>
            <a:off x="2909980" y="3798457"/>
            <a:ext cx="3324041" cy="47505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Електронна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адреса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: скругленные углы 13">
            <a:extLst>
              <a:ext uri="{FF2B5EF4-FFF2-40B4-BE49-F238E27FC236}">
                <a16:creationId xmlns:a16="http://schemas.microsoft.com/office/drawing/2014/main" id="{4FAEB7A3-1D52-6CE7-6956-D2A9F02E47F7}"/>
              </a:ext>
            </a:extLst>
          </p:cNvPr>
          <p:cNvSpPr/>
          <p:nvPr/>
        </p:nvSpPr>
        <p:spPr>
          <a:xfrm>
            <a:off x="3238548" y="4572268"/>
            <a:ext cx="2666904" cy="4750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Підпис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заявника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: скругленные углы 13">
            <a:extLst>
              <a:ext uri="{FF2B5EF4-FFF2-40B4-BE49-F238E27FC236}">
                <a16:creationId xmlns:a16="http://schemas.microsoft.com/office/drawing/2014/main" id="{76E858C5-0220-7034-B185-78ECDA1982C2}"/>
              </a:ext>
            </a:extLst>
          </p:cNvPr>
          <p:cNvSpPr/>
          <p:nvPr/>
        </p:nvSpPr>
        <p:spPr>
          <a:xfrm>
            <a:off x="3238548" y="5346078"/>
            <a:ext cx="2666904" cy="475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Дата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подання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12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50273CE2-900E-575D-F3B2-F934674F376B}"/>
              </a:ext>
            </a:extLst>
          </p:cNvPr>
          <p:cNvSpPr txBox="1">
            <a:spLocks/>
          </p:cNvSpPr>
          <p:nvPr/>
        </p:nvSpPr>
        <p:spPr>
          <a:xfrm>
            <a:off x="3962398" y="3513300"/>
            <a:ext cx="4932957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/>
            <a:r>
              <a:rPr lang="ru-RU" dirty="0">
                <a:effectLst/>
              </a:rPr>
              <a:t>Шарль-</a:t>
            </a:r>
            <a:r>
              <a:rPr lang="ru-RU" dirty="0" err="1">
                <a:effectLst/>
              </a:rPr>
              <a:t>Луї</a:t>
            </a:r>
            <a:r>
              <a:rPr lang="ru-RU" dirty="0">
                <a:effectLst/>
              </a:rPr>
              <a:t> де </a:t>
            </a:r>
            <a:r>
              <a:rPr lang="ru-RU" dirty="0" err="1">
                <a:effectLst/>
              </a:rPr>
              <a:t>Монтеск’є</a:t>
            </a:r>
            <a:endParaRPr lang="ru-UA" dirty="0">
              <a:effectLst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F0B9CABB-A87F-E3EF-FC09-1C24C921C663}"/>
              </a:ext>
            </a:extLst>
          </p:cNvPr>
          <p:cNvSpPr txBox="1">
            <a:spLocks/>
          </p:cNvSpPr>
          <p:nvPr/>
        </p:nvSpPr>
        <p:spPr>
          <a:xfrm>
            <a:off x="464296" y="1855868"/>
            <a:ext cx="8215408" cy="411230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ru-RU" dirty="0">
                <a:effectLst/>
              </a:rPr>
              <a:t>«Коли я </a:t>
            </a:r>
            <a:r>
              <a:rPr lang="ru-RU" dirty="0" err="1">
                <a:effectLst/>
              </a:rPr>
              <a:t>вирушаю</a:t>
            </a:r>
            <a:r>
              <a:rPr lang="ru-RU" dirty="0">
                <a:effectLst/>
              </a:rPr>
              <a:t> в яку-</a:t>
            </a:r>
            <a:r>
              <a:rPr lang="ru-RU" dirty="0" err="1">
                <a:effectLst/>
              </a:rPr>
              <a:t>небудь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країну</a:t>
            </a:r>
            <a:r>
              <a:rPr lang="ru-RU" dirty="0">
                <a:effectLst/>
              </a:rPr>
              <a:t>, я </a:t>
            </a:r>
            <a:r>
              <a:rPr lang="ru-RU" dirty="0" err="1">
                <a:effectLst/>
              </a:rPr>
              <a:t>перевіряю</a:t>
            </a:r>
            <a:r>
              <a:rPr lang="ru-RU" dirty="0">
                <a:effectLst/>
              </a:rPr>
              <a:t> не те, </a:t>
            </a:r>
            <a:r>
              <a:rPr lang="ru-RU" dirty="0" err="1">
                <a:effectLst/>
              </a:rPr>
              <a:t>чи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добрі</a:t>
            </a:r>
            <a:r>
              <a:rPr lang="ru-RU" dirty="0">
                <a:effectLst/>
              </a:rPr>
              <a:t> там </a:t>
            </a:r>
            <a:r>
              <a:rPr lang="ru-RU" dirty="0" err="1">
                <a:effectLst/>
              </a:rPr>
              <a:t>закони</a:t>
            </a:r>
            <a:r>
              <a:rPr lang="ru-RU" dirty="0">
                <a:effectLst/>
              </a:rPr>
              <a:t>. А те, як вони </a:t>
            </a:r>
            <a:r>
              <a:rPr lang="ru-RU" dirty="0" err="1">
                <a:effectLst/>
              </a:rPr>
              <a:t>виконуються</a:t>
            </a:r>
            <a:r>
              <a:rPr lang="ru-RU" dirty="0">
                <a:effectLst/>
              </a:rPr>
              <a:t>, </a:t>
            </a:r>
            <a:r>
              <a:rPr lang="ru-RU" dirty="0" err="1">
                <a:effectLst/>
              </a:rPr>
              <a:t>оскільки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добрі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закони</a:t>
            </a:r>
            <a:r>
              <a:rPr lang="ru-RU" dirty="0">
                <a:effectLst/>
              </a:rPr>
              <a:t> є </a:t>
            </a:r>
            <a:r>
              <a:rPr lang="ru-RU" dirty="0" err="1">
                <a:effectLst/>
              </a:rPr>
              <a:t>скрізь</a:t>
            </a:r>
            <a:r>
              <a:rPr lang="ru-RU" dirty="0">
                <a:effectLst/>
              </a:rPr>
              <a:t>»</a:t>
            </a:r>
          </a:p>
          <a:p>
            <a:pPr algn="just"/>
            <a:endParaRPr lang="ru-RU" dirty="0">
              <a:effectLst/>
            </a:endParaRPr>
          </a:p>
          <a:p>
            <a:pPr algn="just"/>
            <a:endParaRPr lang="ru-RU" dirty="0">
              <a:effectLst/>
            </a:endParaRPr>
          </a:p>
          <a:p>
            <a:pPr algn="just"/>
            <a:endParaRPr lang="ru-RU" dirty="0">
              <a:effectLst/>
            </a:endParaRPr>
          </a:p>
          <a:p>
            <a:pPr algn="just"/>
            <a:r>
              <a:rPr lang="ru-RU" dirty="0">
                <a:effectLst/>
              </a:rPr>
              <a:t>«Там, де правила </a:t>
            </a:r>
            <a:r>
              <a:rPr lang="ru-RU" dirty="0" err="1">
                <a:effectLst/>
              </a:rPr>
              <a:t>гри</a:t>
            </a:r>
            <a:r>
              <a:rPr lang="ru-RU" dirty="0">
                <a:effectLst/>
              </a:rPr>
              <a:t> не </a:t>
            </a:r>
            <a:r>
              <a:rPr lang="ru-RU" dirty="0" err="1">
                <a:effectLst/>
              </a:rPr>
              <a:t>дозволяють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виграти</a:t>
            </a:r>
            <a:r>
              <a:rPr lang="ru-RU" dirty="0">
                <a:effectLst/>
              </a:rPr>
              <a:t>, </a:t>
            </a:r>
            <a:r>
              <a:rPr lang="ru-RU" dirty="0" err="1">
                <a:effectLst/>
              </a:rPr>
              <a:t>англійські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джентльмени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змінюють</a:t>
            </a:r>
            <a:r>
              <a:rPr lang="ru-RU" dirty="0">
                <a:effectLst/>
              </a:rPr>
              <a:t> правила»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446767C2-A9F4-2D3B-DA91-9861E97553F1}"/>
              </a:ext>
            </a:extLst>
          </p:cNvPr>
          <p:cNvSpPr txBox="1">
            <a:spLocks/>
          </p:cNvSpPr>
          <p:nvPr/>
        </p:nvSpPr>
        <p:spPr>
          <a:xfrm>
            <a:off x="3962397" y="5343653"/>
            <a:ext cx="4932957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/>
            <a:r>
              <a:rPr lang="ru-RU" dirty="0" err="1">
                <a:effectLst/>
              </a:rPr>
              <a:t>Англійське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прислів’я</a:t>
            </a:r>
            <a:endParaRPr lang="ru-UA" dirty="0">
              <a:effectLst/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66F97D7A-5EB1-7C4C-F92B-3CB08861B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533" y="729474"/>
            <a:ext cx="8140933" cy="1438771"/>
          </a:xfrm>
        </p:spPr>
        <p:txBody>
          <a:bodyPr>
            <a:noAutofit/>
          </a:bodyPr>
          <a:lstStyle/>
          <a:p>
            <a:pPr algn="just"/>
            <a:r>
              <a:rPr lang="ru-RU" dirty="0">
                <a:effectLst/>
              </a:rPr>
              <a:t>«</a:t>
            </a:r>
            <a:r>
              <a:rPr lang="ru-RU" dirty="0" err="1">
                <a:effectLst/>
              </a:rPr>
              <a:t>Сутність</a:t>
            </a:r>
            <a:r>
              <a:rPr lang="ru-RU" dirty="0">
                <a:effectLst/>
              </a:rPr>
              <a:t> будь-</a:t>
            </a:r>
            <a:r>
              <a:rPr lang="ru-RU" dirty="0" err="1">
                <a:effectLst/>
              </a:rPr>
              <a:t>якого</a:t>
            </a:r>
            <a:r>
              <a:rPr lang="ru-RU" dirty="0">
                <a:effectLst/>
              </a:rPr>
              <a:t> права </a:t>
            </a:r>
            <a:r>
              <a:rPr lang="ru-RU" dirty="0" err="1">
                <a:effectLst/>
              </a:rPr>
              <a:t>полягає</a:t>
            </a:r>
            <a:r>
              <a:rPr lang="ru-RU" dirty="0">
                <a:effectLst/>
              </a:rPr>
              <a:t> в тому, </a:t>
            </a:r>
            <a:r>
              <a:rPr lang="ru-RU" dirty="0" err="1">
                <a:effectLst/>
              </a:rPr>
              <a:t>що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воно</a:t>
            </a:r>
            <a:r>
              <a:rPr lang="ru-RU" dirty="0">
                <a:effectLst/>
              </a:rPr>
              <a:t> </a:t>
            </a:r>
            <a:r>
              <a:rPr lang="ru-RU" sz="2800" u="sng" dirty="0" err="1">
                <a:effectLst/>
              </a:rPr>
              <a:t>діє</a:t>
            </a:r>
            <a:r>
              <a:rPr lang="ru-RU" dirty="0">
                <a:effectLst/>
              </a:rPr>
              <a:t>»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F0BDD356-3D0D-CD5D-E6BA-EEA9A63EDDD4}"/>
              </a:ext>
            </a:extLst>
          </p:cNvPr>
          <p:cNvSpPr txBox="1">
            <a:spLocks/>
          </p:cNvSpPr>
          <p:nvPr/>
        </p:nvSpPr>
        <p:spPr>
          <a:xfrm>
            <a:off x="3854572" y="1660194"/>
            <a:ext cx="4932957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/>
            <a:r>
              <a:rPr lang="ru-RU" dirty="0">
                <a:effectLst/>
              </a:rPr>
              <a:t>К. Берг</a:t>
            </a:r>
            <a:endParaRPr lang="ru-U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8385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88377D5-DDA1-44D2-B7BF-B944368B8D86}"/>
              </a:ext>
            </a:extLst>
          </p:cNvPr>
          <p:cNvSpPr/>
          <p:nvPr/>
        </p:nvSpPr>
        <p:spPr>
          <a:xfrm>
            <a:off x="3156341" y="1068302"/>
            <a:ext cx="2831315" cy="5201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>
                <a:latin typeface="Century Gothic" panose="020B0502020202020204" pitchFamily="34" charset="0"/>
                <a:cs typeface="Times New Roman" panose="02020603050405020304" pitchFamily="18" charset="0"/>
              </a:rPr>
              <a:t>Конституція України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5D00C09-8D78-4B98-BC53-907FCB2FAD29}"/>
              </a:ext>
            </a:extLst>
          </p:cNvPr>
          <p:cNvSpPr txBox="1">
            <a:spLocks/>
          </p:cNvSpPr>
          <p:nvPr/>
        </p:nvSpPr>
        <p:spPr>
          <a:xfrm>
            <a:off x="1699306" y="170340"/>
            <a:ext cx="5745388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uk-UA" sz="3600" dirty="0">
                <a:effectLst/>
              </a:rPr>
              <a:t>Нормативно-правова база</a:t>
            </a:r>
            <a:endParaRPr lang="ru-UA" sz="3600" dirty="0">
              <a:effectLst/>
            </a:endParaRP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5A387874-9A03-A68C-B8F3-630730F75998}"/>
              </a:ext>
            </a:extLst>
          </p:cNvPr>
          <p:cNvSpPr/>
          <p:nvPr/>
        </p:nvSpPr>
        <p:spPr>
          <a:xfrm>
            <a:off x="1437652" y="4742413"/>
            <a:ext cx="6268695" cy="52013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Практика Європейського суду з прав людини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182D9339-6CD3-0AF4-A3E2-D183AED5718C}"/>
              </a:ext>
            </a:extLst>
          </p:cNvPr>
          <p:cNvSpPr/>
          <p:nvPr/>
        </p:nvSpPr>
        <p:spPr>
          <a:xfrm>
            <a:off x="2152646" y="5501598"/>
            <a:ext cx="4838706" cy="52013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8B72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Правові позиції Верховного Суду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1FF02632-E969-6B2F-68A0-EC13F4D1050A}"/>
              </a:ext>
            </a:extLst>
          </p:cNvPr>
          <p:cNvSpPr/>
          <p:nvPr/>
        </p:nvSpPr>
        <p:spPr>
          <a:xfrm>
            <a:off x="1622557" y="1792291"/>
            <a:ext cx="2831315" cy="46801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«Про адвокатуру»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A0B1711-426E-75D5-91E4-0BA2E350021D}"/>
              </a:ext>
            </a:extLst>
          </p:cNvPr>
          <p:cNvSpPr/>
          <p:nvPr/>
        </p:nvSpPr>
        <p:spPr>
          <a:xfrm>
            <a:off x="4690130" y="1792291"/>
            <a:ext cx="2831315" cy="46801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«Про прокуратуру»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6A5791AC-4277-8083-645B-D919BC4037F9}"/>
              </a:ext>
            </a:extLst>
          </p:cNvPr>
          <p:cNvSpPr/>
          <p:nvPr/>
        </p:nvSpPr>
        <p:spPr>
          <a:xfrm>
            <a:off x="2269320" y="2472869"/>
            <a:ext cx="4605356" cy="520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«Про судоустрій і статус суддів»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E031226A-B99E-BF12-1098-8A886D49EA44}"/>
              </a:ext>
            </a:extLst>
          </p:cNvPr>
          <p:cNvSpPr/>
          <p:nvPr/>
        </p:nvSpPr>
        <p:spPr>
          <a:xfrm>
            <a:off x="1699305" y="3224672"/>
            <a:ext cx="5745387" cy="5201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«Про Уповноваженого ВРУ з прав людини» 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6953ED80-0A63-4909-0648-27A15F9482AE}"/>
              </a:ext>
            </a:extLst>
          </p:cNvPr>
          <p:cNvSpPr/>
          <p:nvPr/>
        </p:nvSpPr>
        <p:spPr>
          <a:xfrm>
            <a:off x="2552837" y="3983228"/>
            <a:ext cx="4038321" cy="52013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Конвенція про права дитини</a:t>
            </a:r>
          </a:p>
        </p:txBody>
      </p:sp>
    </p:spTree>
    <p:extLst>
      <p:ext uri="{BB962C8B-B14F-4D97-AF65-F5344CB8AC3E}">
        <p14:creationId xmlns:p14="http://schemas.microsoft.com/office/powerpoint/2010/main" val="341252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D262A97-C36D-C599-5929-7D62AA3E0577}"/>
              </a:ext>
            </a:extLst>
          </p:cNvPr>
          <p:cNvCxnSpPr>
            <a:cxnSpLocks/>
            <a:stCxn id="7" idx="0"/>
            <a:endCxn id="9" idx="2"/>
          </p:cNvCxnSpPr>
          <p:nvPr/>
        </p:nvCxnSpPr>
        <p:spPr>
          <a:xfrm flipV="1">
            <a:off x="4598126" y="1403519"/>
            <a:ext cx="0" cy="14202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BCC38134-959E-B1F3-0264-07ABA446AEB9}"/>
              </a:ext>
            </a:extLst>
          </p:cNvPr>
          <p:cNvCxnSpPr>
            <a:cxnSpLocks/>
          </p:cNvCxnSpPr>
          <p:nvPr/>
        </p:nvCxnSpPr>
        <p:spPr>
          <a:xfrm flipV="1">
            <a:off x="5785855" y="1996911"/>
            <a:ext cx="519152" cy="8268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B7439DAB-91C5-D268-BC6B-175E5BFEE9F5}"/>
              </a:ext>
            </a:extLst>
          </p:cNvPr>
          <p:cNvCxnSpPr>
            <a:cxnSpLocks/>
          </p:cNvCxnSpPr>
          <p:nvPr/>
        </p:nvCxnSpPr>
        <p:spPr>
          <a:xfrm flipV="1">
            <a:off x="6001623" y="2875073"/>
            <a:ext cx="808927" cy="2499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2DAB0B99-274C-77A7-7B96-3CA8729B97EF}"/>
              </a:ext>
            </a:extLst>
          </p:cNvPr>
          <p:cNvCxnSpPr>
            <a:cxnSpLocks/>
          </p:cNvCxnSpPr>
          <p:nvPr/>
        </p:nvCxnSpPr>
        <p:spPr>
          <a:xfrm>
            <a:off x="5904990" y="3592596"/>
            <a:ext cx="678650" cy="2186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4E6A89C0-3981-E752-F0FC-ACF5DC2C9D51}"/>
              </a:ext>
            </a:extLst>
          </p:cNvPr>
          <p:cNvCxnSpPr>
            <a:cxnSpLocks/>
          </p:cNvCxnSpPr>
          <p:nvPr/>
        </p:nvCxnSpPr>
        <p:spPr>
          <a:xfrm>
            <a:off x="5617029" y="3730590"/>
            <a:ext cx="1191430" cy="10325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F93EC277-C3DD-D8C0-6888-992835CFA3E0}"/>
              </a:ext>
            </a:extLst>
          </p:cNvPr>
          <p:cNvCxnSpPr>
            <a:cxnSpLocks/>
          </p:cNvCxnSpPr>
          <p:nvPr/>
        </p:nvCxnSpPr>
        <p:spPr>
          <a:xfrm flipH="1" flipV="1">
            <a:off x="3003794" y="2113636"/>
            <a:ext cx="429661" cy="7596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B96BB408-1EA0-8246-00E9-2DA947560129}"/>
              </a:ext>
            </a:extLst>
          </p:cNvPr>
          <p:cNvCxnSpPr>
            <a:cxnSpLocks/>
          </p:cNvCxnSpPr>
          <p:nvPr/>
        </p:nvCxnSpPr>
        <p:spPr>
          <a:xfrm flipH="1" flipV="1">
            <a:off x="2753992" y="2943993"/>
            <a:ext cx="559202" cy="1416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85225662-84B3-C72A-8AB1-763F374E18D2}"/>
              </a:ext>
            </a:extLst>
          </p:cNvPr>
          <p:cNvCxnSpPr>
            <a:cxnSpLocks/>
          </p:cNvCxnSpPr>
          <p:nvPr/>
        </p:nvCxnSpPr>
        <p:spPr>
          <a:xfrm flipH="1">
            <a:off x="2582030" y="3592596"/>
            <a:ext cx="851425" cy="1602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4E05973D-374D-6335-F5C7-4F72774476AA}"/>
              </a:ext>
            </a:extLst>
          </p:cNvPr>
          <p:cNvCxnSpPr>
            <a:cxnSpLocks/>
          </p:cNvCxnSpPr>
          <p:nvPr/>
        </p:nvCxnSpPr>
        <p:spPr>
          <a:xfrm flipH="1">
            <a:off x="3313194" y="3639186"/>
            <a:ext cx="405366" cy="12151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BF17EB8E-99E3-1674-8E81-D4B45C74BA5A}"/>
              </a:ext>
            </a:extLst>
          </p:cNvPr>
          <p:cNvCxnSpPr>
            <a:cxnSpLocks/>
          </p:cNvCxnSpPr>
          <p:nvPr/>
        </p:nvCxnSpPr>
        <p:spPr>
          <a:xfrm>
            <a:off x="5011238" y="3780316"/>
            <a:ext cx="151576" cy="12009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4D23F806-26C2-694E-54B6-DB8F1401BC7B}"/>
              </a:ext>
            </a:extLst>
          </p:cNvPr>
          <p:cNvCxnSpPr>
            <a:cxnSpLocks/>
          </p:cNvCxnSpPr>
          <p:nvPr/>
        </p:nvCxnSpPr>
        <p:spPr>
          <a:xfrm flipH="1">
            <a:off x="3003794" y="1060166"/>
            <a:ext cx="575462" cy="4034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BE035EDF-FA1D-986C-CE82-9987C35ED0F2}"/>
              </a:ext>
            </a:extLst>
          </p:cNvPr>
          <p:cNvSpPr/>
          <p:nvPr/>
        </p:nvSpPr>
        <p:spPr>
          <a:xfrm>
            <a:off x="3400568" y="716814"/>
            <a:ext cx="2395115" cy="68670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Верховна Рада України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A6C5EBD5-4B23-89DB-5AD2-2E2AA8E6D61A}"/>
              </a:ext>
            </a:extLst>
          </p:cNvPr>
          <p:cNvSpPr/>
          <p:nvPr/>
        </p:nvSpPr>
        <p:spPr>
          <a:xfrm>
            <a:off x="90605" y="1456693"/>
            <a:ext cx="2956817" cy="68670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Уповноважений (ВРУ) з прав людини</a:t>
            </a:r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308EF620-EDCA-C460-D8E3-A8C2E7747693}"/>
              </a:ext>
            </a:extLst>
          </p:cNvPr>
          <p:cNvSpPr/>
          <p:nvPr/>
        </p:nvSpPr>
        <p:spPr>
          <a:xfrm>
            <a:off x="6808459" y="2648132"/>
            <a:ext cx="1994393" cy="450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Адвокатура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E541E08-5DBD-75FD-E11D-50A7F3D129F4}"/>
              </a:ext>
            </a:extLst>
          </p:cNvPr>
          <p:cNvSpPr/>
          <p:nvPr/>
        </p:nvSpPr>
        <p:spPr>
          <a:xfrm>
            <a:off x="3182468" y="2823754"/>
            <a:ext cx="2831315" cy="98406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Конституційні механізми захисту прав людини</a:t>
            </a: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7F31E71F-66C8-173C-3845-AC0C9B7F838C}"/>
              </a:ext>
            </a:extLst>
          </p:cNvPr>
          <p:cNvSpPr/>
          <p:nvPr/>
        </p:nvSpPr>
        <p:spPr>
          <a:xfrm>
            <a:off x="6235252" y="1304997"/>
            <a:ext cx="2371359" cy="69191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Президент України (ст. 102)</a:t>
            </a:r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391CA1F2-26D8-368C-B4A4-13525EF5C1EE}"/>
              </a:ext>
            </a:extLst>
          </p:cNvPr>
          <p:cNvSpPr/>
          <p:nvPr/>
        </p:nvSpPr>
        <p:spPr>
          <a:xfrm>
            <a:off x="6583640" y="3564430"/>
            <a:ext cx="2406105" cy="6919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Суди загальної юрисдикції</a:t>
            </a: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57294BF4-6301-A1B5-E9DE-518DE244C282}"/>
              </a:ext>
            </a:extLst>
          </p:cNvPr>
          <p:cNvSpPr/>
          <p:nvPr/>
        </p:nvSpPr>
        <p:spPr>
          <a:xfrm>
            <a:off x="6810550" y="4700375"/>
            <a:ext cx="2172830" cy="69191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Органи прокуратури</a:t>
            </a:r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F36196DA-64A1-69AE-764B-41C50B5C7770}"/>
              </a:ext>
            </a:extLst>
          </p:cNvPr>
          <p:cNvSpPr/>
          <p:nvPr/>
        </p:nvSpPr>
        <p:spPr>
          <a:xfrm>
            <a:off x="4503133" y="4984216"/>
            <a:ext cx="1902953" cy="69191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Громадські організації</a:t>
            </a:r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7AD6B4BA-D22D-F913-DBF6-D87509E3BD11}"/>
              </a:ext>
            </a:extLst>
          </p:cNvPr>
          <p:cNvSpPr/>
          <p:nvPr/>
        </p:nvSpPr>
        <p:spPr>
          <a:xfrm>
            <a:off x="407110" y="3639186"/>
            <a:ext cx="2172829" cy="6919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Судовий захист (ст. 55)</a:t>
            </a:r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42F824A4-89BB-2C2F-344D-62A79009A943}"/>
              </a:ext>
            </a:extLst>
          </p:cNvPr>
          <p:cNvSpPr/>
          <p:nvPr/>
        </p:nvSpPr>
        <p:spPr>
          <a:xfrm>
            <a:off x="173754" y="2529116"/>
            <a:ext cx="2580238" cy="6919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Кабінет Міністрів України (ст. 116)</a:t>
            </a:r>
          </a:p>
        </p:txBody>
      </p:sp>
      <p:sp>
        <p:nvSpPr>
          <p:cNvPr id="52" name="Прямоугольник: скругленные углы 51">
            <a:extLst>
              <a:ext uri="{FF2B5EF4-FFF2-40B4-BE49-F238E27FC236}">
                <a16:creationId xmlns:a16="http://schemas.microsoft.com/office/drawing/2014/main" id="{3EC04709-3EC7-6AF1-E327-9A1F201CC1A8}"/>
              </a:ext>
            </a:extLst>
          </p:cNvPr>
          <p:cNvSpPr/>
          <p:nvPr/>
        </p:nvSpPr>
        <p:spPr>
          <a:xfrm>
            <a:off x="173754" y="4854378"/>
            <a:ext cx="3864510" cy="6867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Конституційний Суд України (конституційна скарга)</a:t>
            </a:r>
          </a:p>
        </p:txBody>
      </p:sp>
    </p:spTree>
    <p:extLst>
      <p:ext uri="{BB962C8B-B14F-4D97-AF65-F5344CB8AC3E}">
        <p14:creationId xmlns:p14="http://schemas.microsoft.com/office/powerpoint/2010/main" val="426679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5D00C09-8D78-4B98-BC53-907FCB2FAD29}"/>
              </a:ext>
            </a:extLst>
          </p:cNvPr>
          <p:cNvSpPr txBox="1">
            <a:spLocks/>
          </p:cNvSpPr>
          <p:nvPr/>
        </p:nvSpPr>
        <p:spPr>
          <a:xfrm>
            <a:off x="403056" y="149041"/>
            <a:ext cx="8337888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3200" dirty="0">
                <a:effectLst/>
              </a:rPr>
              <a:t>Судовий захист (ст. 55 КУ)</a:t>
            </a:r>
            <a:endParaRPr lang="ru-UA" sz="3200" dirty="0">
              <a:effectLst/>
            </a:endParaRPr>
          </a:p>
        </p:txBody>
      </p:sp>
      <p:sp>
        <p:nvSpPr>
          <p:cNvPr id="5" name="Прямоугольник: скругленные углы 13">
            <a:extLst>
              <a:ext uri="{FF2B5EF4-FFF2-40B4-BE49-F238E27FC236}">
                <a16:creationId xmlns:a16="http://schemas.microsoft.com/office/drawing/2014/main" id="{39F4FCFC-E88A-2CF8-6BB9-0B6E6E272836}"/>
              </a:ext>
            </a:extLst>
          </p:cNvPr>
          <p:cNvSpPr/>
          <p:nvPr/>
        </p:nvSpPr>
        <p:spPr>
          <a:xfrm>
            <a:off x="1849135" y="1445321"/>
            <a:ext cx="5445729" cy="4750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>
                <a:latin typeface="Century Gothic" panose="020B0502020202020204" pitchFamily="34" charset="0"/>
                <a:cs typeface="Times New Roman" panose="02020603050405020304" pitchFamily="18" charset="0"/>
              </a:rPr>
              <a:t>Права і свободи захищаються судом</a:t>
            </a:r>
          </a:p>
        </p:txBody>
      </p:sp>
      <p:sp>
        <p:nvSpPr>
          <p:cNvPr id="2" name="Прямоугольник: скругленные углы 13">
            <a:extLst>
              <a:ext uri="{FF2B5EF4-FFF2-40B4-BE49-F238E27FC236}">
                <a16:creationId xmlns:a16="http://schemas.microsoft.com/office/drawing/2014/main" id="{556ECA8F-E408-BDF4-C3A2-EAF5AE80B733}"/>
              </a:ext>
            </a:extLst>
          </p:cNvPr>
          <p:cNvSpPr/>
          <p:nvPr/>
        </p:nvSpPr>
        <p:spPr>
          <a:xfrm>
            <a:off x="1647749" y="2425694"/>
            <a:ext cx="5848500" cy="6245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Право на оскарження в суді рішень, дій чи бездіяльності органів державної влади</a:t>
            </a:r>
          </a:p>
        </p:txBody>
      </p:sp>
      <p:sp>
        <p:nvSpPr>
          <p:cNvPr id="3" name="Прямоугольник: скругленные углы 13">
            <a:extLst>
              <a:ext uri="{FF2B5EF4-FFF2-40B4-BE49-F238E27FC236}">
                <a16:creationId xmlns:a16="http://schemas.microsoft.com/office/drawing/2014/main" id="{D3489A54-9998-ACC6-64B7-8E935E9D1F46}"/>
              </a:ext>
            </a:extLst>
          </p:cNvPr>
          <p:cNvSpPr/>
          <p:nvPr/>
        </p:nvSpPr>
        <p:spPr>
          <a:xfrm>
            <a:off x="1584612" y="3555532"/>
            <a:ext cx="5974774" cy="6862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>
                <a:latin typeface="Century Gothic" panose="020B0502020202020204" pitchFamily="34" charset="0"/>
                <a:cs typeface="Times New Roman" panose="02020603050405020304" pitchFamily="18" charset="0"/>
              </a:rPr>
              <a:t>Звернення із конституційною скаргою до Конституційного Суду України </a:t>
            </a:r>
          </a:p>
        </p:txBody>
      </p:sp>
      <p:sp>
        <p:nvSpPr>
          <p:cNvPr id="4" name="Прямоугольник: скругленные углы 13">
            <a:extLst>
              <a:ext uri="{FF2B5EF4-FFF2-40B4-BE49-F238E27FC236}">
                <a16:creationId xmlns:a16="http://schemas.microsoft.com/office/drawing/2014/main" id="{BBD6EC5A-669E-19E8-FB61-279B2F01BF3D}"/>
              </a:ext>
            </a:extLst>
          </p:cNvPr>
          <p:cNvSpPr/>
          <p:nvPr/>
        </p:nvSpPr>
        <p:spPr>
          <a:xfrm>
            <a:off x="2875658" y="4747087"/>
            <a:ext cx="3392682" cy="51218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>
                <a:latin typeface="Century Gothic" panose="020B0502020202020204" pitchFamily="34" charset="0"/>
                <a:cs typeface="Times New Roman" panose="02020603050405020304" pitchFamily="18" charset="0"/>
              </a:rPr>
              <a:t>Звернення до ЄСПЛ</a:t>
            </a:r>
          </a:p>
        </p:txBody>
      </p:sp>
    </p:spTree>
    <p:extLst>
      <p:ext uri="{BB962C8B-B14F-4D97-AF65-F5344CB8AC3E}">
        <p14:creationId xmlns:p14="http://schemas.microsoft.com/office/powerpoint/2010/main" val="211799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D262A97-C36D-C599-5929-7D62AA3E0577}"/>
              </a:ext>
            </a:extLst>
          </p:cNvPr>
          <p:cNvCxnSpPr>
            <a:cxnSpLocks/>
          </p:cNvCxnSpPr>
          <p:nvPr/>
        </p:nvCxnSpPr>
        <p:spPr>
          <a:xfrm flipH="1" flipV="1">
            <a:off x="3306234" y="1560843"/>
            <a:ext cx="720098" cy="13705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4D23F806-26C2-694E-54B6-DB8F1401BC7B}"/>
              </a:ext>
            </a:extLst>
          </p:cNvPr>
          <p:cNvCxnSpPr>
            <a:cxnSpLocks/>
          </p:cNvCxnSpPr>
          <p:nvPr/>
        </p:nvCxnSpPr>
        <p:spPr>
          <a:xfrm flipH="1">
            <a:off x="722809" y="1550603"/>
            <a:ext cx="192833" cy="5428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9C9F29A-FC39-F30E-2CC4-2D436E82B333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586679" y="1623457"/>
            <a:ext cx="6677" cy="11878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F41FB9CE-8A69-ED5B-8F8B-1ABC1B4D338F}"/>
              </a:ext>
            </a:extLst>
          </p:cNvPr>
          <p:cNvCxnSpPr>
            <a:cxnSpLocks/>
          </p:cNvCxnSpPr>
          <p:nvPr/>
        </p:nvCxnSpPr>
        <p:spPr>
          <a:xfrm>
            <a:off x="2522738" y="1541894"/>
            <a:ext cx="192833" cy="5428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C2CCE0FA-7BB9-A9E9-743B-D4C9D965D85A}"/>
              </a:ext>
            </a:extLst>
          </p:cNvPr>
          <p:cNvCxnSpPr>
            <a:cxnSpLocks/>
          </p:cNvCxnSpPr>
          <p:nvPr/>
        </p:nvCxnSpPr>
        <p:spPr>
          <a:xfrm flipV="1">
            <a:off x="5011401" y="1381452"/>
            <a:ext cx="0" cy="14698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2D123CAE-B412-1381-FF13-612D702D83B7}"/>
              </a:ext>
            </a:extLst>
          </p:cNvPr>
          <p:cNvCxnSpPr>
            <a:cxnSpLocks/>
          </p:cNvCxnSpPr>
          <p:nvPr/>
        </p:nvCxnSpPr>
        <p:spPr>
          <a:xfrm flipV="1">
            <a:off x="5561117" y="1405689"/>
            <a:ext cx="1249433" cy="14328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76DADDE2-3AB5-0B17-75D5-52DF608695F7}"/>
              </a:ext>
            </a:extLst>
          </p:cNvPr>
          <p:cNvCxnSpPr>
            <a:cxnSpLocks/>
          </p:cNvCxnSpPr>
          <p:nvPr/>
        </p:nvCxnSpPr>
        <p:spPr>
          <a:xfrm flipH="1">
            <a:off x="7555975" y="1424159"/>
            <a:ext cx="1" cy="47747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CE4F5637-9896-EEFD-093B-B8AA33B83247}"/>
              </a:ext>
            </a:extLst>
          </p:cNvPr>
          <p:cNvCxnSpPr>
            <a:cxnSpLocks/>
          </p:cNvCxnSpPr>
          <p:nvPr/>
        </p:nvCxnSpPr>
        <p:spPr>
          <a:xfrm flipH="1">
            <a:off x="3062406" y="3254067"/>
            <a:ext cx="468213" cy="8408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25949B4C-20D9-081D-E6FA-3BE31F223B60}"/>
              </a:ext>
            </a:extLst>
          </p:cNvPr>
          <p:cNvCxnSpPr>
            <a:cxnSpLocks/>
          </p:cNvCxnSpPr>
          <p:nvPr/>
        </p:nvCxnSpPr>
        <p:spPr>
          <a:xfrm>
            <a:off x="5124678" y="3789938"/>
            <a:ext cx="0" cy="8033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7CE60AD2-5E80-BF3D-1ED7-0C3930CB3691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7706200" y="4033359"/>
            <a:ext cx="1" cy="4461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9477B3F4-E338-7B4D-91F1-671F73BDBBB6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5561117" y="5285154"/>
            <a:ext cx="0" cy="4793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0A496EE1-1887-BFFC-B468-B7C023327F20}"/>
              </a:ext>
            </a:extLst>
          </p:cNvPr>
          <p:cNvCxnSpPr>
            <a:cxnSpLocks/>
          </p:cNvCxnSpPr>
          <p:nvPr/>
        </p:nvCxnSpPr>
        <p:spPr>
          <a:xfrm>
            <a:off x="1072399" y="4466207"/>
            <a:ext cx="0" cy="4793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A9DB8F3B-4EDC-F181-2D97-E8E05E98824B}"/>
              </a:ext>
            </a:extLst>
          </p:cNvPr>
          <p:cNvCxnSpPr>
            <a:cxnSpLocks/>
          </p:cNvCxnSpPr>
          <p:nvPr/>
        </p:nvCxnSpPr>
        <p:spPr>
          <a:xfrm>
            <a:off x="2872327" y="4466206"/>
            <a:ext cx="0" cy="4793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A6C5EBD5-4B23-89DB-5AD2-2E2AA8E6D61A}"/>
              </a:ext>
            </a:extLst>
          </p:cNvPr>
          <p:cNvSpPr/>
          <p:nvPr/>
        </p:nvSpPr>
        <p:spPr>
          <a:xfrm>
            <a:off x="340180" y="1182864"/>
            <a:ext cx="2956817" cy="4405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Форма звернення</a:t>
            </a:r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308EF620-EDCA-C460-D8E3-A8C2E7747693}"/>
              </a:ext>
            </a:extLst>
          </p:cNvPr>
          <p:cNvSpPr/>
          <p:nvPr/>
        </p:nvSpPr>
        <p:spPr>
          <a:xfrm>
            <a:off x="6838808" y="1024634"/>
            <a:ext cx="1434335" cy="450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Скарга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E541E08-5DBD-75FD-E11D-50A7F3D129F4}"/>
              </a:ext>
            </a:extLst>
          </p:cNvPr>
          <p:cNvSpPr/>
          <p:nvPr/>
        </p:nvSpPr>
        <p:spPr>
          <a:xfrm>
            <a:off x="3182468" y="2823754"/>
            <a:ext cx="2831315" cy="98406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Позасудовий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механізм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захисту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прав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людини</a:t>
            </a:r>
            <a:endParaRPr lang="ru-RU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7F31E71F-66C8-173C-3845-AC0C9B7F838C}"/>
              </a:ext>
            </a:extLst>
          </p:cNvPr>
          <p:cNvSpPr/>
          <p:nvPr/>
        </p:nvSpPr>
        <p:spPr>
          <a:xfrm>
            <a:off x="3917734" y="680829"/>
            <a:ext cx="2371359" cy="69191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Строки розгляду звернень</a:t>
            </a:r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391CA1F2-26D8-368C-B4A4-13525EF5C1EE}"/>
              </a:ext>
            </a:extLst>
          </p:cNvPr>
          <p:cNvSpPr/>
          <p:nvPr/>
        </p:nvSpPr>
        <p:spPr>
          <a:xfrm>
            <a:off x="6693764" y="3380242"/>
            <a:ext cx="2057722" cy="6919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Пропозиція (зауваження)</a:t>
            </a: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57294BF4-6301-A1B5-E9DE-518DE244C282}"/>
              </a:ext>
            </a:extLst>
          </p:cNvPr>
          <p:cNvSpPr/>
          <p:nvPr/>
        </p:nvSpPr>
        <p:spPr>
          <a:xfrm>
            <a:off x="144613" y="4945518"/>
            <a:ext cx="1576359" cy="44059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Анонімні</a:t>
            </a:r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F36196DA-64A1-69AE-764B-41C50B5C7770}"/>
              </a:ext>
            </a:extLst>
          </p:cNvPr>
          <p:cNvSpPr/>
          <p:nvPr/>
        </p:nvSpPr>
        <p:spPr>
          <a:xfrm>
            <a:off x="4173202" y="4593240"/>
            <a:ext cx="1902953" cy="69191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Заяви (клопотання)</a:t>
            </a:r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7AD6B4BA-D22D-F913-DBF6-D87509E3BD11}"/>
              </a:ext>
            </a:extLst>
          </p:cNvPr>
          <p:cNvSpPr/>
          <p:nvPr/>
        </p:nvSpPr>
        <p:spPr>
          <a:xfrm>
            <a:off x="6475004" y="4479551"/>
            <a:ext cx="2462393" cy="9464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Поради, рекомендації, вдосконалення</a:t>
            </a:r>
          </a:p>
        </p:txBody>
      </p:sp>
      <p:sp>
        <p:nvSpPr>
          <p:cNvPr id="52" name="Прямоугольник: скругленные углы 51">
            <a:extLst>
              <a:ext uri="{FF2B5EF4-FFF2-40B4-BE49-F238E27FC236}">
                <a16:creationId xmlns:a16="http://schemas.microsoft.com/office/drawing/2014/main" id="{3EC04709-3EC7-6AF1-E327-9A1F201CC1A8}"/>
              </a:ext>
            </a:extLst>
          </p:cNvPr>
          <p:cNvSpPr/>
          <p:nvPr/>
        </p:nvSpPr>
        <p:spPr>
          <a:xfrm>
            <a:off x="253985" y="4107081"/>
            <a:ext cx="3251248" cy="44059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Не підлягають розгляду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ADCB3D2-C404-CEF6-8207-4F8B64992296}"/>
              </a:ext>
            </a:extLst>
          </p:cNvPr>
          <p:cNvSpPr/>
          <p:nvPr/>
        </p:nvSpPr>
        <p:spPr>
          <a:xfrm>
            <a:off x="240250" y="2107243"/>
            <a:ext cx="1071572" cy="4405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Усна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AE02311-E486-C3A7-DC6C-B3E301174C38}"/>
              </a:ext>
            </a:extLst>
          </p:cNvPr>
          <p:cNvSpPr/>
          <p:nvPr/>
        </p:nvSpPr>
        <p:spPr>
          <a:xfrm>
            <a:off x="733578" y="2811325"/>
            <a:ext cx="1719555" cy="4405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Електронна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607F35C9-87CF-ADE1-9F19-582DD285053C}"/>
              </a:ext>
            </a:extLst>
          </p:cNvPr>
          <p:cNvSpPr/>
          <p:nvPr/>
        </p:nvSpPr>
        <p:spPr>
          <a:xfrm>
            <a:off x="1848540" y="2086530"/>
            <a:ext cx="1539091" cy="4405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Письмова</a:t>
            </a:r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E1CF037D-5AF6-431E-46E5-17FED14F0B90}"/>
              </a:ext>
            </a:extLst>
          </p:cNvPr>
          <p:cNvSpPr/>
          <p:nvPr/>
        </p:nvSpPr>
        <p:spPr>
          <a:xfrm>
            <a:off x="6475004" y="1916120"/>
            <a:ext cx="2495242" cy="13102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Вимога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про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поновлення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прав і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захист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законних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інтересів</a:t>
            </a:r>
            <a:endParaRPr lang="ru-RU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Прямоугольник: скругленные углы 37">
            <a:extLst>
              <a:ext uri="{FF2B5EF4-FFF2-40B4-BE49-F238E27FC236}">
                <a16:creationId xmlns:a16="http://schemas.microsoft.com/office/drawing/2014/main" id="{0E074ADD-0BB2-6E7F-19B4-09F73DDFEDA3}"/>
              </a:ext>
            </a:extLst>
          </p:cNvPr>
          <p:cNvSpPr/>
          <p:nvPr/>
        </p:nvSpPr>
        <p:spPr>
          <a:xfrm>
            <a:off x="2102782" y="4945518"/>
            <a:ext cx="1539091" cy="44059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Повторні</a:t>
            </a:r>
          </a:p>
        </p:txBody>
      </p:sp>
      <p:sp>
        <p:nvSpPr>
          <p:cNvPr id="39" name="Прямоугольник: скругленные углы 38">
            <a:extLst>
              <a:ext uri="{FF2B5EF4-FFF2-40B4-BE49-F238E27FC236}">
                <a16:creationId xmlns:a16="http://schemas.microsoft.com/office/drawing/2014/main" id="{F4D34197-4BEB-2720-FB67-780BFD380AEE}"/>
              </a:ext>
            </a:extLst>
          </p:cNvPr>
          <p:cNvSpPr/>
          <p:nvPr/>
        </p:nvSpPr>
        <p:spPr>
          <a:xfrm>
            <a:off x="4070198" y="5764465"/>
            <a:ext cx="2981837" cy="69191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Визнання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за особою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відповідного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статусу</a:t>
            </a:r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C5886A94-8264-1F69-9ED6-D9509AB81563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5972035" y="3622766"/>
            <a:ext cx="721729" cy="1034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68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5D00C09-8D78-4B98-BC53-907FCB2FAD29}"/>
              </a:ext>
            </a:extLst>
          </p:cNvPr>
          <p:cNvSpPr txBox="1">
            <a:spLocks/>
          </p:cNvSpPr>
          <p:nvPr/>
        </p:nvSpPr>
        <p:spPr>
          <a:xfrm>
            <a:off x="-227168" y="81252"/>
            <a:ext cx="8337888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2800" dirty="0">
                <a:effectLst/>
              </a:rPr>
              <a:t>Правовий статус малолітніх  та неповнолітніх</a:t>
            </a:r>
            <a:endParaRPr lang="ru-UA" sz="2800" dirty="0">
              <a:effectLst/>
            </a:endParaRPr>
          </a:p>
        </p:txBody>
      </p:sp>
      <p:sp>
        <p:nvSpPr>
          <p:cNvPr id="5" name="Прямоугольник: скругленные углы 13">
            <a:extLst>
              <a:ext uri="{FF2B5EF4-FFF2-40B4-BE49-F238E27FC236}">
                <a16:creationId xmlns:a16="http://schemas.microsoft.com/office/drawing/2014/main" id="{39F4FCFC-E88A-2CF8-6BB9-0B6E6E272836}"/>
              </a:ext>
            </a:extLst>
          </p:cNvPr>
          <p:cNvSpPr/>
          <p:nvPr/>
        </p:nvSpPr>
        <p:spPr>
          <a:xfrm>
            <a:off x="690598" y="1135978"/>
            <a:ext cx="7884882" cy="51460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1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Перевага</a:t>
            </a:r>
            <a:r>
              <a:rPr lang="ru-RU" sz="21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прав </a:t>
            </a:r>
            <a:r>
              <a:rPr lang="ru-RU" sz="21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неповнолітнього</a:t>
            </a:r>
            <a:r>
              <a:rPr lang="ru-RU" sz="21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над </a:t>
            </a:r>
            <a:r>
              <a:rPr lang="ru-RU" sz="21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його</a:t>
            </a:r>
            <a:r>
              <a:rPr lang="ru-RU" sz="21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1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обов’язками</a:t>
            </a:r>
            <a:endParaRPr lang="uk-UA" sz="21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: скругленные углы 13">
            <a:extLst>
              <a:ext uri="{FF2B5EF4-FFF2-40B4-BE49-F238E27FC236}">
                <a16:creationId xmlns:a16="http://schemas.microsoft.com/office/drawing/2014/main" id="{34E6D3AF-962A-CF86-87D4-70297627E78B}"/>
              </a:ext>
            </a:extLst>
          </p:cNvPr>
          <p:cNvSpPr/>
          <p:nvPr/>
        </p:nvSpPr>
        <p:spPr>
          <a:xfrm>
            <a:off x="2332083" y="2630128"/>
            <a:ext cx="4479831" cy="5146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indent="174625" algn="ctr">
              <a:buFont typeface="Arial" panose="020B0604020202020204" pitchFamily="34" charset="0"/>
              <a:buChar char="•"/>
            </a:pPr>
            <a:r>
              <a:rPr lang="ru-RU" sz="21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1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Наявність</a:t>
            </a:r>
            <a:r>
              <a:rPr lang="ru-RU" sz="21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1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додаткових</a:t>
            </a:r>
            <a:r>
              <a:rPr lang="ru-RU" sz="21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прав</a:t>
            </a:r>
            <a:endParaRPr lang="uk-UA" sz="21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: скругленные углы 13">
            <a:extLst>
              <a:ext uri="{FF2B5EF4-FFF2-40B4-BE49-F238E27FC236}">
                <a16:creationId xmlns:a16="http://schemas.microsoft.com/office/drawing/2014/main" id="{35F12E6E-EE99-C85B-4B67-686AD7CF1D9B}"/>
              </a:ext>
            </a:extLst>
          </p:cNvPr>
          <p:cNvSpPr/>
          <p:nvPr/>
        </p:nvSpPr>
        <p:spPr>
          <a:xfrm>
            <a:off x="928772" y="1883053"/>
            <a:ext cx="6955528" cy="51460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1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Наявність</a:t>
            </a:r>
            <a:r>
              <a:rPr lang="ru-RU" sz="21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1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мінімальних</a:t>
            </a:r>
            <a:r>
              <a:rPr lang="ru-RU" sz="21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1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міжнародних</a:t>
            </a:r>
            <a:r>
              <a:rPr lang="ru-RU" sz="21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1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стандартів</a:t>
            </a:r>
            <a:endParaRPr lang="uk-UA" sz="21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: скругленные углы 13">
            <a:extLst>
              <a:ext uri="{FF2B5EF4-FFF2-40B4-BE49-F238E27FC236}">
                <a16:creationId xmlns:a16="http://schemas.microsoft.com/office/drawing/2014/main" id="{155E2074-D8E9-2C46-283B-16E5200B4820}"/>
              </a:ext>
            </a:extLst>
          </p:cNvPr>
          <p:cNvSpPr/>
          <p:nvPr/>
        </p:nvSpPr>
        <p:spPr>
          <a:xfrm>
            <a:off x="2912191" y="3377203"/>
            <a:ext cx="3441696" cy="51460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indent="174625" algn="ctr">
              <a:buFont typeface="Arial" panose="020B0604020202020204" pitchFamily="34" charset="0"/>
              <a:buChar char="•"/>
            </a:pPr>
            <a:r>
              <a:rPr lang="ru-RU" sz="21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Строковий</a:t>
            </a:r>
            <a:r>
              <a:rPr lang="ru-RU" sz="21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характер</a:t>
            </a:r>
            <a:endParaRPr lang="uk-UA" sz="21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: скругленные углы 13">
            <a:extLst>
              <a:ext uri="{FF2B5EF4-FFF2-40B4-BE49-F238E27FC236}">
                <a16:creationId xmlns:a16="http://schemas.microsoft.com/office/drawing/2014/main" id="{269678D0-B1C4-3499-0371-264187048C39}"/>
              </a:ext>
            </a:extLst>
          </p:cNvPr>
          <p:cNvSpPr/>
          <p:nvPr/>
        </p:nvSpPr>
        <p:spPr>
          <a:xfrm>
            <a:off x="3142883" y="4124278"/>
            <a:ext cx="2858227" cy="51460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indent="174625" algn="ctr">
              <a:buFont typeface="Arial" panose="020B0604020202020204" pitchFamily="34" charset="0"/>
              <a:buChar char="•"/>
            </a:pPr>
            <a:r>
              <a:rPr lang="ru-RU" sz="21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Вікова</a:t>
            </a:r>
            <a:r>
              <a:rPr lang="ru-RU" sz="21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1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незрілість</a:t>
            </a:r>
            <a:endParaRPr lang="uk-UA" sz="21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: скругленные углы 13">
            <a:extLst>
              <a:ext uri="{FF2B5EF4-FFF2-40B4-BE49-F238E27FC236}">
                <a16:creationId xmlns:a16="http://schemas.microsoft.com/office/drawing/2014/main" id="{2371F2B1-F4B4-3520-1E0E-7DCDE7255077}"/>
              </a:ext>
            </a:extLst>
          </p:cNvPr>
          <p:cNvSpPr/>
          <p:nvPr/>
        </p:nvSpPr>
        <p:spPr>
          <a:xfrm>
            <a:off x="1256864" y="4871353"/>
            <a:ext cx="6630263" cy="759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1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Відсутня</a:t>
            </a:r>
            <a:r>
              <a:rPr lang="ru-RU" sz="21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1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можливість</a:t>
            </a:r>
            <a:r>
              <a:rPr lang="ru-RU" sz="21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1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повного</a:t>
            </a:r>
            <a:r>
              <a:rPr lang="ru-RU" sz="21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1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самостійного</a:t>
            </a:r>
            <a:r>
              <a:rPr lang="ru-RU" sz="2100" dirty="0">
                <a:latin typeface="Century Gothic" panose="020B0502020202020204" pitchFamily="34" charset="0"/>
                <a:cs typeface="Times New Roman" panose="02020603050405020304" pitchFamily="18" charset="0"/>
              </a:rPr>
              <a:t>, автономного </a:t>
            </a:r>
            <a:r>
              <a:rPr lang="ru-RU" sz="21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захисту</a:t>
            </a:r>
            <a:r>
              <a:rPr lang="ru-RU" sz="21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та </a:t>
            </a:r>
            <a:r>
              <a:rPr lang="ru-RU" sz="21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реалізації</a:t>
            </a:r>
            <a:r>
              <a:rPr lang="ru-RU" sz="21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1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своїх</a:t>
            </a:r>
            <a:r>
              <a:rPr lang="ru-RU" sz="21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прав</a:t>
            </a:r>
            <a:endParaRPr lang="uk-UA" sz="21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01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5D00C09-8D78-4B98-BC53-907FCB2FAD29}"/>
              </a:ext>
            </a:extLst>
          </p:cNvPr>
          <p:cNvSpPr txBox="1">
            <a:spLocks/>
          </p:cNvSpPr>
          <p:nvPr/>
        </p:nvSpPr>
        <p:spPr>
          <a:xfrm>
            <a:off x="403056" y="149041"/>
            <a:ext cx="8337888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3200" dirty="0">
                <a:effectLst/>
              </a:rPr>
              <a:t>Механізми захисту прав дитини</a:t>
            </a:r>
            <a:endParaRPr lang="ru-UA" sz="3200" dirty="0">
              <a:effectLst/>
            </a:endParaRPr>
          </a:p>
        </p:txBody>
      </p:sp>
      <p:sp>
        <p:nvSpPr>
          <p:cNvPr id="5" name="Прямоугольник: скругленные углы 13">
            <a:extLst>
              <a:ext uri="{FF2B5EF4-FFF2-40B4-BE49-F238E27FC236}">
                <a16:creationId xmlns:a16="http://schemas.microsoft.com/office/drawing/2014/main" id="{39F4FCFC-E88A-2CF8-6BB9-0B6E6E272836}"/>
              </a:ext>
            </a:extLst>
          </p:cNvPr>
          <p:cNvSpPr/>
          <p:nvPr/>
        </p:nvSpPr>
        <p:spPr>
          <a:xfrm>
            <a:off x="1729381" y="1534448"/>
            <a:ext cx="5685238" cy="7384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1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Сім’я</a:t>
            </a:r>
            <a:r>
              <a:rPr lang="ru-RU" sz="2100" dirty="0">
                <a:latin typeface="Century Gothic" panose="020B0502020202020204" pitchFamily="34" charset="0"/>
                <a:cs typeface="Times New Roman" panose="02020603050405020304" pitchFamily="18" charset="0"/>
              </a:rPr>
              <a:t>, </a:t>
            </a:r>
            <a:r>
              <a:rPr lang="ru-RU" sz="21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дитинство</a:t>
            </a:r>
            <a:r>
              <a:rPr lang="ru-RU" sz="2100" dirty="0">
                <a:latin typeface="Century Gothic" panose="020B0502020202020204" pitchFamily="34" charset="0"/>
                <a:cs typeface="Times New Roman" panose="02020603050405020304" pitchFamily="18" charset="0"/>
              </a:rPr>
              <a:t>, материнство і </a:t>
            </a:r>
            <a:r>
              <a:rPr lang="ru-RU" sz="21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батьківство</a:t>
            </a:r>
            <a:r>
              <a:rPr lang="ru-RU" sz="21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1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охороняються</a:t>
            </a:r>
            <a:r>
              <a:rPr lang="ru-RU" sz="21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державою</a:t>
            </a:r>
            <a:endParaRPr lang="uk-UA" sz="21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: скругленные углы 13">
            <a:extLst>
              <a:ext uri="{FF2B5EF4-FFF2-40B4-BE49-F238E27FC236}">
                <a16:creationId xmlns:a16="http://schemas.microsoft.com/office/drawing/2014/main" id="{D78C5F26-2A2A-D18B-B119-397DACFA941D}"/>
              </a:ext>
            </a:extLst>
          </p:cNvPr>
          <p:cNvSpPr/>
          <p:nvPr/>
        </p:nvSpPr>
        <p:spPr>
          <a:xfrm>
            <a:off x="4926591" y="2670365"/>
            <a:ext cx="3814353" cy="51460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87312" algn="ctr"/>
            <a:r>
              <a:rPr lang="ru-RU" sz="2100" i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Ст. 51 </a:t>
            </a:r>
            <a:r>
              <a:rPr lang="ru-RU" sz="2100" i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Конституції</a:t>
            </a:r>
            <a:r>
              <a:rPr lang="ru-RU" sz="2100" i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100" i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України</a:t>
            </a:r>
            <a:endParaRPr lang="ru-RU" sz="2100" i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: скругленные углы 13">
            <a:extLst>
              <a:ext uri="{FF2B5EF4-FFF2-40B4-BE49-F238E27FC236}">
                <a16:creationId xmlns:a16="http://schemas.microsoft.com/office/drawing/2014/main" id="{34E6D3AF-962A-CF86-87D4-70297627E78B}"/>
              </a:ext>
            </a:extLst>
          </p:cNvPr>
          <p:cNvSpPr/>
          <p:nvPr/>
        </p:nvSpPr>
        <p:spPr>
          <a:xfrm>
            <a:off x="1485540" y="4024916"/>
            <a:ext cx="6172919" cy="7384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174625" algn="ctr">
              <a:buFont typeface="Arial" panose="020B0604020202020204" pitchFamily="34" charset="0"/>
              <a:buChar char="•"/>
            </a:pPr>
            <a:r>
              <a:rPr lang="ru-RU" sz="21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Будь-яке </a:t>
            </a:r>
            <a:r>
              <a:rPr lang="ru-RU" sz="21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насильство</a:t>
            </a:r>
            <a:r>
              <a:rPr lang="ru-RU" sz="21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над </a:t>
            </a:r>
            <a:r>
              <a:rPr lang="ru-RU" sz="21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дитиною</a:t>
            </a:r>
            <a:r>
              <a:rPr lang="ru-RU" sz="21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та </a:t>
            </a:r>
            <a:r>
              <a:rPr lang="ru-RU" sz="21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її</a:t>
            </a:r>
            <a:r>
              <a:rPr lang="ru-RU" sz="21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1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експлуатація</a:t>
            </a:r>
            <a:r>
              <a:rPr lang="ru-RU" sz="21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1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переслідуються</a:t>
            </a:r>
            <a:r>
              <a:rPr lang="ru-RU" sz="21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за законом.</a:t>
            </a:r>
            <a:endParaRPr lang="uk-UA" sz="21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: скругленные углы 13">
            <a:extLst>
              <a:ext uri="{FF2B5EF4-FFF2-40B4-BE49-F238E27FC236}">
                <a16:creationId xmlns:a16="http://schemas.microsoft.com/office/drawing/2014/main" id="{D153DFD1-D06B-E8C0-AF81-81EC1BA971A7}"/>
              </a:ext>
            </a:extLst>
          </p:cNvPr>
          <p:cNvSpPr/>
          <p:nvPr/>
        </p:nvSpPr>
        <p:spPr>
          <a:xfrm>
            <a:off x="4926591" y="5198221"/>
            <a:ext cx="3814353" cy="51460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87312" algn="ctr"/>
            <a:r>
              <a:rPr lang="ru-RU" sz="2100" i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Ст. 52 </a:t>
            </a:r>
            <a:r>
              <a:rPr lang="ru-RU" sz="2100" i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Конституції</a:t>
            </a:r>
            <a:r>
              <a:rPr lang="ru-RU" sz="2100" i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100" i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України</a:t>
            </a:r>
            <a:endParaRPr lang="ru-RU" sz="2100" i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53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5D00C09-8D78-4B98-BC53-907FCB2FAD29}"/>
              </a:ext>
            </a:extLst>
          </p:cNvPr>
          <p:cNvSpPr txBox="1">
            <a:spLocks/>
          </p:cNvSpPr>
          <p:nvPr/>
        </p:nvSpPr>
        <p:spPr>
          <a:xfrm>
            <a:off x="403056" y="149041"/>
            <a:ext cx="8337888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3200" dirty="0">
                <a:effectLst/>
              </a:rPr>
              <a:t>Механізм дій:</a:t>
            </a:r>
            <a:endParaRPr lang="ru-UA" sz="3200" dirty="0">
              <a:effectLst/>
            </a:endParaRPr>
          </a:p>
        </p:txBody>
      </p:sp>
      <p:sp>
        <p:nvSpPr>
          <p:cNvPr id="5" name="Прямоугольник: скругленные углы 13">
            <a:extLst>
              <a:ext uri="{FF2B5EF4-FFF2-40B4-BE49-F238E27FC236}">
                <a16:creationId xmlns:a16="http://schemas.microsoft.com/office/drawing/2014/main" id="{39F4FCFC-E88A-2CF8-6BB9-0B6E6E272836}"/>
              </a:ext>
            </a:extLst>
          </p:cNvPr>
          <p:cNvSpPr/>
          <p:nvPr/>
        </p:nvSpPr>
        <p:spPr>
          <a:xfrm>
            <a:off x="3376030" y="1052455"/>
            <a:ext cx="2391939" cy="47505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Самозахист</a:t>
            </a:r>
          </a:p>
        </p:txBody>
      </p:sp>
      <p:sp>
        <p:nvSpPr>
          <p:cNvPr id="2" name="Прямоугольник: скругленные углы 13">
            <a:extLst>
              <a:ext uri="{FF2B5EF4-FFF2-40B4-BE49-F238E27FC236}">
                <a16:creationId xmlns:a16="http://schemas.microsoft.com/office/drawing/2014/main" id="{556ECA8F-E408-BDF4-C3A2-EAF5AE80B733}"/>
              </a:ext>
            </a:extLst>
          </p:cNvPr>
          <p:cNvSpPr/>
          <p:nvPr/>
        </p:nvSpPr>
        <p:spPr>
          <a:xfrm>
            <a:off x="1712148" y="1844273"/>
            <a:ext cx="5719702" cy="4750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>
                <a:latin typeface="Century Gothic" panose="020B0502020202020204" pitchFamily="34" charset="0"/>
                <a:cs typeface="Times New Roman" panose="02020603050405020304" pitchFamily="18" charset="0"/>
              </a:rPr>
              <a:t>Звернення до органів опіки і піклування</a:t>
            </a:r>
          </a:p>
        </p:txBody>
      </p:sp>
      <p:sp>
        <p:nvSpPr>
          <p:cNvPr id="3" name="Прямоугольник: скругленные углы 13">
            <a:extLst>
              <a:ext uri="{FF2B5EF4-FFF2-40B4-BE49-F238E27FC236}">
                <a16:creationId xmlns:a16="http://schemas.microsoft.com/office/drawing/2014/main" id="{D3489A54-9998-ACC6-64B7-8E935E9D1F46}"/>
              </a:ext>
            </a:extLst>
          </p:cNvPr>
          <p:cNvSpPr/>
          <p:nvPr/>
        </p:nvSpPr>
        <p:spPr>
          <a:xfrm>
            <a:off x="3026054" y="2636091"/>
            <a:ext cx="3091891" cy="47505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Звернення до суду</a:t>
            </a:r>
          </a:p>
        </p:txBody>
      </p:sp>
      <p:sp>
        <p:nvSpPr>
          <p:cNvPr id="4" name="Прямоугольник: скругленные углы 13">
            <a:extLst>
              <a:ext uri="{FF2B5EF4-FFF2-40B4-BE49-F238E27FC236}">
                <a16:creationId xmlns:a16="http://schemas.microsoft.com/office/drawing/2014/main" id="{BBD6EC5A-669E-19E8-FB61-279B2F01BF3D}"/>
              </a:ext>
            </a:extLst>
          </p:cNvPr>
          <p:cNvSpPr/>
          <p:nvPr/>
        </p:nvSpPr>
        <p:spPr>
          <a:xfrm>
            <a:off x="1341119" y="3427909"/>
            <a:ext cx="6461760" cy="71694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>
                <a:latin typeface="Century Gothic" panose="020B0502020202020204" pitchFamily="34" charset="0"/>
                <a:cs typeface="Times New Roman" panose="02020603050405020304" pitchFamily="18" charset="0"/>
              </a:rPr>
              <a:t>Звернення до Уповноваженого Президента України з прав дитини та дитячої реабілітації</a:t>
            </a:r>
          </a:p>
        </p:txBody>
      </p:sp>
      <p:sp>
        <p:nvSpPr>
          <p:cNvPr id="6" name="Прямоугольник: скругленные углы 13">
            <a:extLst>
              <a:ext uri="{FF2B5EF4-FFF2-40B4-BE49-F238E27FC236}">
                <a16:creationId xmlns:a16="http://schemas.microsoft.com/office/drawing/2014/main" id="{75747A26-13B1-8008-EED3-419B0B3A23DD}"/>
              </a:ext>
            </a:extLst>
          </p:cNvPr>
          <p:cNvSpPr/>
          <p:nvPr/>
        </p:nvSpPr>
        <p:spPr>
          <a:xfrm>
            <a:off x="1785626" y="4461618"/>
            <a:ext cx="5572746" cy="4750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Звернення до освітнього омбудсмена</a:t>
            </a:r>
          </a:p>
        </p:txBody>
      </p:sp>
      <p:sp>
        <p:nvSpPr>
          <p:cNvPr id="7" name="Прямоугольник: скругленные углы 13">
            <a:extLst>
              <a:ext uri="{FF2B5EF4-FFF2-40B4-BE49-F238E27FC236}">
                <a16:creationId xmlns:a16="http://schemas.microsoft.com/office/drawing/2014/main" id="{3C5E0165-4F7B-DD71-8987-FA2415531D5A}"/>
              </a:ext>
            </a:extLst>
          </p:cNvPr>
          <p:cNvSpPr/>
          <p:nvPr/>
        </p:nvSpPr>
        <p:spPr>
          <a:xfrm>
            <a:off x="1785626" y="5253437"/>
            <a:ext cx="5572746" cy="475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Звернення до ювенальної юстиції</a:t>
            </a:r>
          </a:p>
        </p:txBody>
      </p:sp>
    </p:spTree>
    <p:extLst>
      <p:ext uri="{BB962C8B-B14F-4D97-AF65-F5344CB8AC3E}">
        <p14:creationId xmlns:p14="http://schemas.microsoft.com/office/powerpoint/2010/main" val="163245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Права і свободи</Template>
  <TotalTime>337</TotalTime>
  <Words>403</Words>
  <Application>Microsoft Office PowerPoint</Application>
  <PresentationFormat>Экран (4:3)</PresentationFormat>
  <Paragraphs>82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Тема1</vt:lpstr>
      <vt:lpstr>Практичне заняття.  Зобов'язання держави у сфері прав людини: повага, захист, забезпечення</vt:lpstr>
      <vt:lpstr>«Сутність будь-якого права полягає в тому, що воно діє»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Органи державної влади  в Україні</dc:title>
  <dc:creator>Alex</dc:creator>
  <cp:lastModifiedBy>Ромашко Олександр Григорович</cp:lastModifiedBy>
  <cp:revision>106</cp:revision>
  <dcterms:created xsi:type="dcterms:W3CDTF">2021-12-24T07:47:25Z</dcterms:created>
  <dcterms:modified xsi:type="dcterms:W3CDTF">2022-11-22T12:39:24Z</dcterms:modified>
</cp:coreProperties>
</file>