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72" r:id="rId6"/>
    <p:sldId id="262" r:id="rId7"/>
    <p:sldId id="264" r:id="rId8"/>
    <p:sldId id="263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7AD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437784" cy="1719197"/>
          </a:xfrm>
        </p:spPr>
        <p:txBody>
          <a:bodyPr>
            <a:normAutofit/>
          </a:bodyPr>
          <a:lstStyle/>
          <a:p>
            <a:r>
              <a:rPr lang="uk-UA" sz="4000" dirty="0"/>
              <a:t>Неповнолітні як користувачі мережі інтернет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840378" y="-245730"/>
            <a:ext cx="6783976" cy="14668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Недійсні електронні правочини</a:t>
            </a:r>
            <a:endParaRPr lang="ru-UA" sz="3600" dirty="0">
              <a:effectLst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044D22C-EC46-8FF3-0A58-846E7D47CD13}"/>
              </a:ext>
            </a:extLst>
          </p:cNvPr>
          <p:cNvSpPr/>
          <p:nvPr/>
        </p:nvSpPr>
        <p:spPr>
          <a:xfrm>
            <a:off x="1267099" y="1286191"/>
            <a:ext cx="1949607" cy="5123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Нікчемні: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1C85C4A-A5FD-492F-4C5D-7D50141D829F}"/>
              </a:ext>
            </a:extLst>
          </p:cNvPr>
          <p:cNvSpPr/>
          <p:nvPr/>
        </p:nvSpPr>
        <p:spPr>
          <a:xfrm>
            <a:off x="5927296" y="1286191"/>
            <a:ext cx="1949607" cy="5123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Оспорювані: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E8EFA23-B606-E8EE-3E66-345D37DAB9B2}"/>
              </a:ext>
            </a:extLst>
          </p:cNvPr>
          <p:cNvSpPr/>
          <p:nvPr/>
        </p:nvSpPr>
        <p:spPr>
          <a:xfrm>
            <a:off x="658853" y="2071875"/>
            <a:ext cx="3411028" cy="6877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Недійсність встановлено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законом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36A81E4-3E48-E918-DCFD-FCD3CCE57AA2}"/>
              </a:ext>
            </a:extLst>
          </p:cNvPr>
          <p:cNvSpPr/>
          <p:nvPr/>
        </p:nvSpPr>
        <p:spPr>
          <a:xfrm>
            <a:off x="453375" y="2971600"/>
            <a:ext cx="3821983" cy="68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 дозволу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органу опіки та піклування 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70FFF4C-BF9D-69C1-FE2B-D65415205A6C}"/>
              </a:ext>
            </a:extLst>
          </p:cNvPr>
          <p:cNvSpPr/>
          <p:nvPr/>
        </p:nvSpPr>
        <p:spPr>
          <a:xfrm>
            <a:off x="314588" y="3872563"/>
            <a:ext cx="4099559" cy="68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Недодержання обов’язкової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нотаріальної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форми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8E6E91D-3217-49D1-0411-FAFA1B99F730}"/>
              </a:ext>
            </a:extLst>
          </p:cNvPr>
          <p:cNvSpPr/>
          <p:nvPr/>
        </p:nvSpPr>
        <p:spPr>
          <a:xfrm>
            <a:off x="4728222" y="2110601"/>
            <a:ext cx="4223656" cy="5123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Вчинені під впливом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помилки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A5AEC10-A0BF-403F-B140-266A3846C605}"/>
              </a:ext>
            </a:extLst>
          </p:cNvPr>
          <p:cNvSpPr/>
          <p:nvPr/>
        </p:nvSpPr>
        <p:spPr>
          <a:xfrm>
            <a:off x="204910" y="4773526"/>
            <a:ext cx="4632428" cy="68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Неповнолітньою особою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межами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її цивільної дієздатності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5F27D24-81A2-C9CF-8588-7C91219A0F62}"/>
              </a:ext>
            </a:extLst>
          </p:cNvPr>
          <p:cNvSpPr/>
          <p:nvPr/>
        </p:nvSpPr>
        <p:spPr>
          <a:xfrm>
            <a:off x="5222167" y="2898526"/>
            <a:ext cx="3235766" cy="6665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Вчинені під впливом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тяжкої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обставини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23A6E22-3E82-BE65-B8C8-3390AABA9BAB}"/>
              </a:ext>
            </a:extLst>
          </p:cNvPr>
          <p:cNvSpPr/>
          <p:nvPr/>
        </p:nvSpPr>
        <p:spPr>
          <a:xfrm>
            <a:off x="4790271" y="3840666"/>
            <a:ext cx="4099559" cy="5123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Вчинені під впливом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обману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156F9F1-2D08-BA4B-CC84-AFB1C61A1EE7}"/>
              </a:ext>
            </a:extLst>
          </p:cNvPr>
          <p:cNvSpPr/>
          <p:nvPr/>
        </p:nvSpPr>
        <p:spPr>
          <a:xfrm>
            <a:off x="5008664" y="4628591"/>
            <a:ext cx="1797942" cy="5123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Фіктивні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DAABDA4-EECE-F5C1-F4C6-8336757BE39D}"/>
              </a:ext>
            </a:extLst>
          </p:cNvPr>
          <p:cNvSpPr/>
          <p:nvPr/>
        </p:nvSpPr>
        <p:spPr>
          <a:xfrm>
            <a:off x="6977932" y="4630792"/>
            <a:ext cx="1797942" cy="5123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Удавані</a:t>
            </a:r>
          </a:p>
        </p:txBody>
      </p:sp>
    </p:spTree>
    <p:extLst>
      <p:ext uri="{BB962C8B-B14F-4D97-AF65-F5344CB8AC3E}">
        <p14:creationId xmlns:p14="http://schemas.microsoft.com/office/powerpoint/2010/main" val="17359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0B79DFD-C967-11E9-2CF0-5DA75D89EE18}"/>
              </a:ext>
            </a:extLst>
          </p:cNvPr>
          <p:cNvSpPr txBox="1">
            <a:spLocks/>
          </p:cNvSpPr>
          <p:nvPr/>
        </p:nvSpPr>
        <p:spPr>
          <a:xfrm>
            <a:off x="563281" y="2077154"/>
            <a:ext cx="8017437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457200"/>
            <a:r>
              <a:rPr lang="uk-UA" sz="2000" dirty="0">
                <a:effectLst/>
              </a:rPr>
              <a:t>— </a:t>
            </a:r>
            <a:r>
              <a:rPr lang="uk-UA" sz="2000" dirty="0" err="1">
                <a:effectLst/>
              </a:rPr>
              <a:t>Ортофобія</a:t>
            </a:r>
            <a:r>
              <a:rPr lang="uk-UA" sz="2000" dirty="0">
                <a:effectLst/>
              </a:rPr>
              <a:t> — страх особистої власності.</a:t>
            </a:r>
          </a:p>
          <a:p>
            <a:pPr indent="457200"/>
            <a:r>
              <a:rPr lang="uk-UA" sz="2000" dirty="0">
                <a:effectLst/>
              </a:rPr>
              <a:t>— Не маю страху володіння речами. Запусти мене до взуттєвої крамниці, і я це доведу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5459A11-AB1A-88BC-E9D4-AEBB46C459D2}"/>
              </a:ext>
            </a:extLst>
          </p:cNvPr>
          <p:cNvSpPr txBox="1">
            <a:spLocks/>
          </p:cNvSpPr>
          <p:nvPr/>
        </p:nvSpPr>
        <p:spPr>
          <a:xfrm>
            <a:off x="6694114" y="3188746"/>
            <a:ext cx="2175565" cy="566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dirty="0" err="1">
                <a:effectLst/>
              </a:rPr>
              <a:t>Емілі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Прентіс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2" y="1346979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2456556" y="2898883"/>
            <a:ext cx="4230887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захист прав споживачів»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2652296" y="3700896"/>
            <a:ext cx="3839406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ільний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кодекс України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908DB-2F04-48AB-A298-49A472A6E8ED}"/>
              </a:ext>
            </a:extLst>
          </p:cNvPr>
          <p:cNvSpPr/>
          <p:nvPr/>
        </p:nvSpPr>
        <p:spPr>
          <a:xfrm>
            <a:off x="2081717" y="4502910"/>
            <a:ext cx="4980565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"Про електронний цифровий підпис"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A4528B-C0B1-1D9E-06C2-20C9988717E4}"/>
              </a:ext>
            </a:extLst>
          </p:cNvPr>
          <p:cNvSpPr/>
          <p:nvPr/>
        </p:nvSpPr>
        <p:spPr>
          <a:xfrm>
            <a:off x="2568577" y="2148992"/>
            <a:ext cx="4006844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електронну комерцію» 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3030569" y="2566234"/>
            <a:ext cx="3082862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Електронна комерція 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3110721" y="3267964"/>
            <a:ext cx="2922559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Електронна торгівля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1576251" y="222591"/>
            <a:ext cx="599149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Дефініції:</a:t>
            </a:r>
            <a:endParaRPr lang="ru-UA" sz="36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3198640" y="1864504"/>
            <a:ext cx="2746721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Мережа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Інтернет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2742769" y="1162774"/>
            <a:ext cx="3658462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Інформаційне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суспільство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4">
            <a:extLst>
              <a:ext uri="{FF2B5EF4-FFF2-40B4-BE49-F238E27FC236}">
                <a16:creationId xmlns:a16="http://schemas.microsoft.com/office/drawing/2014/main" id="{0A9E62AC-1ED9-6237-D44E-3E4FD7C515A3}"/>
              </a:ext>
            </a:extLst>
          </p:cNvPr>
          <p:cNvSpPr/>
          <p:nvPr/>
        </p:nvSpPr>
        <p:spPr>
          <a:xfrm>
            <a:off x="3030569" y="3969694"/>
            <a:ext cx="3082862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Електронний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договір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4">
            <a:extLst>
              <a:ext uri="{FF2B5EF4-FFF2-40B4-BE49-F238E27FC236}">
                <a16:creationId xmlns:a16="http://schemas.microsoft.com/office/drawing/2014/main" id="{8282AC8E-E1AF-3169-F788-F2A3E096A491}"/>
              </a:ext>
            </a:extLst>
          </p:cNvPr>
          <p:cNvSpPr/>
          <p:nvPr/>
        </p:nvSpPr>
        <p:spPr>
          <a:xfrm>
            <a:off x="3030569" y="4671424"/>
            <a:ext cx="3082862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Електронний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підпис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4">
            <a:extLst>
              <a:ext uri="{FF2B5EF4-FFF2-40B4-BE49-F238E27FC236}">
                <a16:creationId xmlns:a16="http://schemas.microsoft.com/office/drawing/2014/main" id="{B8DCCFF3-615E-431F-9F66-FEDEE2E75EDC}"/>
              </a:ext>
            </a:extLst>
          </p:cNvPr>
          <p:cNvSpPr/>
          <p:nvPr/>
        </p:nvSpPr>
        <p:spPr>
          <a:xfrm>
            <a:off x="3030569" y="5373152"/>
            <a:ext cx="3082862" cy="5379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F77A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Електронний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правочин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5400" y="121874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Цифрові права дитини (</a:t>
            </a:r>
            <a:r>
              <a:rPr lang="uk-UA" sz="2800" dirty="0" err="1">
                <a:effectLst/>
              </a:rPr>
              <a:t>кібердієздатність</a:t>
            </a:r>
            <a:r>
              <a:rPr lang="uk-UA" sz="2800" dirty="0">
                <a:effectLst/>
              </a:rPr>
              <a:t>)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620739" y="2407863"/>
            <a:ext cx="3655138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інформацію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620739" y="3180023"/>
            <a:ext cx="3655138" cy="624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вільного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висловлювання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думок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797513" y="4101648"/>
            <a:ext cx="3301590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приватність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87023" y="4873809"/>
            <a:ext cx="4722571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здійснення правочинів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C560D251-6014-1BA3-8434-AD5BDAA19D78}"/>
              </a:ext>
            </a:extLst>
          </p:cNvPr>
          <p:cNvSpPr/>
          <p:nvPr/>
        </p:nvSpPr>
        <p:spPr>
          <a:xfrm>
            <a:off x="5763757" y="2186528"/>
            <a:ext cx="3234691" cy="5326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медичних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обмежень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F77DE955-F2E2-8A42-E2BB-4861B5C77970}"/>
              </a:ext>
            </a:extLst>
          </p:cNvPr>
          <p:cNvSpPr/>
          <p:nvPr/>
        </p:nvSpPr>
        <p:spPr>
          <a:xfrm>
            <a:off x="307372" y="1635703"/>
            <a:ext cx="4281872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Вільний доступ до мережі</a:t>
            </a: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F003596C-4DC5-3269-0AFD-3CB8B0AD41EE}"/>
              </a:ext>
            </a:extLst>
          </p:cNvPr>
          <p:cNvSpPr/>
          <p:nvPr/>
        </p:nvSpPr>
        <p:spPr>
          <a:xfrm>
            <a:off x="4829319" y="1418791"/>
            <a:ext cx="1007730" cy="4171405"/>
          </a:xfrm>
          <a:prstGeom prst="rightBrace">
            <a:avLst>
              <a:gd name="adj1" fmla="val 61048"/>
              <a:gd name="adj2" fmla="val 50000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7246DE87-5CA2-7596-A274-344CD083CEAF}"/>
              </a:ext>
            </a:extLst>
          </p:cNvPr>
          <p:cNvSpPr/>
          <p:nvPr/>
        </p:nvSpPr>
        <p:spPr>
          <a:xfrm>
            <a:off x="6131422" y="3137585"/>
            <a:ext cx="2499360" cy="7338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психологічних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рекомендацій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EC4B444-B4E5-CDF6-917C-DA7065C9B426}"/>
              </a:ext>
            </a:extLst>
          </p:cNvPr>
          <p:cNvSpPr txBox="1">
            <a:spLocks/>
          </p:cNvSpPr>
          <p:nvPr/>
        </p:nvSpPr>
        <p:spPr>
          <a:xfrm>
            <a:off x="5677598" y="1486399"/>
            <a:ext cx="340700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dirty="0">
                <a:effectLst/>
              </a:rPr>
              <a:t>З урахуванням:</a:t>
            </a:r>
            <a:endParaRPr lang="ru-UA" dirty="0">
              <a:effectLst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55F3364F-E962-D0B2-5D46-A512E2EB47FD}"/>
              </a:ext>
            </a:extLst>
          </p:cNvPr>
          <p:cNvSpPr/>
          <p:nvPr/>
        </p:nvSpPr>
        <p:spPr>
          <a:xfrm>
            <a:off x="5957513" y="4289778"/>
            <a:ext cx="2847178" cy="7338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обмежень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віку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5400" y="121874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Порушення цифрових прав дитини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470312" y="2776870"/>
            <a:ext cx="6203375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Виманювання грошей шляхом шахрайства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3437361" y="3552678"/>
            <a:ext cx="2269277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Хакерство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2352055" y="4328486"/>
            <a:ext cx="4439888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Чіпляння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 до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дітей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Інтернеті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3820538" y="5104294"/>
            <a:ext cx="1502922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Спам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C560D251-6014-1BA3-8434-AD5BDAA19D78}"/>
              </a:ext>
            </a:extLst>
          </p:cNvPr>
          <p:cNvSpPr/>
          <p:nvPr/>
        </p:nvSpPr>
        <p:spPr>
          <a:xfrm>
            <a:off x="2025286" y="1225254"/>
            <a:ext cx="5093427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Незаконний збір особистих даних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F77DE955-F2E2-8A42-E2BB-4861B5C77970}"/>
              </a:ext>
            </a:extLst>
          </p:cNvPr>
          <p:cNvSpPr/>
          <p:nvPr/>
        </p:nvSpPr>
        <p:spPr>
          <a:xfrm>
            <a:off x="3129122" y="2001062"/>
            <a:ext cx="2885754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Фішингові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сайти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C847C2CA-E7B7-8F3C-7156-E064E0587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34227"/>
              </p:ext>
            </p:extLst>
          </p:nvPr>
        </p:nvGraphicFramePr>
        <p:xfrm>
          <a:off x="169817" y="1166949"/>
          <a:ext cx="8804365" cy="458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68">
                  <a:extLst>
                    <a:ext uri="{9D8B030D-6E8A-4147-A177-3AD203B41FA5}">
                      <a16:colId xmlns:a16="http://schemas.microsoft.com/office/drawing/2014/main" val="1872094164"/>
                    </a:ext>
                  </a:extLst>
                </a:gridCol>
                <a:gridCol w="2410273">
                  <a:extLst>
                    <a:ext uri="{9D8B030D-6E8A-4147-A177-3AD203B41FA5}">
                      <a16:colId xmlns:a16="http://schemas.microsoft.com/office/drawing/2014/main" val="4197339635"/>
                    </a:ext>
                  </a:extLst>
                </a:gridCol>
                <a:gridCol w="2335343">
                  <a:extLst>
                    <a:ext uri="{9D8B030D-6E8A-4147-A177-3AD203B41FA5}">
                      <a16:colId xmlns:a16="http://schemas.microsoft.com/office/drawing/2014/main" val="1020010314"/>
                    </a:ext>
                  </a:extLst>
                </a:gridCol>
                <a:gridCol w="2185481">
                  <a:extLst>
                    <a:ext uri="{9D8B030D-6E8A-4147-A177-3AD203B41FA5}">
                      <a16:colId xmlns:a16="http://schemas.microsoft.com/office/drawing/2014/main" val="1295648066"/>
                    </a:ext>
                  </a:extLst>
                </a:gridCol>
              </a:tblGrid>
              <a:tr h="644297">
                <a:tc gridSpan="4"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Century Gothic" panose="020B0502020202020204" pitchFamily="34" charset="0"/>
                        </a:rPr>
                        <a:t>Види дієздатності фізичної особи</a:t>
                      </a:r>
                      <a:endParaRPr lang="ru-UA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Види дієздатності фізичної особи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81366"/>
                  </a:ext>
                </a:extLst>
              </a:tr>
              <a:tr h="802671"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>
                          <a:latin typeface="Century Gothic" panose="020B0502020202020204" pitchFamily="34" charset="0"/>
                        </a:rPr>
                        <a:t>Часткова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>
                          <a:latin typeface="Century Gothic" panose="020B0502020202020204" pitchFamily="34" charset="0"/>
                        </a:rPr>
                        <a:t>Неповна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>
                          <a:latin typeface="Century Gothic" panose="020B0502020202020204" pitchFamily="34" charset="0"/>
                        </a:rPr>
                        <a:t>Еман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с</a:t>
                      </a:r>
                      <a:r>
                        <a:rPr lang="uk-UA" sz="1600" noProof="0" dirty="0" err="1">
                          <a:latin typeface="Century Gothic" panose="020B0502020202020204" pitchFamily="34" charset="0"/>
                        </a:rPr>
                        <a:t>ипац</a:t>
                      </a:r>
                      <a:r>
                        <a:rPr lang="uk-UA" sz="1600" dirty="0" err="1">
                          <a:latin typeface="Century Gothic" panose="020B0502020202020204" pitchFamily="34" charset="0"/>
                        </a:rPr>
                        <a:t>ія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Повна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648680"/>
                  </a:ext>
                </a:extLst>
              </a:tr>
              <a:tr h="1098056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Малолітня (до 14 років)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Неповнолітня (14-18 років)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Неповнолітня (16-18 років)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Повнолітня (від 18 років)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8287"/>
                  </a:ext>
                </a:extLst>
              </a:tr>
              <a:tr h="2044393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 </a:t>
                      </a:r>
                      <a:r>
                        <a:rPr lang="uk-UA" sz="1600" dirty="0" err="1">
                          <a:latin typeface="Century Gothic" panose="020B0502020202020204" pitchFamily="34" charset="0"/>
                        </a:rPr>
                        <a:t>деліктоздатна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Несе відповідальність (</a:t>
                      </a:r>
                      <a:r>
                        <a:rPr lang="uk-UA" sz="1600" dirty="0" err="1">
                          <a:latin typeface="Century Gothic" panose="020B0502020202020204" pitchFamily="34" charset="0"/>
                        </a:rPr>
                        <a:t>субсидіарно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відповідають батьки)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Несе відповідальність (</a:t>
                      </a:r>
                      <a:r>
                        <a:rPr lang="uk-UA" sz="1600" dirty="0" err="1">
                          <a:latin typeface="Century Gothic" panose="020B0502020202020204" pitchFamily="34" charset="0"/>
                        </a:rPr>
                        <a:t>субсидіарно</a:t>
                      </a: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 відповідають батьки)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Несуть повну відповідальність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2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E3E71EF-3D4F-4DE7-800E-4686611358B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1" y="1793965"/>
            <a:ext cx="0" cy="3936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82858F-5568-4B51-A7C3-90EA117E92F0}"/>
              </a:ext>
            </a:extLst>
          </p:cNvPr>
          <p:cNvSpPr/>
          <p:nvPr/>
        </p:nvSpPr>
        <p:spPr>
          <a:xfrm>
            <a:off x="286296" y="1023556"/>
            <a:ext cx="8571409" cy="7704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цивільна дієздатність фізичної особи у віці від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чотирнадцяти до вісімнадцяти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право: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B4DC31-5E7E-474E-B7E8-4EC69027B506}"/>
              </a:ext>
            </a:extLst>
          </p:cNvPr>
          <p:cNvSpPr/>
          <p:nvPr/>
        </p:nvSpPr>
        <p:spPr>
          <a:xfrm>
            <a:off x="286296" y="2853736"/>
            <a:ext cx="8571409" cy="67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2)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здійснювати права на результати інтелектуальної, творчої діяльності, що охороняються законом;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062503B-1E0D-442B-A4B1-0CC3C7C16CAC}"/>
              </a:ext>
            </a:extLst>
          </p:cNvPr>
          <p:cNvSpPr/>
          <p:nvPr/>
        </p:nvSpPr>
        <p:spPr>
          <a:xfrm>
            <a:off x="286295" y="3660955"/>
            <a:ext cx="8571409" cy="10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3) бути учасником (засновником) юридичних осіб, якщо це не заборонено законом або установчими документами юридичної особи;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438356B-324D-4FF7-AC3F-40AA5F54B786}"/>
              </a:ext>
            </a:extLst>
          </p:cNvPr>
          <p:cNvSpPr/>
          <p:nvPr/>
        </p:nvSpPr>
        <p:spPr>
          <a:xfrm>
            <a:off x="286296" y="2041876"/>
            <a:ext cx="8571409" cy="681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1)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розпоряджатися своїм заробітком, стипендією або іншими доходами;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1DD6462-82D5-4C65-845D-DA903FFDE83E}"/>
              </a:ext>
            </a:extLst>
          </p:cNvPr>
          <p:cNvSpPr txBox="1">
            <a:spLocks/>
          </p:cNvSpPr>
          <p:nvPr/>
        </p:nvSpPr>
        <p:spPr>
          <a:xfrm>
            <a:off x="452845" y="189329"/>
            <a:ext cx="690476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Цивільний Кодекс України (ст. 3</a:t>
            </a:r>
            <a:r>
              <a:rPr lang="en-US" sz="3600" dirty="0">
                <a:effectLst/>
              </a:rPr>
              <a:t>2</a:t>
            </a:r>
            <a:r>
              <a:rPr lang="uk-UA" sz="3600" dirty="0">
                <a:effectLst/>
              </a:rPr>
              <a:t>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404C656-DBF2-4426-AAE8-9B50813A1882}"/>
              </a:ext>
            </a:extLst>
          </p:cNvPr>
          <p:cNvSpPr/>
          <p:nvPr/>
        </p:nvSpPr>
        <p:spPr>
          <a:xfrm>
            <a:off x="286295" y="4812764"/>
            <a:ext cx="8571409" cy="10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4)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укладати договір банківського вкладу (рахунку) та розпоряджатися вкладом, внесеним нею на своє ім'я (грошовими коштами на рахунку).</a:t>
            </a:r>
          </a:p>
        </p:txBody>
      </p:sp>
    </p:spTree>
    <p:extLst>
      <p:ext uri="{BB962C8B-B14F-4D97-AF65-F5344CB8AC3E}">
        <p14:creationId xmlns:p14="http://schemas.microsoft.com/office/powerpoint/2010/main" val="17556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FE25648-12B3-EF44-DCF3-B67E0A901A0D}"/>
              </a:ext>
            </a:extLst>
          </p:cNvPr>
          <p:cNvCxnSpPr>
            <a:cxnSpLocks/>
          </p:cNvCxnSpPr>
          <p:nvPr/>
        </p:nvCxnSpPr>
        <p:spPr>
          <a:xfrm>
            <a:off x="7508999" y="3177418"/>
            <a:ext cx="296092" cy="739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463DBA3-D312-6A93-1BF8-D5432718AE1D}"/>
              </a:ext>
            </a:extLst>
          </p:cNvPr>
          <p:cNvCxnSpPr>
            <a:cxnSpLocks/>
          </p:cNvCxnSpPr>
          <p:nvPr/>
        </p:nvCxnSpPr>
        <p:spPr>
          <a:xfrm flipH="1">
            <a:off x="5704114" y="3177419"/>
            <a:ext cx="296092" cy="739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648789" y="-240207"/>
            <a:ext cx="6783976" cy="14668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Процедури укладання договору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6C633B-0AB2-858C-F430-7219D41A9292}"/>
              </a:ext>
            </a:extLst>
          </p:cNvPr>
          <p:cNvSpPr/>
          <p:nvPr/>
        </p:nvSpPr>
        <p:spPr>
          <a:xfrm>
            <a:off x="1267099" y="1739035"/>
            <a:ext cx="1949607" cy="512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Оферта: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176DDDF-F6EA-0656-2A4A-3AAE8F858C21}"/>
              </a:ext>
            </a:extLst>
          </p:cNvPr>
          <p:cNvSpPr/>
          <p:nvPr/>
        </p:nvSpPr>
        <p:spPr>
          <a:xfrm>
            <a:off x="5927296" y="1739035"/>
            <a:ext cx="1949607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Акцепт: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2B24823-3B95-7FC4-147E-9D72F663FA35}"/>
              </a:ext>
            </a:extLst>
          </p:cNvPr>
          <p:cNvSpPr/>
          <p:nvPr/>
        </p:nvSpPr>
        <p:spPr>
          <a:xfrm>
            <a:off x="367938" y="2665059"/>
            <a:ext cx="3747928" cy="512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Адресована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певній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особі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C7E4AFF-473E-F2EC-FF9D-BB1FB27668D5}"/>
              </a:ext>
            </a:extLst>
          </p:cNvPr>
          <p:cNvSpPr/>
          <p:nvPr/>
        </p:nvSpPr>
        <p:spPr>
          <a:xfrm>
            <a:off x="367938" y="3421738"/>
            <a:ext cx="3747928" cy="6889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Містить вказівку на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істотні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умови договору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144C81-4AAD-D8F3-19DD-7323E4AE26FA}"/>
              </a:ext>
            </a:extLst>
          </p:cNvPr>
          <p:cNvSpPr/>
          <p:nvPr/>
        </p:nvSpPr>
        <p:spPr>
          <a:xfrm>
            <a:off x="192122" y="4356785"/>
            <a:ext cx="4099559" cy="6889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Виражає намір особи вважати себе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зобов’язаною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3BE5CB1-18FC-F238-E70A-FA2FC15768FE}"/>
              </a:ext>
            </a:extLst>
          </p:cNvPr>
          <p:cNvSpPr/>
          <p:nvPr/>
        </p:nvSpPr>
        <p:spPr>
          <a:xfrm>
            <a:off x="5365035" y="2665059"/>
            <a:ext cx="3074126" cy="687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Відповідь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 про її прийняття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62594B3-77BF-DF84-6911-1ADC4ECBED3E}"/>
              </a:ext>
            </a:extLst>
          </p:cNvPr>
          <p:cNvSpPr/>
          <p:nvPr/>
        </p:nvSpPr>
        <p:spPr>
          <a:xfrm>
            <a:off x="4667783" y="3916706"/>
            <a:ext cx="1549060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Повна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495C468-3DF7-4C3A-2361-C7978886EC12}"/>
              </a:ext>
            </a:extLst>
          </p:cNvPr>
          <p:cNvSpPr/>
          <p:nvPr/>
        </p:nvSpPr>
        <p:spPr>
          <a:xfrm>
            <a:off x="6909766" y="3916706"/>
            <a:ext cx="2042112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Безумовна</a:t>
            </a:r>
          </a:p>
        </p:txBody>
      </p:sp>
    </p:spTree>
    <p:extLst>
      <p:ext uri="{BB962C8B-B14F-4D97-AF65-F5344CB8AC3E}">
        <p14:creationId xmlns:p14="http://schemas.microsoft.com/office/powerpoint/2010/main" val="40839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313</TotalTime>
  <Words>348</Words>
  <Application>Microsoft Office PowerPoint</Application>
  <PresentationFormat>Экран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Тема1</vt:lpstr>
      <vt:lpstr>Неповнолітні як користувачі мережі інтернет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108</cp:revision>
  <dcterms:created xsi:type="dcterms:W3CDTF">2021-12-24T07:47:25Z</dcterms:created>
  <dcterms:modified xsi:type="dcterms:W3CDTF">2022-11-01T18:50:43Z</dcterms:modified>
</cp:coreProperties>
</file>