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9" r:id="rId8"/>
    <p:sldId id="270" r:id="rId9"/>
    <p:sldId id="27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08" d="100"/>
          <a:sy n="108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65" y="1046961"/>
            <a:ext cx="6368115" cy="1719197"/>
          </a:xfrm>
        </p:spPr>
        <p:txBody>
          <a:bodyPr>
            <a:normAutofit fontScale="90000"/>
          </a:bodyPr>
          <a:lstStyle/>
          <a:p>
            <a:r>
              <a:rPr lang="ru-RU" sz="4000" dirty="0" err="1"/>
              <a:t>Практичне</a:t>
            </a:r>
            <a:r>
              <a:rPr lang="ru-RU" sz="4000" dirty="0"/>
              <a:t> </a:t>
            </a:r>
            <a:r>
              <a:rPr lang="ru-RU" sz="4000" dirty="0" err="1"/>
              <a:t>заняття</a:t>
            </a:r>
            <a:r>
              <a:rPr lang="ru-RU" sz="4000" dirty="0"/>
              <a:t>. </a:t>
            </a:r>
            <a:br>
              <a:rPr lang="ru-RU" sz="4000" dirty="0"/>
            </a:br>
            <a:r>
              <a:rPr lang="ru-RU" sz="4000" dirty="0" err="1"/>
              <a:t>Обставини</a:t>
            </a:r>
            <a:r>
              <a:rPr lang="ru-RU" sz="4000" dirty="0"/>
              <a:t>, </a:t>
            </a:r>
            <a:r>
              <a:rPr lang="ru-RU" sz="4000" dirty="0" err="1"/>
              <a:t>що</a:t>
            </a:r>
            <a:r>
              <a:rPr lang="ru-RU" sz="4000" dirty="0"/>
              <a:t> </a:t>
            </a:r>
            <a:r>
              <a:rPr lang="ru-RU" sz="4000" dirty="0" err="1"/>
              <a:t>виключають</a:t>
            </a:r>
            <a:r>
              <a:rPr lang="ru-RU" sz="4000" dirty="0"/>
              <a:t> </a:t>
            </a:r>
            <a:r>
              <a:rPr lang="ru-RU" sz="4000" dirty="0" err="1"/>
              <a:t>юридичну</a:t>
            </a:r>
            <a:r>
              <a:rPr lang="ru-RU" sz="4000" dirty="0"/>
              <a:t> </a:t>
            </a:r>
            <a:r>
              <a:rPr lang="ru-RU" sz="4000" dirty="0" err="1"/>
              <a:t>відповідальність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50" y="1783400"/>
            <a:ext cx="8391901" cy="142135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Кожен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має</a:t>
            </a:r>
            <a:r>
              <a:rPr lang="ru-RU" dirty="0">
                <a:effectLst/>
              </a:rPr>
              <a:t> право </a:t>
            </a:r>
            <a:r>
              <a:rPr lang="ru-RU" dirty="0" err="1">
                <a:effectLst/>
              </a:rPr>
              <a:t>захищати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своє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життя</a:t>
            </a:r>
            <a:r>
              <a:rPr lang="ru-RU" dirty="0">
                <a:effectLst/>
              </a:rPr>
              <a:t> і </a:t>
            </a:r>
            <a:r>
              <a:rPr lang="ru-RU" dirty="0" err="1">
                <a:effectLst/>
              </a:rPr>
              <a:t>здоров'я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життя</a:t>
            </a:r>
            <a:r>
              <a:rPr lang="ru-RU" dirty="0">
                <a:effectLst/>
              </a:rPr>
              <a:t> і </a:t>
            </a:r>
            <a:r>
              <a:rPr lang="ru-RU" dirty="0" err="1">
                <a:effectLst/>
              </a:rPr>
              <a:t>здоров'я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інших</a:t>
            </a:r>
            <a:r>
              <a:rPr lang="ru-RU" dirty="0">
                <a:effectLst/>
              </a:rPr>
              <a:t> людей </a:t>
            </a:r>
            <a:r>
              <a:rPr lang="ru-RU" dirty="0" err="1">
                <a:effectLst/>
              </a:rPr>
              <a:t>від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протиправних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посягань</a:t>
            </a:r>
            <a:r>
              <a:rPr lang="ru-RU" dirty="0">
                <a:effectLst/>
              </a:rPr>
              <a:t>»</a:t>
            </a:r>
            <a:endParaRPr lang="ru-UA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834993" y="3028728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ч. 3 ст. 27 </a:t>
            </a:r>
            <a:r>
              <a:rPr lang="ru-RU" dirty="0" err="1">
                <a:effectLst/>
              </a:rPr>
              <a:t>Конституції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України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2" y="1338269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805F32-170A-1D2B-5A8D-71136E2E5856}"/>
              </a:ext>
            </a:extLst>
          </p:cNvPr>
          <p:cNvSpPr/>
          <p:nvPr/>
        </p:nvSpPr>
        <p:spPr>
          <a:xfrm>
            <a:off x="775801" y="2828407"/>
            <a:ext cx="7592396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Кодекс України про адміністративні правопорушення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A387874-9A03-A68C-B8F3-630730F75998}"/>
              </a:ext>
            </a:extLst>
          </p:cNvPr>
          <p:cNvSpPr/>
          <p:nvPr/>
        </p:nvSpPr>
        <p:spPr>
          <a:xfrm>
            <a:off x="1402818" y="4370667"/>
            <a:ext cx="6338362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Практика Європейського суду з прав людини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DF908DB-2F04-48AB-A298-49A472A6E8ED}"/>
              </a:ext>
            </a:extLst>
          </p:cNvPr>
          <p:cNvSpPr/>
          <p:nvPr/>
        </p:nvSpPr>
        <p:spPr>
          <a:xfrm>
            <a:off x="3005195" y="3599537"/>
            <a:ext cx="3133608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Міжнародні договори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AA4528B-C0B1-1D9E-06C2-20C9988717E4}"/>
              </a:ext>
            </a:extLst>
          </p:cNvPr>
          <p:cNvSpPr/>
          <p:nvPr/>
        </p:nvSpPr>
        <p:spPr>
          <a:xfrm>
            <a:off x="2470509" y="2109399"/>
            <a:ext cx="4202980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Кримінальний кодекс України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B67F3E3-E914-E4FF-F7C8-6B1E14F6FCC1}"/>
              </a:ext>
            </a:extLst>
          </p:cNvPr>
          <p:cNvSpPr/>
          <p:nvPr/>
        </p:nvSpPr>
        <p:spPr>
          <a:xfrm>
            <a:off x="2162742" y="5141795"/>
            <a:ext cx="4818515" cy="52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Правові позиції Верховного Суду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2180629" y="2039877"/>
            <a:ext cx="4782740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Суспільно-небезпечне посягання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2180629" y="3332786"/>
            <a:ext cx="4782740" cy="8190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Необхідність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його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негайному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відверненні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припиненні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1323703" y="170340"/>
            <a:ext cx="6183086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Підстави необхідної оборони:</a:t>
            </a:r>
            <a:endParaRPr lang="ru-UA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35929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Необхідна оборона: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106039" y="1900601"/>
            <a:ext cx="4931923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Шкода завдана тим, хто посягає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1560665" y="2584204"/>
            <a:ext cx="6022671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Повинна відповідати характеру посягання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2721082" y="3267807"/>
            <a:ext cx="3701837" cy="6862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Застосовується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протиправного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посягання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1969968" y="4162593"/>
            <a:ext cx="5204065" cy="6862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застосовуватися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незалежно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можливості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уникнути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посягання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29716889-CB41-92F0-702A-CDF0517F42D5}"/>
              </a:ext>
            </a:extLst>
          </p:cNvPr>
          <p:cNvSpPr/>
          <p:nvPr/>
        </p:nvSpPr>
        <p:spPr>
          <a:xfrm>
            <a:off x="1560665" y="5057380"/>
            <a:ext cx="6022671" cy="62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Є підставою для звільнення від буд-якого виду юридичної відповідальності</a:t>
            </a: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3E679BA2-05D0-E277-640B-719A71712AA9}"/>
              </a:ext>
            </a:extLst>
          </p:cNvPr>
          <p:cNvSpPr/>
          <p:nvPr/>
        </p:nvSpPr>
        <p:spPr>
          <a:xfrm>
            <a:off x="2071204" y="1067533"/>
            <a:ext cx="5001592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Може бути застосована безпосередньо в момент посягання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794941" y="-13756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Ознаки необхідної оборони: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152474" y="1354420"/>
            <a:ext cx="4839049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Мета необхідної оборони</a:t>
            </a: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1654854" y="2169882"/>
            <a:ext cx="5834289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Спрямованість (об'єкт) заподіяння шкоди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1797054" y="2989978"/>
            <a:ext cx="5549889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Характер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особи, яка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захищається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EFCD9E69-0F19-BAD2-3353-D49A2903F787}"/>
              </a:ext>
            </a:extLst>
          </p:cNvPr>
          <p:cNvSpPr/>
          <p:nvPr/>
        </p:nvSpPr>
        <p:spPr>
          <a:xfrm>
            <a:off x="2720048" y="3810074"/>
            <a:ext cx="3703900" cy="4796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Своєчасність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оборони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E75EFE15-FCFD-A596-5502-7DBD7BD97C48}"/>
              </a:ext>
            </a:extLst>
          </p:cNvPr>
          <p:cNvSpPr/>
          <p:nvPr/>
        </p:nvSpPr>
        <p:spPr>
          <a:xfrm>
            <a:off x="2516829" y="4630170"/>
            <a:ext cx="4110339" cy="479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Співрозмірність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оборони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794941" y="0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Ознаки уявної оборони: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242976" y="1691943"/>
            <a:ext cx="5184998" cy="6922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фактична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помилка щодо наявності суспільно-небезпечного посягання</a:t>
            </a: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1479866" y="2852846"/>
            <a:ext cx="6711219" cy="6922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вчинення дій, які за своїм суб’єктивним змістом спрямовані на припинення посягання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1876393" y="4013750"/>
            <a:ext cx="5918165" cy="11523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відповідність об’єктивних ознак діяння та змісту шкоди ознакам, передбаченим у окремих статтях Особливої частини КК</a:t>
            </a:r>
          </a:p>
        </p:txBody>
      </p:sp>
    </p:spTree>
    <p:extLst>
      <p:ext uri="{BB962C8B-B14F-4D97-AF65-F5344CB8AC3E}">
        <p14:creationId xmlns:p14="http://schemas.microsoft.com/office/powerpoint/2010/main" val="31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297086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4000" dirty="0" err="1">
                <a:effectLst/>
              </a:rPr>
              <a:t>Уявна</a:t>
            </a:r>
            <a:r>
              <a:rPr lang="ru-RU" sz="4000" dirty="0">
                <a:effectLst/>
              </a:rPr>
              <a:t> оборона</a:t>
            </a:r>
            <a:endParaRPr lang="ru-UA" sz="4000" dirty="0">
              <a:effectLst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2417860" y="2031410"/>
            <a:ext cx="4308280" cy="9195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Добросовісна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помилка</a:t>
            </a:r>
            <a:endParaRPr lang="ru-RU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87312" algn="ctr"/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вибачальна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помилка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CF34E272-8904-14C9-93BF-B82FB9BA1442}"/>
              </a:ext>
            </a:extLst>
          </p:cNvPr>
          <p:cNvSpPr/>
          <p:nvPr/>
        </p:nvSpPr>
        <p:spPr>
          <a:xfrm>
            <a:off x="2253998" y="3898335"/>
            <a:ext cx="4636004" cy="624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Недобросовісна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помилка</a:t>
            </a:r>
            <a:endParaRPr lang="uk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35929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Крайня необхідність: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304770" y="2454568"/>
            <a:ext cx="4534458" cy="624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Завдана шкода повинна бути меншою, аніж відвернена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1103632" y="3539762"/>
            <a:ext cx="6936735" cy="73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застосовуватися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лише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разі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неможливості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уникнути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небезпеки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відвертнути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іншим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шляхом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1262918" y="4735304"/>
            <a:ext cx="6618162" cy="7348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Є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підставою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звільнення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адміністративної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 й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відповідальності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3E679BA2-05D0-E277-640B-719A71712AA9}"/>
              </a:ext>
            </a:extLst>
          </p:cNvPr>
          <p:cNvSpPr/>
          <p:nvPr/>
        </p:nvSpPr>
        <p:spPr>
          <a:xfrm>
            <a:off x="1963318" y="1369374"/>
            <a:ext cx="5217363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Шкода завдана третім особам, непричетним до створення небезпеки</a:t>
            </a:r>
          </a:p>
        </p:txBody>
      </p:sp>
    </p:spTree>
    <p:extLst>
      <p:ext uri="{BB962C8B-B14F-4D97-AF65-F5344CB8AC3E}">
        <p14:creationId xmlns:p14="http://schemas.microsoft.com/office/powerpoint/2010/main" val="249655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295</TotalTime>
  <Words>227</Words>
  <Application>Microsoft Office PowerPoint</Application>
  <PresentationFormat>Экран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Тема1</vt:lpstr>
      <vt:lpstr>Практичне заняття.  Обставини, що виключають юридичну відповідальність</vt:lpstr>
      <vt:lpstr>«Кожен має право захищати своє життя і здоров'я, життя і здоров'я інших людей від протиправних посягань»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94</cp:revision>
  <dcterms:created xsi:type="dcterms:W3CDTF">2021-12-24T07:47:25Z</dcterms:created>
  <dcterms:modified xsi:type="dcterms:W3CDTF">2022-11-11T18:37:54Z</dcterms:modified>
</cp:coreProperties>
</file>