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74" r:id="rId3"/>
    <p:sldId id="257" r:id="rId4"/>
    <p:sldId id="268" r:id="rId5"/>
    <p:sldId id="271" r:id="rId6"/>
    <p:sldId id="272" r:id="rId7"/>
    <p:sldId id="273" r:id="rId8"/>
    <p:sldId id="258" r:id="rId9"/>
    <p:sldId id="265" r:id="rId10"/>
    <p:sldId id="266" r:id="rId11"/>
    <p:sldId id="269" r:id="rId12"/>
    <p:sldId id="270"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69" d="100"/>
          <a:sy n="69" d="100"/>
        </p:scale>
        <p:origin x="12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6"/>
          <p:cNvSpPr/>
          <p:nvPr/>
        </p:nvSpPr>
        <p:spPr>
          <a:xfrm>
            <a:off x="5591176" y="6488114"/>
            <a:ext cx="2712666" cy="300082"/>
          </a:xfrm>
          <a:prstGeom prst="rect">
            <a:avLst/>
          </a:prstGeom>
        </p:spPr>
        <p:txBody>
          <a:bodyPr wrap="none">
            <a:spAutoFit/>
          </a:bodyPr>
          <a:lstStyle/>
          <a:p>
            <a:pPr fontAlgn="auto">
              <a:spcBef>
                <a:spcPts val="0"/>
              </a:spcBef>
              <a:spcAft>
                <a:spcPts val="0"/>
              </a:spcAft>
              <a:defRPr/>
            </a:pPr>
            <a:r>
              <a:rPr lang="en-US" sz="1350" dirty="0">
                <a:latin typeface="+mn-lt"/>
                <a:ea typeface="+mn-ea"/>
              </a:rPr>
              <a:t>Copyright © </a:t>
            </a:r>
            <a:r>
              <a:rPr lang="en-US" sz="1350" dirty="0" err="1">
                <a:latin typeface="+mn-lt"/>
                <a:ea typeface="+mn-ea"/>
              </a:rPr>
              <a:t>Wondershare</a:t>
            </a:r>
            <a:r>
              <a:rPr lang="en-US" sz="1350" dirty="0">
                <a:latin typeface="+mn-lt"/>
                <a:ea typeface="+mn-ea"/>
              </a:rPr>
              <a:t> Software</a:t>
            </a:r>
            <a:endParaRPr lang="zh-CN" altLang="en-US" sz="1350" dirty="0">
              <a:latin typeface="+mn-lt"/>
              <a:ea typeface="+mn-ea"/>
            </a:endParaRPr>
          </a:p>
        </p:txBody>
      </p:sp>
      <p:sp>
        <p:nvSpPr>
          <p:cNvPr id="2" name="标题 1"/>
          <p:cNvSpPr>
            <a:spLocks noGrp="1"/>
          </p:cNvSpPr>
          <p:nvPr>
            <p:ph type="ctrTitle"/>
          </p:nvPr>
        </p:nvSpPr>
        <p:spPr>
          <a:xfrm>
            <a:off x="357158" y="2130427"/>
            <a:ext cx="7772400" cy="1227137"/>
          </a:xfrm>
          <a:noFill/>
        </p:spPr>
        <p:txBody>
          <a:bodyPr/>
          <a:lstStyle>
            <a:lvl1pPr algn="l">
              <a:defRPr sz="3750" b="1" cap="none" spc="0" baseline="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defRPr>
            </a:lvl1pPr>
          </a:lstStyle>
          <a:p>
            <a:r>
              <a:rPr lang="ru-RU"/>
              <a:t>Образец заголовка</a:t>
            </a:r>
            <a:endParaRPr lang="zh-CN" altLang="en-US" dirty="0"/>
          </a:p>
        </p:txBody>
      </p:sp>
      <p:sp>
        <p:nvSpPr>
          <p:cNvPr id="3" name="副标题 2"/>
          <p:cNvSpPr>
            <a:spLocks noGrp="1"/>
          </p:cNvSpPr>
          <p:nvPr>
            <p:ph type="subTitle" idx="1"/>
          </p:nvPr>
        </p:nvSpPr>
        <p:spPr>
          <a:xfrm>
            <a:off x="385706" y="3357562"/>
            <a:ext cx="6400800" cy="642942"/>
          </a:xfrm>
        </p:spPr>
        <p:txBody>
          <a:bodyPr rtlCol="0" anchor="ctr">
            <a:normAutofit/>
          </a:bodyPr>
          <a:lstStyle>
            <a:lvl1pPr marL="0" indent="0" algn="l" defTabSz="685800" rtl="0" eaLnBrk="1" latinLnBrk="0" hangingPunct="1">
              <a:spcBef>
                <a:spcPct val="0"/>
              </a:spcBef>
              <a:buNone/>
              <a:defRPr lang="zh-CN" altLang="en-US" sz="1800" b="0" kern="1200" cap="none" spc="0" dirty="0">
                <a:ln>
                  <a:noFill/>
                </a:ln>
                <a:solidFill>
                  <a:srgbClr val="3B3721"/>
                </a:solidFill>
                <a:effectLst/>
                <a:latin typeface="+mj-lt"/>
                <a:ea typeface="+mj-ea"/>
                <a:cs typeface="+mj-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ru-RU"/>
              <a:t>Образец подзаголовка</a:t>
            </a:r>
            <a:endParaRPr lang="en-US" dirty="0"/>
          </a:p>
        </p:txBody>
      </p:sp>
    </p:spTree>
    <p:extLst>
      <p:ext uri="{BB962C8B-B14F-4D97-AF65-F5344CB8AC3E}">
        <p14:creationId xmlns:p14="http://schemas.microsoft.com/office/powerpoint/2010/main" val="341720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ru-RU"/>
              <a:t>Образец заголовка</a:t>
            </a:r>
            <a:endParaRPr lang="zh-CN" altLang="en-US" dirty="0"/>
          </a:p>
        </p:txBody>
      </p:sp>
      <p:sp>
        <p:nvSpPr>
          <p:cNvPr id="3" name="内容占位符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088727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40"/>
            <a:ext cx="8229600" cy="796925"/>
          </a:xfrm>
          <a:prstGeom prst="rect">
            <a:avLst/>
          </a:prstGeom>
          <a:noFill/>
        </p:spPr>
        <p:txBody>
          <a:bodyPr vert="horz" lIns="91440" tIns="45720" rIns="91440" bIns="45720" rtlCol="0" anchor="ctr">
            <a:normAutofit/>
          </a:bodyPr>
          <a:lstStyle/>
          <a:p>
            <a:r>
              <a:rPr lang="ru-RU"/>
              <a:t>Образец заголовка</a:t>
            </a:r>
            <a:endParaRPr lang="zh-CN" altLang="en-US" dirty="0"/>
          </a:p>
        </p:txBody>
      </p:sp>
      <p:sp>
        <p:nvSpPr>
          <p:cNvPr id="1027" name="文本占位符 2"/>
          <p:cNvSpPr>
            <a:spLocks noGrp="1"/>
          </p:cNvSpPr>
          <p:nvPr>
            <p:ph type="body" idx="1"/>
          </p:nvPr>
        </p:nvSpPr>
        <p:spPr bwMode="auto">
          <a:xfrm>
            <a:off x="457200" y="128587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zh-CN"/>
              <a:t>Образец текста</a:t>
            </a:r>
          </a:p>
          <a:p>
            <a:pPr lvl="1"/>
            <a:r>
              <a:rPr lang="ru-RU" altLang="zh-CN"/>
              <a:t>Второй уровень</a:t>
            </a:r>
          </a:p>
          <a:p>
            <a:pPr lvl="2"/>
            <a:r>
              <a:rPr lang="ru-RU" altLang="zh-CN"/>
              <a:t>Третий уровень</a:t>
            </a:r>
          </a:p>
          <a:p>
            <a:pPr lvl="3"/>
            <a:r>
              <a:rPr lang="ru-RU" altLang="zh-CN"/>
              <a:t>Четвертый уровень</a:t>
            </a:r>
          </a:p>
          <a:p>
            <a:pPr lvl="4"/>
            <a:r>
              <a:rPr lang="ru-RU" altLang="zh-CN"/>
              <a:t>Пятый уровень</a:t>
            </a:r>
            <a:endParaRPr lang="en-US" altLang="zh-CN"/>
          </a:p>
        </p:txBody>
      </p:sp>
      <p:sp>
        <p:nvSpPr>
          <p:cNvPr id="7" name="矩形 6"/>
          <p:cNvSpPr/>
          <p:nvPr/>
        </p:nvSpPr>
        <p:spPr>
          <a:xfrm>
            <a:off x="5591176" y="6488114"/>
            <a:ext cx="2712666" cy="300082"/>
          </a:xfrm>
          <a:prstGeom prst="rect">
            <a:avLst/>
          </a:prstGeom>
        </p:spPr>
        <p:txBody>
          <a:bodyPr wrap="none">
            <a:spAutoFit/>
          </a:bodyPr>
          <a:lstStyle/>
          <a:p>
            <a:pPr fontAlgn="auto">
              <a:spcBef>
                <a:spcPts val="0"/>
              </a:spcBef>
              <a:spcAft>
                <a:spcPts val="0"/>
              </a:spcAft>
              <a:defRPr/>
            </a:pPr>
            <a:r>
              <a:rPr lang="en-US" sz="1350" dirty="0">
                <a:latin typeface="+mn-lt"/>
                <a:ea typeface="+mn-ea"/>
              </a:rPr>
              <a:t>Copyright © </a:t>
            </a:r>
            <a:r>
              <a:rPr lang="en-US" sz="1350" dirty="0" err="1">
                <a:latin typeface="+mn-lt"/>
                <a:ea typeface="+mn-ea"/>
              </a:rPr>
              <a:t>Wondershare</a:t>
            </a:r>
            <a:r>
              <a:rPr lang="en-US" sz="1350" dirty="0">
                <a:latin typeface="+mn-lt"/>
                <a:ea typeface="+mn-ea"/>
              </a:rPr>
              <a:t> Software</a:t>
            </a:r>
            <a:endParaRPr lang="zh-CN" altLang="en-US" sz="1350" dirty="0">
              <a:latin typeface="+mn-lt"/>
              <a:ea typeface="+mn-ea"/>
            </a:endParaRPr>
          </a:p>
        </p:txBody>
      </p:sp>
    </p:spTree>
    <p:extLst>
      <p:ext uri="{BB962C8B-B14F-4D97-AF65-F5344CB8AC3E}">
        <p14:creationId xmlns:p14="http://schemas.microsoft.com/office/powerpoint/2010/main" val="2687154200"/>
      </p:ext>
    </p:extLst>
  </p:cSld>
  <p:clrMap bg1="lt1" tx1="dk1" bg2="lt2" tx2="dk2" accent1="accent1" accent2="accent2" accent3="accent3" accent4="accent4" accent5="accent5" accent6="accent6" hlink="hlink" folHlink="folHlink"/>
  <p:sldLayoutIdLst>
    <p:sldLayoutId id="2147483743" r:id="rId1"/>
    <p:sldLayoutId id="2147483744" r:id="rId2"/>
  </p:sldLayoutIdLst>
  <p:txStyles>
    <p:title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p:titleStyle>
    <p:bodyStyle>
      <a:lvl1pPr marL="257175" indent="-257175" algn="l" rtl="0" eaLnBrk="1" fontAlgn="base" hangingPunct="1">
        <a:spcBef>
          <a:spcPct val="20000"/>
        </a:spcBef>
        <a:spcAft>
          <a:spcPct val="0"/>
        </a:spcAft>
        <a:buFont typeface="Arial" pitchFamily="34" charset="0"/>
        <a:buChar char="•"/>
        <a:defRPr sz="21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itchFamily="34" charset="0"/>
        <a:buChar char="•"/>
        <a:defRPr sz="15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itchFamily="34" charset="0"/>
        <a:buChar char="–"/>
        <a:defRPr sz="12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57726E-C5E8-47AC-BF79-5BC3F17AFB28}"/>
              </a:ext>
            </a:extLst>
          </p:cNvPr>
          <p:cNvSpPr>
            <a:spLocks noGrp="1"/>
          </p:cNvSpPr>
          <p:nvPr>
            <p:ph type="ctrTitle"/>
          </p:nvPr>
        </p:nvSpPr>
        <p:spPr>
          <a:xfrm>
            <a:off x="329852" y="785705"/>
            <a:ext cx="6950514" cy="1719197"/>
          </a:xfrm>
        </p:spPr>
        <p:txBody>
          <a:bodyPr>
            <a:normAutofit fontScale="90000"/>
          </a:bodyPr>
          <a:lstStyle/>
          <a:p>
            <a:r>
              <a:rPr lang="uk-UA" sz="4000" dirty="0"/>
              <a:t>Практичне заняття. </a:t>
            </a:r>
            <a:br>
              <a:rPr lang="uk-UA" sz="4000" dirty="0"/>
            </a:br>
            <a:r>
              <a:rPr lang="uk-UA" sz="4000" dirty="0" smtClean="0"/>
              <a:t>Особливості </a:t>
            </a:r>
            <a:r>
              <a:rPr lang="uk-UA" sz="4000" dirty="0"/>
              <a:t>кримінальної відповідальності неповнолітніх</a:t>
            </a:r>
          </a:p>
        </p:txBody>
      </p:sp>
    </p:spTree>
    <p:extLst>
      <p:ext uri="{BB962C8B-B14F-4D97-AF65-F5344CB8AC3E}">
        <p14:creationId xmlns:p14="http://schemas.microsoft.com/office/powerpoint/2010/main" val="1642658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3538AAA-9C9E-4B34-86A7-A77BF6D760AA}"/>
              </a:ext>
            </a:extLst>
          </p:cNvPr>
          <p:cNvSpPr txBox="1">
            <a:spLocks/>
          </p:cNvSpPr>
          <p:nvPr/>
        </p:nvSpPr>
        <p:spPr>
          <a:xfrm>
            <a:off x="132333" y="130178"/>
            <a:ext cx="7445260"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2800" dirty="0">
                <a:effectLst/>
              </a:rPr>
              <a:t>Кримінальний процес у справах неповнолітніх</a:t>
            </a:r>
            <a:endParaRPr lang="ru-UA" sz="2800" dirty="0">
              <a:effectLst/>
            </a:endParaRPr>
          </a:p>
        </p:txBody>
      </p:sp>
      <p:sp>
        <p:nvSpPr>
          <p:cNvPr id="6" name="Прямоугольник: скругленные углы 5">
            <a:extLst>
              <a:ext uri="{FF2B5EF4-FFF2-40B4-BE49-F238E27FC236}">
                <a16:creationId xmlns:a16="http://schemas.microsoft.com/office/drawing/2014/main" id="{19B9C58A-7F34-45E9-B750-F4380C88A46C}"/>
              </a:ext>
            </a:extLst>
          </p:cNvPr>
          <p:cNvSpPr/>
          <p:nvPr/>
        </p:nvSpPr>
        <p:spPr>
          <a:xfrm>
            <a:off x="1490889" y="1182954"/>
            <a:ext cx="6162213" cy="44113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Спеціалізація слідчих і суддів</a:t>
            </a:r>
          </a:p>
        </p:txBody>
      </p:sp>
      <p:sp>
        <p:nvSpPr>
          <p:cNvPr id="7" name="Прямоугольник: скругленные углы 6">
            <a:extLst>
              <a:ext uri="{FF2B5EF4-FFF2-40B4-BE49-F238E27FC236}">
                <a16:creationId xmlns:a16="http://schemas.microsoft.com/office/drawing/2014/main" id="{BC9953A2-7ED2-44ED-A4C1-4CC264E2ECBD}"/>
              </a:ext>
            </a:extLst>
          </p:cNvPr>
          <p:cNvSpPr/>
          <p:nvPr/>
        </p:nvSpPr>
        <p:spPr>
          <a:xfrm>
            <a:off x="1977532" y="2364233"/>
            <a:ext cx="5188926" cy="4381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Можливість закритого розгляду справ</a:t>
            </a:r>
          </a:p>
        </p:txBody>
      </p:sp>
      <p:sp>
        <p:nvSpPr>
          <p:cNvPr id="8" name="Прямоугольник: скругленные углы 7">
            <a:extLst>
              <a:ext uri="{FF2B5EF4-FFF2-40B4-BE49-F238E27FC236}">
                <a16:creationId xmlns:a16="http://schemas.microsoft.com/office/drawing/2014/main" id="{2E4CFD91-9429-4280-AA38-5AC952E0F3A1}"/>
              </a:ext>
            </a:extLst>
          </p:cNvPr>
          <p:cNvSpPr/>
          <p:nvPr/>
        </p:nvSpPr>
        <p:spPr>
          <a:xfrm>
            <a:off x="2402403" y="2945477"/>
            <a:ext cx="4339183" cy="4381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Обов’язкова участь захисника</a:t>
            </a:r>
          </a:p>
        </p:txBody>
      </p:sp>
      <p:sp>
        <p:nvSpPr>
          <p:cNvPr id="9" name="Прямоугольник: скругленные углы 8">
            <a:extLst>
              <a:ext uri="{FF2B5EF4-FFF2-40B4-BE49-F238E27FC236}">
                <a16:creationId xmlns:a16="http://schemas.microsoft.com/office/drawing/2014/main" id="{DA6AFB00-4930-466F-B8A1-FFCC6FCFCA46}"/>
              </a:ext>
            </a:extLst>
          </p:cNvPr>
          <p:cNvSpPr/>
          <p:nvPr/>
        </p:nvSpPr>
        <p:spPr>
          <a:xfrm>
            <a:off x="1460294" y="1773594"/>
            <a:ext cx="6223399" cy="4411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Невідкладний і першочерговий розгляд справ</a:t>
            </a:r>
          </a:p>
        </p:txBody>
      </p:sp>
      <p:sp>
        <p:nvSpPr>
          <p:cNvPr id="10" name="Прямоугольник: скругленные углы 9">
            <a:extLst>
              <a:ext uri="{FF2B5EF4-FFF2-40B4-BE49-F238E27FC236}">
                <a16:creationId xmlns:a16="http://schemas.microsoft.com/office/drawing/2014/main" id="{CC51723F-D9E3-4EE4-AED9-39E8F7D72A6B}"/>
              </a:ext>
            </a:extLst>
          </p:cNvPr>
          <p:cNvSpPr/>
          <p:nvPr/>
        </p:nvSpPr>
        <p:spPr>
          <a:xfrm>
            <a:off x="1045617" y="3539505"/>
            <a:ext cx="7052762" cy="677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Залучення під час допиту законного представника, педагога чи психолога</a:t>
            </a:r>
          </a:p>
        </p:txBody>
      </p:sp>
      <p:sp>
        <p:nvSpPr>
          <p:cNvPr id="11" name="Прямоугольник: скругленные углы 10">
            <a:extLst>
              <a:ext uri="{FF2B5EF4-FFF2-40B4-BE49-F238E27FC236}">
                <a16:creationId xmlns:a16="http://schemas.microsoft.com/office/drawing/2014/main" id="{4DC5F014-92F8-4B09-9321-99915E8D5694}"/>
              </a:ext>
            </a:extLst>
          </p:cNvPr>
          <p:cNvSpPr/>
          <p:nvPr/>
        </p:nvSpPr>
        <p:spPr>
          <a:xfrm>
            <a:off x="1045616" y="4366098"/>
            <a:ext cx="7052762" cy="6770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Обмеження тривалості допиту без перерви </a:t>
            </a:r>
            <a:r>
              <a:rPr lang="uk-UA" sz="2000" b="1" i="1" u="sng" dirty="0">
                <a:latin typeface="Century Gothic" panose="020B0502020202020204" pitchFamily="34" charset="0"/>
                <a:cs typeface="Times New Roman" panose="02020603050405020304" pitchFamily="18" charset="0"/>
              </a:rPr>
              <a:t>однією годиною, а загалом – не більше двох годин на день</a:t>
            </a:r>
          </a:p>
        </p:txBody>
      </p:sp>
      <p:sp>
        <p:nvSpPr>
          <p:cNvPr id="14" name="Прямоугольник: скругленные углы 13">
            <a:extLst>
              <a:ext uri="{FF2B5EF4-FFF2-40B4-BE49-F238E27FC236}">
                <a16:creationId xmlns:a16="http://schemas.microsoft.com/office/drawing/2014/main" id="{20642ECE-93A3-48BF-8670-25E238DF1072}"/>
              </a:ext>
            </a:extLst>
          </p:cNvPr>
          <p:cNvSpPr/>
          <p:nvPr/>
        </p:nvSpPr>
        <p:spPr>
          <a:xfrm>
            <a:off x="1732766" y="5192691"/>
            <a:ext cx="5678458" cy="6770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uk-UA" sz="2000" dirty="0">
                <a:latin typeface="Century Gothic" panose="020B0502020202020204" pitchFamily="34" charset="0"/>
                <a:cs typeface="Times New Roman" panose="02020603050405020304" pitchFamily="18" charset="0"/>
              </a:rPr>
              <a:t>Участь у процесі служби у справах дітей та підрозділ ювенальної превенції</a:t>
            </a:r>
            <a:endParaRPr lang="uk-UA" sz="2000" b="1" i="1" u="sng"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177187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195943" y="327094"/>
            <a:ext cx="7315200"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2800" dirty="0">
                <a:effectLst/>
              </a:rPr>
              <a:t>Особливості </a:t>
            </a:r>
            <a:r>
              <a:rPr lang="uk-UA" sz="2800" dirty="0"/>
              <a:t>кримінальної й адміністративної відповідальності неповнолітніх</a:t>
            </a:r>
            <a:endParaRPr lang="ru-UA" sz="2800" dirty="0">
              <a:effectLst/>
            </a:endParaRPr>
          </a:p>
        </p:txBody>
      </p:sp>
      <p:graphicFrame>
        <p:nvGraphicFramePr>
          <p:cNvPr id="2" name="Таблица 2">
            <a:extLst>
              <a:ext uri="{FF2B5EF4-FFF2-40B4-BE49-F238E27FC236}">
                <a16:creationId xmlns:a16="http://schemas.microsoft.com/office/drawing/2014/main" id="{37CEF085-E001-4DA2-BBB0-0ACA94C6E700}"/>
              </a:ext>
            </a:extLst>
          </p:cNvPr>
          <p:cNvGraphicFramePr>
            <a:graphicFrameLocks noGrp="1"/>
          </p:cNvGraphicFramePr>
          <p:nvPr>
            <p:extLst>
              <p:ext uri="{D42A27DB-BD31-4B8C-83A1-F6EECF244321}">
                <p14:modId xmlns:p14="http://schemas.microsoft.com/office/powerpoint/2010/main" val="3443220397"/>
              </p:ext>
            </p:extLst>
          </p:nvPr>
        </p:nvGraphicFramePr>
        <p:xfrm>
          <a:off x="304800" y="1170572"/>
          <a:ext cx="8499566" cy="5259739"/>
        </p:xfrm>
        <a:graphic>
          <a:graphicData uri="http://schemas.openxmlformats.org/drawingml/2006/table">
            <a:tbl>
              <a:tblPr firstRow="1" bandRow="1">
                <a:tableStyleId>{7DF18680-E054-41AD-8BC1-D1AEF772440D}</a:tableStyleId>
              </a:tblPr>
              <a:tblGrid>
                <a:gridCol w="4249783">
                  <a:extLst>
                    <a:ext uri="{9D8B030D-6E8A-4147-A177-3AD203B41FA5}">
                      <a16:colId xmlns:a16="http://schemas.microsoft.com/office/drawing/2014/main" val="1128391506"/>
                    </a:ext>
                  </a:extLst>
                </a:gridCol>
                <a:gridCol w="4249783">
                  <a:extLst>
                    <a:ext uri="{9D8B030D-6E8A-4147-A177-3AD203B41FA5}">
                      <a16:colId xmlns:a16="http://schemas.microsoft.com/office/drawing/2014/main" val="1306178562"/>
                    </a:ext>
                  </a:extLst>
                </a:gridCol>
              </a:tblGrid>
              <a:tr h="518891">
                <a:tc>
                  <a:txBody>
                    <a:bodyPr/>
                    <a:lstStyle/>
                    <a:p>
                      <a:pPr algn="ctr"/>
                      <a:r>
                        <a:rPr lang="uk-UA" sz="1800" noProof="0" dirty="0">
                          <a:latin typeface="Century Gothic" panose="020B0502020202020204" pitchFamily="34" charset="0"/>
                        </a:rPr>
                        <a:t>Кримінальна відповідальність</a:t>
                      </a:r>
                    </a:p>
                  </a:txBody>
                  <a:tcPr anchor="ctr"/>
                </a:tc>
                <a:tc>
                  <a:txBody>
                    <a:bodyPr/>
                    <a:lstStyle/>
                    <a:p>
                      <a:pPr algn="ctr"/>
                      <a:r>
                        <a:rPr lang="uk-UA" sz="1800" noProof="0" dirty="0">
                          <a:latin typeface="Century Gothic" panose="020B0502020202020204" pitchFamily="34" charset="0"/>
                        </a:rPr>
                        <a:t>Адміністративна відповідальність</a:t>
                      </a:r>
                    </a:p>
                  </a:txBody>
                  <a:tcPr anchor="ctr"/>
                </a:tc>
                <a:extLst>
                  <a:ext uri="{0D108BD9-81ED-4DB2-BD59-A6C34878D82A}">
                    <a16:rowId xmlns:a16="http://schemas.microsoft.com/office/drawing/2014/main" val="1517245785"/>
                  </a:ext>
                </a:extLst>
              </a:tr>
              <a:tr h="728012">
                <a:tc>
                  <a:txBody>
                    <a:bodyPr/>
                    <a:lstStyle/>
                    <a:p>
                      <a:pPr algn="ctr"/>
                      <a:r>
                        <a:rPr lang="uk-UA" sz="1800" noProof="0" dirty="0">
                          <a:latin typeface="Century Gothic" panose="020B0502020202020204" pitchFamily="34" charset="0"/>
                        </a:rPr>
                        <a:t>Штраф (30-500 неоподаткованих мінімумів доходів громадян)</a:t>
                      </a:r>
                    </a:p>
                  </a:txBody>
                  <a:tcPr anchor="ctr"/>
                </a:tc>
                <a:tc>
                  <a:txBody>
                    <a:bodyPr/>
                    <a:lstStyle/>
                    <a:p>
                      <a:pPr algn="ctr"/>
                      <a:r>
                        <a:rPr lang="uk-UA" sz="1800" noProof="0" dirty="0">
                          <a:latin typeface="Century Gothic" panose="020B0502020202020204" pitchFamily="34" charset="0"/>
                        </a:rPr>
                        <a:t>Штраф (без самостійного заробітку, віком від 16 до 18 років, штраф стягується з батьків)</a:t>
                      </a:r>
                    </a:p>
                  </a:txBody>
                  <a:tcPr anchor="ctr"/>
                </a:tc>
                <a:extLst>
                  <a:ext uri="{0D108BD9-81ED-4DB2-BD59-A6C34878D82A}">
                    <a16:rowId xmlns:a16="http://schemas.microsoft.com/office/drawing/2014/main" val="3960156650"/>
                  </a:ext>
                </a:extLst>
              </a:tr>
              <a:tr h="728012">
                <a:tc>
                  <a:txBody>
                    <a:bodyPr/>
                    <a:lstStyle/>
                    <a:p>
                      <a:pPr algn="ctr"/>
                      <a:r>
                        <a:rPr lang="uk-UA" sz="1800" noProof="0" dirty="0">
                          <a:latin typeface="Century Gothic" panose="020B0502020202020204" pitchFamily="34" charset="0"/>
                        </a:rPr>
                        <a:t>Громадські роботи (не можуть перевищувати 120 годин, не більше 2 години на день)</a:t>
                      </a:r>
                    </a:p>
                  </a:txBody>
                  <a:tcPr anchor="ctr"/>
                </a:tc>
                <a:tc>
                  <a:txBody>
                    <a:bodyPr/>
                    <a:lstStyle/>
                    <a:p>
                      <a:pPr algn="ctr"/>
                      <a:r>
                        <a:rPr lang="uk-UA" sz="1800" noProof="0" dirty="0">
                          <a:latin typeface="Century Gothic" panose="020B0502020202020204" pitchFamily="34" charset="0"/>
                        </a:rPr>
                        <a:t>Громадські роботи (не більш як </a:t>
                      </a:r>
                      <a:r>
                        <a:rPr lang="ru-RU" sz="1800" noProof="0" dirty="0" err="1">
                          <a:latin typeface="Century Gothic" panose="020B0502020202020204" pitchFamily="34" charset="0"/>
                        </a:rPr>
                        <a:t>дві</a:t>
                      </a:r>
                      <a:r>
                        <a:rPr lang="ru-RU" sz="1800" noProof="0" dirty="0">
                          <a:latin typeface="Century Gothic" panose="020B0502020202020204" pitchFamily="34" charset="0"/>
                        </a:rPr>
                        <a:t> </a:t>
                      </a:r>
                      <a:r>
                        <a:rPr lang="uk-UA" sz="1800" noProof="0" dirty="0">
                          <a:latin typeface="Century Gothic" panose="020B0502020202020204" pitchFamily="34" charset="0"/>
                        </a:rPr>
                        <a:t>години</a:t>
                      </a:r>
                      <a:r>
                        <a:rPr lang="ru-RU" sz="1800" noProof="0" dirty="0">
                          <a:latin typeface="Century Gothic" panose="020B0502020202020204" pitchFamily="34" charset="0"/>
                        </a:rPr>
                        <a:t> на день)</a:t>
                      </a:r>
                      <a:endParaRPr lang="uk-UA" sz="1800" noProof="0" dirty="0">
                        <a:latin typeface="Century Gothic" panose="020B0502020202020204" pitchFamily="34" charset="0"/>
                      </a:endParaRPr>
                    </a:p>
                  </a:txBody>
                  <a:tcPr anchor="ctr"/>
                </a:tc>
                <a:extLst>
                  <a:ext uri="{0D108BD9-81ED-4DB2-BD59-A6C34878D82A}">
                    <a16:rowId xmlns:a16="http://schemas.microsoft.com/office/drawing/2014/main" val="4270052481"/>
                  </a:ext>
                </a:extLst>
              </a:tr>
              <a:tr h="728012">
                <a:tc>
                  <a:txBody>
                    <a:bodyPr/>
                    <a:lstStyle/>
                    <a:p>
                      <a:pPr algn="ctr"/>
                      <a:r>
                        <a:rPr lang="uk-UA" sz="1800" noProof="0" dirty="0">
                          <a:latin typeface="Century Gothic" panose="020B0502020202020204" pitchFamily="34" charset="0"/>
                        </a:rPr>
                        <a:t>Виправні роботи (не можуть перевищувати одного року)</a:t>
                      </a:r>
                    </a:p>
                  </a:txBody>
                  <a:tcPr anchor="ctr"/>
                </a:tc>
                <a:tc>
                  <a:txBody>
                    <a:bodyPr/>
                    <a:lstStyle/>
                    <a:p>
                      <a:pPr algn="ctr"/>
                      <a:r>
                        <a:rPr lang="uk-UA" sz="1800" noProof="0" dirty="0">
                          <a:latin typeface="Century Gothic" panose="020B0502020202020204" pitchFamily="34" charset="0"/>
                        </a:rPr>
                        <a:t>Суспільно корисні роботи (</a:t>
                      </a:r>
                      <a:r>
                        <a:rPr lang="ru-RU" sz="1800" noProof="0" dirty="0">
                          <a:latin typeface="Century Gothic" panose="020B0502020202020204" pitchFamily="34" charset="0"/>
                        </a:rPr>
                        <a:t>не </a:t>
                      </a:r>
                      <a:r>
                        <a:rPr lang="uk-UA" sz="1800" noProof="0" dirty="0">
                          <a:latin typeface="Century Gothic" panose="020B0502020202020204" pitchFamily="34" charset="0"/>
                        </a:rPr>
                        <a:t>більше двох </a:t>
                      </a:r>
                      <a:r>
                        <a:rPr lang="ru-RU" sz="1800" noProof="0" dirty="0">
                          <a:latin typeface="Century Gothic" panose="020B0502020202020204" pitchFamily="34" charset="0"/>
                        </a:rPr>
                        <a:t>годин на день)</a:t>
                      </a:r>
                      <a:endParaRPr lang="uk-UA" sz="1800" noProof="0" dirty="0">
                        <a:latin typeface="Century Gothic" panose="020B0502020202020204" pitchFamily="34" charset="0"/>
                      </a:endParaRPr>
                    </a:p>
                  </a:txBody>
                  <a:tcPr anchor="ctr"/>
                </a:tc>
                <a:extLst>
                  <a:ext uri="{0D108BD9-81ED-4DB2-BD59-A6C34878D82A}">
                    <a16:rowId xmlns:a16="http://schemas.microsoft.com/office/drawing/2014/main" val="3742405940"/>
                  </a:ext>
                </a:extLst>
              </a:tr>
              <a:tr h="728012">
                <a:tc>
                  <a:txBody>
                    <a:bodyPr/>
                    <a:lstStyle/>
                    <a:p>
                      <a:pPr algn="ctr"/>
                      <a:r>
                        <a:rPr lang="uk-UA" sz="1800" noProof="0" dirty="0">
                          <a:latin typeface="Century Gothic" panose="020B0502020202020204" pitchFamily="34" charset="0"/>
                        </a:rPr>
                        <a:t>Арешт (від п’ятнадцяти до сорока п’яти діб)</a:t>
                      </a:r>
                    </a:p>
                  </a:txBody>
                  <a:tcPr anchor="ctr"/>
                </a:tc>
                <a:tc>
                  <a:txBody>
                    <a:bodyPr/>
                    <a:lstStyle/>
                    <a:p>
                      <a:pPr algn="ctr"/>
                      <a:r>
                        <a:rPr lang="uk-UA" sz="1800" noProof="0" dirty="0">
                          <a:latin typeface="Century Gothic" panose="020B0502020202020204" pitchFamily="34" charset="0"/>
                        </a:rPr>
                        <a:t>-</a:t>
                      </a:r>
                    </a:p>
                  </a:txBody>
                  <a:tcPr anchor="ctr"/>
                </a:tc>
                <a:extLst>
                  <a:ext uri="{0D108BD9-81ED-4DB2-BD59-A6C34878D82A}">
                    <a16:rowId xmlns:a16="http://schemas.microsoft.com/office/drawing/2014/main" val="3992981102"/>
                  </a:ext>
                </a:extLst>
              </a:tr>
              <a:tr h="728012">
                <a:tc>
                  <a:txBody>
                    <a:bodyPr/>
                    <a:lstStyle/>
                    <a:p>
                      <a:pPr algn="ctr"/>
                      <a:r>
                        <a:rPr lang="uk-UA" sz="1800" noProof="0" dirty="0">
                          <a:latin typeface="Century Gothic" panose="020B0502020202020204" pitchFamily="34" charset="0"/>
                        </a:rPr>
                        <a:t>Позбавлення волі на певний строк (від шести місяців до десяти років</a:t>
                      </a:r>
                      <a:r>
                        <a:rPr lang="ru-RU" sz="1800" noProof="0" dirty="0">
                          <a:latin typeface="Century Gothic" panose="020B0502020202020204" pitchFamily="34" charset="0"/>
                        </a:rPr>
                        <a:t>)</a:t>
                      </a:r>
                      <a:endParaRPr lang="uk-UA" sz="1800" noProof="0" dirty="0">
                        <a:latin typeface="Century Gothic" panose="020B0502020202020204" pitchFamily="34" charset="0"/>
                      </a:endParaRPr>
                    </a:p>
                  </a:txBody>
                  <a:tcPr anchor="ctr"/>
                </a:tc>
                <a:tc>
                  <a:txBody>
                    <a:bodyPr/>
                    <a:lstStyle/>
                    <a:p>
                      <a:pPr algn="ctr"/>
                      <a:r>
                        <a:rPr lang="uk-UA" sz="1800" noProof="0" dirty="0">
                          <a:latin typeface="Century Gothic" panose="020B0502020202020204" pitchFamily="34" charset="0"/>
                        </a:rPr>
                        <a:t>-</a:t>
                      </a:r>
                    </a:p>
                  </a:txBody>
                  <a:tcPr anchor="ctr"/>
                </a:tc>
                <a:extLst>
                  <a:ext uri="{0D108BD9-81ED-4DB2-BD59-A6C34878D82A}">
                    <a16:rowId xmlns:a16="http://schemas.microsoft.com/office/drawing/2014/main" val="3969718542"/>
                  </a:ext>
                </a:extLst>
              </a:tr>
              <a:tr h="728012">
                <a:tc>
                  <a:txBody>
                    <a:bodyPr/>
                    <a:lstStyle/>
                    <a:p>
                      <a:pPr algn="ctr"/>
                      <a:r>
                        <a:rPr lang="uk-UA" sz="1800" noProof="0" dirty="0">
                          <a:latin typeface="Century Gothic" panose="020B0502020202020204" pitchFamily="34" charset="0"/>
                        </a:rPr>
                        <a:t>Випробувальний строк (не більше одного року)</a:t>
                      </a:r>
                    </a:p>
                  </a:txBody>
                  <a:tcPr anchor="ctr"/>
                </a:tc>
                <a:tc>
                  <a:txBody>
                    <a:bodyPr/>
                    <a:lstStyle/>
                    <a:p>
                      <a:pPr algn="ctr"/>
                      <a:r>
                        <a:rPr lang="uk-UA" sz="1800" noProof="0" dirty="0">
                          <a:latin typeface="Century Gothic" panose="020B0502020202020204" pitchFamily="34" charset="0"/>
                        </a:rPr>
                        <a:t>-</a:t>
                      </a:r>
                    </a:p>
                  </a:txBody>
                  <a:tcPr anchor="ctr"/>
                </a:tc>
                <a:extLst>
                  <a:ext uri="{0D108BD9-81ED-4DB2-BD59-A6C34878D82A}">
                    <a16:rowId xmlns:a16="http://schemas.microsoft.com/office/drawing/2014/main" val="247035457"/>
                  </a:ext>
                </a:extLst>
              </a:tr>
            </a:tbl>
          </a:graphicData>
        </a:graphic>
      </p:graphicFrame>
    </p:spTree>
    <p:extLst>
      <p:ext uri="{BB962C8B-B14F-4D97-AF65-F5344CB8AC3E}">
        <p14:creationId xmlns:p14="http://schemas.microsoft.com/office/powerpoint/2010/main" val="3942833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426852" y="207022"/>
            <a:ext cx="7315200"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2800" dirty="0">
                <a:latin typeface="Century Gothic" panose="020B0502020202020204" pitchFamily="34" charset="0"/>
              </a:rPr>
              <a:t>Особливості кримінальної й </a:t>
            </a:r>
            <a:r>
              <a:rPr lang="uk-UA" sz="2800" dirty="0" smtClean="0">
                <a:latin typeface="Century Gothic" panose="020B0502020202020204" pitchFamily="34" charset="0"/>
              </a:rPr>
              <a:t>відповідальності неповнолітніх</a:t>
            </a:r>
          </a:p>
        </p:txBody>
      </p:sp>
      <p:graphicFrame>
        <p:nvGraphicFramePr>
          <p:cNvPr id="4" name="Таблица 4">
            <a:extLst>
              <a:ext uri="{FF2B5EF4-FFF2-40B4-BE49-F238E27FC236}">
                <a16:creationId xmlns:a16="http://schemas.microsoft.com/office/drawing/2014/main" id="{DE844D7E-F7A2-4A0E-9621-30F055ED610D}"/>
              </a:ext>
            </a:extLst>
          </p:cNvPr>
          <p:cNvGraphicFramePr>
            <a:graphicFrameLocks noGrp="1"/>
          </p:cNvGraphicFramePr>
          <p:nvPr>
            <p:extLst>
              <p:ext uri="{D42A27DB-BD31-4B8C-83A1-F6EECF244321}">
                <p14:modId xmlns:p14="http://schemas.microsoft.com/office/powerpoint/2010/main" val="579622647"/>
              </p:ext>
            </p:extLst>
          </p:nvPr>
        </p:nvGraphicFramePr>
        <p:xfrm>
          <a:off x="218518" y="1366120"/>
          <a:ext cx="8640001" cy="4594607"/>
        </p:xfrm>
        <a:graphic>
          <a:graphicData uri="http://schemas.openxmlformats.org/drawingml/2006/table">
            <a:tbl>
              <a:tblPr firstRow="1" bandRow="1">
                <a:tableStyleId>{00A15C55-8517-42AA-B614-E9B94910E393}</a:tableStyleId>
              </a:tblPr>
              <a:tblGrid>
                <a:gridCol w="1942791">
                  <a:extLst>
                    <a:ext uri="{9D8B030D-6E8A-4147-A177-3AD203B41FA5}">
                      <a16:colId xmlns:a16="http://schemas.microsoft.com/office/drawing/2014/main" val="4234007584"/>
                    </a:ext>
                  </a:extLst>
                </a:gridCol>
                <a:gridCol w="2233138">
                  <a:extLst>
                    <a:ext uri="{9D8B030D-6E8A-4147-A177-3AD203B41FA5}">
                      <a16:colId xmlns:a16="http://schemas.microsoft.com/office/drawing/2014/main" val="3577643000"/>
                    </a:ext>
                  </a:extLst>
                </a:gridCol>
                <a:gridCol w="2297097">
                  <a:extLst>
                    <a:ext uri="{9D8B030D-6E8A-4147-A177-3AD203B41FA5}">
                      <a16:colId xmlns:a16="http://schemas.microsoft.com/office/drawing/2014/main" val="2835977012"/>
                    </a:ext>
                  </a:extLst>
                </a:gridCol>
                <a:gridCol w="2166975">
                  <a:extLst>
                    <a:ext uri="{9D8B030D-6E8A-4147-A177-3AD203B41FA5}">
                      <a16:colId xmlns:a16="http://schemas.microsoft.com/office/drawing/2014/main" val="1515448600"/>
                    </a:ext>
                  </a:extLst>
                </a:gridCol>
              </a:tblGrid>
              <a:tr h="841955">
                <a:tc>
                  <a:txBody>
                    <a:bodyPr/>
                    <a:lstStyle/>
                    <a:p>
                      <a:pPr algn="ctr"/>
                      <a:r>
                        <a:rPr lang="uk-UA" sz="1500" noProof="0" dirty="0">
                          <a:latin typeface="Century Gothic" panose="020B0502020202020204" pitchFamily="34" charset="0"/>
                        </a:rPr>
                        <a:t>Види ю</a:t>
                      </a:r>
                      <a:r>
                        <a:rPr lang="ru-RU" sz="1500" dirty="0" err="1">
                          <a:latin typeface="Century Gothic" panose="020B0502020202020204" pitchFamily="34" charset="0"/>
                        </a:rPr>
                        <a:t>ридично</a:t>
                      </a:r>
                      <a:r>
                        <a:rPr lang="uk-UA" sz="1500" dirty="0">
                          <a:latin typeface="Century Gothic" panose="020B0502020202020204" pitchFamily="34" charset="0"/>
                        </a:rPr>
                        <a:t>ї відповідальності</a:t>
                      </a:r>
                      <a:endParaRPr lang="ru-UA" sz="1500" dirty="0">
                        <a:latin typeface="Century Gothic" panose="020B0502020202020204" pitchFamily="34" charset="0"/>
                        <a:cs typeface="Times New Roman" panose="02020603050405020304" pitchFamily="18" charset="0"/>
                      </a:endParaRPr>
                    </a:p>
                  </a:txBody>
                  <a:tcPr marL="68580" marR="68580" marT="34290" marB="34290" anchor="ctr"/>
                </a:tc>
                <a:tc gridSpan="2">
                  <a:txBody>
                    <a:bodyPr/>
                    <a:lstStyle/>
                    <a:p>
                      <a:pPr algn="ctr"/>
                      <a:r>
                        <a:rPr lang="uk-UA" sz="1500" dirty="0">
                          <a:latin typeface="Century Gothic" panose="020B0502020202020204" pitchFamily="34" charset="0"/>
                        </a:rPr>
                        <a:t>Кримінальна відповідальність</a:t>
                      </a:r>
                      <a:endParaRPr lang="ru-UA" sz="1500" dirty="0">
                        <a:latin typeface="Century Gothic" panose="020B0502020202020204" pitchFamily="34" charset="0"/>
                        <a:cs typeface="Times New Roman" panose="02020603050405020304" pitchFamily="18" charset="0"/>
                      </a:endParaRPr>
                    </a:p>
                  </a:txBody>
                  <a:tcPr marL="68580" marR="68580" marT="34290" marB="34290" anchor="ctr"/>
                </a:tc>
                <a:tc hMerge="1">
                  <a:txBody>
                    <a:bodyPr/>
                    <a:lstStyle/>
                    <a:p>
                      <a:pPr algn="ctr"/>
                      <a:endParaRPr lang="ru-UA" sz="1600" dirty="0">
                        <a:latin typeface="Times New Roman" panose="02020603050405020304" pitchFamily="18" charset="0"/>
                        <a:cs typeface="Times New Roman" panose="02020603050405020304" pitchFamily="18" charset="0"/>
                      </a:endParaRPr>
                    </a:p>
                  </a:txBody>
                  <a:tcPr anchor="ctr"/>
                </a:tc>
                <a:tc>
                  <a:txBody>
                    <a:bodyPr/>
                    <a:lstStyle/>
                    <a:p>
                      <a:pPr algn="ctr"/>
                      <a:r>
                        <a:rPr lang="uk-UA" sz="1500" dirty="0">
                          <a:latin typeface="Century Gothic" panose="020B0502020202020204" pitchFamily="34" charset="0"/>
                        </a:rPr>
                        <a:t>Адміністративна відповідальність</a:t>
                      </a:r>
                      <a:endParaRPr lang="ru-UA" sz="15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437647381"/>
                  </a:ext>
                </a:extLst>
              </a:tr>
              <a:tr h="707658">
                <a:tc>
                  <a:txBody>
                    <a:bodyPr/>
                    <a:lstStyle/>
                    <a:p>
                      <a:pPr algn="ctr"/>
                      <a:r>
                        <a:rPr lang="uk-UA" sz="1500" noProof="0" dirty="0">
                          <a:latin typeface="Century Gothic" panose="020B0502020202020204" pitchFamily="34" charset="0"/>
                        </a:rPr>
                        <a:t>Правопорушення</a:t>
                      </a:r>
                      <a:endParaRPr lang="uk-UA" sz="1500" b="1" noProof="0" dirty="0">
                        <a:solidFill>
                          <a:schemeClr val="bg1"/>
                        </a:solidFill>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Кримінальний проступок</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Злочин</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ru-RU" sz="1400" dirty="0" err="1">
                          <a:latin typeface="Century Gothic" panose="020B0502020202020204" pitchFamily="34" charset="0"/>
                        </a:rPr>
                        <a:t>Адм</a:t>
                      </a:r>
                      <a:r>
                        <a:rPr lang="uk-UA" sz="1400" dirty="0" err="1">
                          <a:latin typeface="Century Gothic" panose="020B0502020202020204" pitchFamily="34" charset="0"/>
                        </a:rPr>
                        <a:t>іністративний</a:t>
                      </a:r>
                      <a:r>
                        <a:rPr lang="uk-UA" sz="1400" dirty="0">
                          <a:latin typeface="Century Gothic" panose="020B0502020202020204" pitchFamily="34" charset="0"/>
                        </a:rPr>
                        <a:t> делікт</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833674342"/>
                  </a:ext>
                </a:extLst>
              </a:tr>
              <a:tr h="707658">
                <a:tc>
                  <a:txBody>
                    <a:bodyPr/>
                    <a:lstStyle/>
                    <a:p>
                      <a:pPr algn="ctr"/>
                      <a:r>
                        <a:rPr lang="uk-UA" sz="1500" dirty="0">
                          <a:latin typeface="Century Gothic" panose="020B0502020202020204" pitchFamily="34" charset="0"/>
                        </a:rPr>
                        <a:t>Суб’єкт притягнення</a:t>
                      </a:r>
                      <a:endParaRPr lang="ru-UA" sz="1500" b="1" dirty="0">
                        <a:solidFill>
                          <a:schemeClr val="bg1"/>
                        </a:solidFill>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Суд</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Суд</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Адміністративний орган / суд</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943647944"/>
                  </a:ext>
                </a:extLst>
              </a:tr>
              <a:tr h="707658">
                <a:tc>
                  <a:txBody>
                    <a:bodyPr/>
                    <a:lstStyle/>
                    <a:p>
                      <a:pPr algn="ctr"/>
                      <a:r>
                        <a:rPr lang="uk-UA" sz="1500" dirty="0">
                          <a:latin typeface="Century Gothic" panose="020B0502020202020204" pitchFamily="34" charset="0"/>
                        </a:rPr>
                        <a:t>Форма</a:t>
                      </a:r>
                      <a:endParaRPr lang="ru-UA" sz="1500" b="1" dirty="0">
                        <a:solidFill>
                          <a:schemeClr val="bg1"/>
                        </a:solidFill>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ru-RU" sz="1400" dirty="0">
                          <a:latin typeface="Century Gothic" panose="020B0502020202020204" pitchFamily="34" charset="0"/>
                        </a:rPr>
                        <a:t>Штраф</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dirty="0">
                          <a:latin typeface="Century Gothic" panose="020B0502020202020204" pitchFamily="34" charset="0"/>
                        </a:rPr>
                        <a:t>Позбавлення волі</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Штраф / попередження</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104705749"/>
                  </a:ext>
                </a:extLst>
              </a:tr>
              <a:tr h="735598">
                <a:tc>
                  <a:txBody>
                    <a:bodyPr/>
                    <a:lstStyle/>
                    <a:p>
                      <a:pPr algn="ctr"/>
                      <a:r>
                        <a:rPr lang="uk-UA" sz="1500" noProof="0" dirty="0">
                          <a:latin typeface="Century Gothic" panose="020B0502020202020204" pitchFamily="34" charset="0"/>
                        </a:rPr>
                        <a:t>Юридичний</a:t>
                      </a:r>
                      <a:r>
                        <a:rPr lang="uk-UA" sz="1500" dirty="0">
                          <a:latin typeface="Century Gothic" panose="020B0502020202020204" pitchFamily="34" charset="0"/>
                        </a:rPr>
                        <a:t> порядок</a:t>
                      </a:r>
                      <a:endParaRPr lang="ru-UA" sz="1500" b="1" dirty="0">
                        <a:solidFill>
                          <a:schemeClr val="bg1"/>
                        </a:solidFill>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Кримінальний процесуальний кодекс (КПК)</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dirty="0">
                          <a:latin typeface="Century Gothic" panose="020B0502020202020204" pitchFamily="34" charset="0"/>
                        </a:rPr>
                        <a:t>Кримінальний процесуальний кодекс (КПК)</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Кодекс України про адміністративні правопорушення (КУпАП)</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423752699"/>
                  </a:ext>
                </a:extLst>
              </a:tr>
              <a:tr h="707658">
                <a:tc>
                  <a:txBody>
                    <a:bodyPr/>
                    <a:lstStyle/>
                    <a:p>
                      <a:pPr algn="ctr"/>
                      <a:r>
                        <a:rPr lang="uk-UA" sz="1500" noProof="0" dirty="0" err="1">
                          <a:latin typeface="Century Gothic" panose="020B0502020202020204" pitchFamily="34" charset="0"/>
                        </a:rPr>
                        <a:t>Правозастосовчий</a:t>
                      </a:r>
                      <a:r>
                        <a:rPr lang="uk-UA" sz="1500" noProof="0" dirty="0">
                          <a:latin typeface="Century Gothic" panose="020B0502020202020204" pitchFamily="34" charset="0"/>
                        </a:rPr>
                        <a:t> акт</a:t>
                      </a:r>
                      <a:endParaRPr lang="uk-UA" sz="1500" b="1" noProof="0" dirty="0">
                        <a:solidFill>
                          <a:schemeClr val="bg1"/>
                        </a:solidFill>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Вирок</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sz="1400" dirty="0">
                          <a:latin typeface="Century Gothic" panose="020B0502020202020204" pitchFamily="34" charset="0"/>
                        </a:rPr>
                        <a:t>Вирок</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tc>
                  <a:txBody>
                    <a:bodyPr/>
                    <a:lstStyle/>
                    <a:p>
                      <a:pPr algn="ctr"/>
                      <a:r>
                        <a:rPr lang="uk-UA" sz="1400" dirty="0">
                          <a:latin typeface="Century Gothic" panose="020B0502020202020204" pitchFamily="34" charset="0"/>
                        </a:rPr>
                        <a:t>Постанова / рішення</a:t>
                      </a:r>
                      <a:endParaRPr lang="ru-UA" sz="1400" dirty="0">
                        <a:latin typeface="Century Gothic" panose="020B0502020202020204" pitchFamily="34"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158130847"/>
                  </a:ext>
                </a:extLst>
              </a:tr>
            </a:tbl>
          </a:graphicData>
        </a:graphic>
      </p:graphicFrame>
      <p:sp>
        <p:nvSpPr>
          <p:cNvPr id="5" name="Прямоугольник 4">
            <a:extLst>
              <a:ext uri="{FF2B5EF4-FFF2-40B4-BE49-F238E27FC236}">
                <a16:creationId xmlns:a16="http://schemas.microsoft.com/office/drawing/2014/main" id="{FB3003D1-4FF8-464A-90E1-2C5BCDE150E3}"/>
              </a:ext>
            </a:extLst>
          </p:cNvPr>
          <p:cNvSpPr/>
          <p:nvPr/>
        </p:nvSpPr>
        <p:spPr>
          <a:xfrm>
            <a:off x="2149580" y="2267669"/>
            <a:ext cx="2175455"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6" name="Прямоугольник 5">
            <a:extLst>
              <a:ext uri="{FF2B5EF4-FFF2-40B4-BE49-F238E27FC236}">
                <a16:creationId xmlns:a16="http://schemas.microsoft.com/office/drawing/2014/main" id="{71FEB283-D58D-4206-8FBE-FABB82523497}"/>
              </a:ext>
            </a:extLst>
          </p:cNvPr>
          <p:cNvSpPr/>
          <p:nvPr/>
        </p:nvSpPr>
        <p:spPr>
          <a:xfrm>
            <a:off x="4472618" y="2267669"/>
            <a:ext cx="2137189"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7" name="Прямоугольник 6">
            <a:extLst>
              <a:ext uri="{FF2B5EF4-FFF2-40B4-BE49-F238E27FC236}">
                <a16:creationId xmlns:a16="http://schemas.microsoft.com/office/drawing/2014/main" id="{F45D9315-B51B-44FC-B9DA-DEEAF116B893}"/>
              </a:ext>
            </a:extLst>
          </p:cNvPr>
          <p:cNvSpPr/>
          <p:nvPr/>
        </p:nvSpPr>
        <p:spPr>
          <a:xfrm>
            <a:off x="6792652" y="2267668"/>
            <a:ext cx="1979057"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9" name="Прямоугольник 8">
            <a:extLst>
              <a:ext uri="{FF2B5EF4-FFF2-40B4-BE49-F238E27FC236}">
                <a16:creationId xmlns:a16="http://schemas.microsoft.com/office/drawing/2014/main" id="{433A0551-27FA-4309-B0CA-679DCE52DB0D}"/>
              </a:ext>
            </a:extLst>
          </p:cNvPr>
          <p:cNvSpPr/>
          <p:nvPr/>
        </p:nvSpPr>
        <p:spPr>
          <a:xfrm>
            <a:off x="2149580" y="2970722"/>
            <a:ext cx="2175455"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0" name="Прямоугольник 9">
            <a:extLst>
              <a:ext uri="{FF2B5EF4-FFF2-40B4-BE49-F238E27FC236}">
                <a16:creationId xmlns:a16="http://schemas.microsoft.com/office/drawing/2014/main" id="{D6640981-1BB0-490B-B8D2-564ECA50AB8E}"/>
              </a:ext>
            </a:extLst>
          </p:cNvPr>
          <p:cNvSpPr/>
          <p:nvPr/>
        </p:nvSpPr>
        <p:spPr>
          <a:xfrm>
            <a:off x="4472618" y="2970722"/>
            <a:ext cx="2137189"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1" name="Прямоугольник 10">
            <a:extLst>
              <a:ext uri="{FF2B5EF4-FFF2-40B4-BE49-F238E27FC236}">
                <a16:creationId xmlns:a16="http://schemas.microsoft.com/office/drawing/2014/main" id="{A6D01F42-5021-494A-8A8C-A01A9B89D784}"/>
              </a:ext>
            </a:extLst>
          </p:cNvPr>
          <p:cNvSpPr/>
          <p:nvPr/>
        </p:nvSpPr>
        <p:spPr>
          <a:xfrm>
            <a:off x="6792652" y="2970721"/>
            <a:ext cx="1979057"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2" name="Прямоугольник 11">
            <a:extLst>
              <a:ext uri="{FF2B5EF4-FFF2-40B4-BE49-F238E27FC236}">
                <a16:creationId xmlns:a16="http://schemas.microsoft.com/office/drawing/2014/main" id="{71EF0780-4548-49AF-9B7E-71E247ED7095}"/>
              </a:ext>
            </a:extLst>
          </p:cNvPr>
          <p:cNvSpPr/>
          <p:nvPr/>
        </p:nvSpPr>
        <p:spPr>
          <a:xfrm>
            <a:off x="2149580" y="3669456"/>
            <a:ext cx="2175455"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3" name="Прямоугольник 12">
            <a:extLst>
              <a:ext uri="{FF2B5EF4-FFF2-40B4-BE49-F238E27FC236}">
                <a16:creationId xmlns:a16="http://schemas.microsoft.com/office/drawing/2014/main" id="{7CAC720B-094E-4810-B05A-52A4D7FA1B95}"/>
              </a:ext>
            </a:extLst>
          </p:cNvPr>
          <p:cNvSpPr/>
          <p:nvPr/>
        </p:nvSpPr>
        <p:spPr>
          <a:xfrm>
            <a:off x="4472618" y="3669456"/>
            <a:ext cx="2137189"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4" name="Прямоугольник 13">
            <a:extLst>
              <a:ext uri="{FF2B5EF4-FFF2-40B4-BE49-F238E27FC236}">
                <a16:creationId xmlns:a16="http://schemas.microsoft.com/office/drawing/2014/main" id="{39DCD9D2-58D6-4F6F-907E-3AF82B33D734}"/>
              </a:ext>
            </a:extLst>
          </p:cNvPr>
          <p:cNvSpPr/>
          <p:nvPr/>
        </p:nvSpPr>
        <p:spPr>
          <a:xfrm>
            <a:off x="6792652" y="3669456"/>
            <a:ext cx="1979057"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5" name="Прямоугольник 14">
            <a:extLst>
              <a:ext uri="{FF2B5EF4-FFF2-40B4-BE49-F238E27FC236}">
                <a16:creationId xmlns:a16="http://schemas.microsoft.com/office/drawing/2014/main" id="{B4B72DB4-F1FB-4A3F-A65D-68AA048766B3}"/>
              </a:ext>
            </a:extLst>
          </p:cNvPr>
          <p:cNvSpPr/>
          <p:nvPr/>
        </p:nvSpPr>
        <p:spPr>
          <a:xfrm>
            <a:off x="2149580" y="4394066"/>
            <a:ext cx="2175455" cy="80600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6" name="Прямоугольник 15">
            <a:extLst>
              <a:ext uri="{FF2B5EF4-FFF2-40B4-BE49-F238E27FC236}">
                <a16:creationId xmlns:a16="http://schemas.microsoft.com/office/drawing/2014/main" id="{4195E62A-ADF6-476C-AAA9-E36E1CDF11AD}"/>
              </a:ext>
            </a:extLst>
          </p:cNvPr>
          <p:cNvSpPr/>
          <p:nvPr/>
        </p:nvSpPr>
        <p:spPr>
          <a:xfrm>
            <a:off x="4472618" y="4394065"/>
            <a:ext cx="2137189" cy="80600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7" name="Прямоугольник 16">
            <a:extLst>
              <a:ext uri="{FF2B5EF4-FFF2-40B4-BE49-F238E27FC236}">
                <a16:creationId xmlns:a16="http://schemas.microsoft.com/office/drawing/2014/main" id="{9BCB52CD-938D-416D-9601-8FF7C4108431}"/>
              </a:ext>
            </a:extLst>
          </p:cNvPr>
          <p:cNvSpPr/>
          <p:nvPr/>
        </p:nvSpPr>
        <p:spPr>
          <a:xfrm>
            <a:off x="6792652" y="4394065"/>
            <a:ext cx="1979057" cy="8060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8" name="Прямоугольник 17">
            <a:extLst>
              <a:ext uri="{FF2B5EF4-FFF2-40B4-BE49-F238E27FC236}">
                <a16:creationId xmlns:a16="http://schemas.microsoft.com/office/drawing/2014/main" id="{BD0AEA93-94E6-4DED-ACBD-9B2FE18B2596}"/>
              </a:ext>
            </a:extLst>
          </p:cNvPr>
          <p:cNvSpPr/>
          <p:nvPr/>
        </p:nvSpPr>
        <p:spPr>
          <a:xfrm>
            <a:off x="2149580" y="5313236"/>
            <a:ext cx="2175455"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19" name="Прямоугольник 18">
            <a:extLst>
              <a:ext uri="{FF2B5EF4-FFF2-40B4-BE49-F238E27FC236}">
                <a16:creationId xmlns:a16="http://schemas.microsoft.com/office/drawing/2014/main" id="{18E3B18F-5715-4156-BDC1-A72235A9B1DB}"/>
              </a:ext>
            </a:extLst>
          </p:cNvPr>
          <p:cNvSpPr/>
          <p:nvPr/>
        </p:nvSpPr>
        <p:spPr>
          <a:xfrm>
            <a:off x="4472618" y="5313236"/>
            <a:ext cx="2137189"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
        <p:nvSpPr>
          <p:cNvPr id="20" name="Прямоугольник 19">
            <a:extLst>
              <a:ext uri="{FF2B5EF4-FFF2-40B4-BE49-F238E27FC236}">
                <a16:creationId xmlns:a16="http://schemas.microsoft.com/office/drawing/2014/main" id="{12CA5F0B-D4EC-4B5F-9D31-FE681733AD05}"/>
              </a:ext>
            </a:extLst>
          </p:cNvPr>
          <p:cNvSpPr/>
          <p:nvPr/>
        </p:nvSpPr>
        <p:spPr>
          <a:xfrm>
            <a:off x="6792652" y="5313236"/>
            <a:ext cx="1979057" cy="5693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latin typeface="Century Gothic" panose="020B0502020202020204" pitchFamily="34" charset="0"/>
              </a:rPr>
              <a:t>Відповідь</a:t>
            </a:r>
            <a:endParaRPr lang="ru-UA"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93236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8" restart="whenNotActive" fill="hold" evtFilter="cancelBubble" nodeType="interactiveSeq">
                <p:stCondLst>
                  <p:cond evt="onClick" delay="0">
                    <p:tgtEl>
                      <p:spTgt spid="12"/>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44" restart="whenNotActive" fill="hold" evtFilter="cancelBubble" nodeType="interactiveSeq">
                <p:stCondLst>
                  <p:cond evt="onClick" delay="0">
                    <p:tgtEl>
                      <p:spTgt spid="13"/>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50" restart="whenNotActive" fill="hold" evtFilter="cancelBubble" nodeType="interactiveSeq">
                <p:stCondLst>
                  <p:cond evt="onClick" delay="0">
                    <p:tgtEl>
                      <p:spTgt spid="14"/>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56" restart="whenNotActive" fill="hold" evtFilter="cancelBubble" nodeType="interactiveSeq">
                <p:stCondLst>
                  <p:cond evt="onClick" delay="0">
                    <p:tgtEl>
                      <p:spTgt spid="15"/>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62" restart="whenNotActive" fill="hold" evtFilter="cancelBubble" nodeType="interactiveSeq">
                <p:stCondLst>
                  <p:cond evt="onClick" delay="0">
                    <p:tgtEl>
                      <p:spTgt spid="16"/>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6"/>
                                        </p:tgtEl>
                                      </p:cBhvr>
                                    </p:animEffect>
                                    <p:set>
                                      <p:cBhvr>
                                        <p:cTn id="6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68" restart="whenNotActive" fill="hold" evtFilter="cancelBubble" nodeType="interactiveSeq">
                <p:stCondLst>
                  <p:cond evt="onClick" delay="0">
                    <p:tgtEl>
                      <p:spTgt spid="17"/>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7"/>
                                        </p:tgtEl>
                                      </p:cBhvr>
                                    </p:animEffect>
                                    <p:set>
                                      <p:cBhvr>
                                        <p:cTn id="7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74" restart="whenNotActive" fill="hold" evtFilter="cancelBubble" nodeType="interactiveSeq">
                <p:stCondLst>
                  <p:cond evt="onClick" delay="0">
                    <p:tgtEl>
                      <p:spTgt spid="18"/>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0" restart="whenNotActive" fill="hold" evtFilter="cancelBubble" nodeType="interactiveSeq">
                <p:stCondLst>
                  <p:cond evt="onClick" delay="0">
                    <p:tgtEl>
                      <p:spTgt spid="19"/>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6" restart="whenNotActive" fill="hold" evtFilter="cancelBubble" nodeType="interactiveSeq">
                <p:stCondLst>
                  <p:cond evt="onClick" delay="0">
                    <p:tgtEl>
                      <p:spTgt spid="20"/>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20"/>
                                        </p:tgtEl>
                                      </p:cBhvr>
                                    </p:animEffect>
                                    <p:set>
                                      <p:cBhvr>
                                        <p:cTn id="9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017" y="1634837"/>
            <a:ext cx="8575965" cy="3454399"/>
          </a:xfrm>
        </p:spPr>
        <p:txBody>
          <a:bodyPr>
            <a:normAutofit/>
          </a:bodyPr>
          <a:lstStyle/>
          <a:p>
            <a:r>
              <a:rPr lang="uk-UA" altLang="en-US" dirty="0" smtClean="0">
                <a:effectLst/>
              </a:rPr>
              <a:t>17-річний </a:t>
            </a:r>
            <a:r>
              <a:rPr lang="uk-UA" altLang="en-US" dirty="0">
                <a:effectLst/>
              </a:rPr>
              <a:t>Пригода </a:t>
            </a:r>
            <a:r>
              <a:rPr lang="uk-UA" altLang="en-US" dirty="0">
                <a:effectLst/>
              </a:rPr>
              <a:t>Гнат</a:t>
            </a:r>
            <a:r>
              <a:rPr lang="uk-UA" altLang="en-US" dirty="0">
                <a:effectLst/>
              </a:rPr>
              <a:t> 13 </a:t>
            </a:r>
            <a:r>
              <a:rPr lang="uk-UA" altLang="en-US" dirty="0" smtClean="0">
                <a:effectLst/>
              </a:rPr>
              <a:t>листопада 2022 </a:t>
            </a:r>
            <a:r>
              <a:rPr lang="uk-UA" altLang="en-US" dirty="0">
                <a:effectLst/>
              </a:rPr>
              <a:t>року в торговельній залі </a:t>
            </a:r>
            <a:r>
              <a:rPr lang="uk-UA" altLang="en-US" dirty="0">
                <a:effectLst/>
              </a:rPr>
              <a:t>гіпермаркету «Караван» взяв товар: віскі Chivas Regal вартістю 900 грн. Не сплатив зазначену вартість. Пригоду затримали співробітники охорони відразу після того, як він залишив торговельну залу. Викликали поліцію. </a:t>
            </a:r>
            <a:r>
              <a:rPr lang="en-US" altLang="en-US" dirty="0">
                <a:effectLst/>
              </a:rPr>
              <a:t/>
            </a:r>
            <a:br>
              <a:rPr lang="en-US" altLang="en-US" dirty="0">
                <a:effectLst/>
              </a:rPr>
            </a:br>
            <a:r>
              <a:rPr lang="uk-UA" altLang="en-US" dirty="0" smtClean="0">
                <a:effectLst/>
              </a:rPr>
              <a:t/>
            </a:r>
            <a:br>
              <a:rPr lang="uk-UA" altLang="en-US" dirty="0" smtClean="0">
                <a:effectLst/>
              </a:rPr>
            </a:br>
            <a:r>
              <a:rPr lang="uk-UA" altLang="en-US" dirty="0" smtClean="0">
                <a:effectLst/>
              </a:rPr>
              <a:t>Надайте </a:t>
            </a:r>
            <a:r>
              <a:rPr lang="uk-UA" altLang="en-US" dirty="0">
                <a:effectLst/>
              </a:rPr>
              <a:t>юридичну кваліфікацію діям громадянина Пригоди </a:t>
            </a:r>
            <a:r>
              <a:rPr lang="uk-UA" altLang="en-US" dirty="0">
                <a:effectLst/>
              </a:rPr>
              <a:t>Гната</a:t>
            </a:r>
            <a:r>
              <a:rPr lang="uk-UA" altLang="en-US" dirty="0">
                <a:effectLst/>
              </a:rPr>
              <a:t>. </a:t>
            </a:r>
            <a:r>
              <a:rPr lang="uk-UA" altLang="en-US" dirty="0" smtClean="0">
                <a:effectLst/>
              </a:rPr>
              <a:t>Свою </a:t>
            </a:r>
            <a:r>
              <a:rPr lang="uk-UA" altLang="en-US" dirty="0">
                <a:effectLst/>
              </a:rPr>
              <a:t>відповідь обґрунтуйте. </a:t>
            </a:r>
            <a:r>
              <a:rPr lang="en-US" altLang="en-US" dirty="0">
                <a:effectLst/>
              </a:rPr>
              <a:t/>
            </a:r>
            <a:br>
              <a:rPr lang="en-US" altLang="en-US" dirty="0">
                <a:effectLst/>
              </a:rPr>
            </a:br>
            <a:endParaRPr lang="en-US" dirty="0"/>
          </a:p>
        </p:txBody>
      </p:sp>
      <p:sp>
        <p:nvSpPr>
          <p:cNvPr id="4" name="Заголовок 1">
            <a:extLst>
              <a:ext uri="{FF2B5EF4-FFF2-40B4-BE49-F238E27FC236}">
                <a16:creationId xmlns:a16="http://schemas.microsoft.com/office/drawing/2014/main" id="{85D00C09-8D78-4B98-BC53-907FCB2FAD29}"/>
              </a:ext>
            </a:extLst>
          </p:cNvPr>
          <p:cNvSpPr txBox="1">
            <a:spLocks/>
          </p:cNvSpPr>
          <p:nvPr/>
        </p:nvSpPr>
        <p:spPr>
          <a:xfrm>
            <a:off x="1699306" y="170340"/>
            <a:ext cx="5745388"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just"/>
            <a:r>
              <a:rPr lang="uk-UA" sz="3600" dirty="0" smtClean="0">
                <a:effectLst/>
              </a:rPr>
              <a:t>Кейс для ознайомлення</a:t>
            </a:r>
            <a:endParaRPr lang="ru-UA" sz="3600" dirty="0">
              <a:effectLst/>
            </a:endParaRPr>
          </a:p>
        </p:txBody>
      </p:sp>
    </p:spTree>
    <p:extLst>
      <p:ext uri="{BB962C8B-B14F-4D97-AF65-F5344CB8AC3E}">
        <p14:creationId xmlns:p14="http://schemas.microsoft.com/office/powerpoint/2010/main" val="999341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12C9FA0A-1F09-4B06-BF9C-FA7F06DE842C}"/>
              </a:ext>
            </a:extLst>
          </p:cNvPr>
          <p:cNvSpPr>
            <a:spLocks noGrp="1"/>
          </p:cNvSpPr>
          <p:nvPr>
            <p:ph type="title"/>
          </p:nvPr>
        </p:nvSpPr>
        <p:spPr>
          <a:xfrm>
            <a:off x="376047" y="1519035"/>
            <a:ext cx="8391901" cy="1255891"/>
          </a:xfrm>
        </p:spPr>
        <p:txBody>
          <a:bodyPr>
            <a:noAutofit/>
          </a:bodyPr>
          <a:lstStyle/>
          <a:p>
            <a:pPr algn="ctr"/>
            <a:r>
              <a:rPr lang="ru-RU" dirty="0">
                <a:effectLst/>
              </a:rPr>
              <a:t>«Будь </a:t>
            </a:r>
            <a:r>
              <a:rPr lang="ru-RU" dirty="0" err="1">
                <a:effectLst/>
              </a:rPr>
              <a:t>увічливим</a:t>
            </a:r>
            <a:r>
              <a:rPr lang="ru-RU" dirty="0">
                <a:effectLst/>
              </a:rPr>
              <a:t> з </a:t>
            </a:r>
            <a:r>
              <a:rPr lang="ru-RU" dirty="0" err="1">
                <a:effectLst/>
              </a:rPr>
              <a:t>усіма</a:t>
            </a:r>
            <a:r>
              <a:rPr lang="ru-RU" dirty="0">
                <a:effectLst/>
              </a:rPr>
              <a:t>: </a:t>
            </a:r>
            <a:r>
              <a:rPr lang="ru-RU" dirty="0" err="1">
                <a:effectLst/>
              </a:rPr>
              <a:t>ніколи</a:t>
            </a:r>
            <a:r>
              <a:rPr lang="ru-RU" dirty="0">
                <a:effectLst/>
              </a:rPr>
              <a:t> не </a:t>
            </a:r>
            <a:r>
              <a:rPr lang="ru-RU" dirty="0" err="1">
                <a:effectLst/>
              </a:rPr>
              <a:t>знаєш</a:t>
            </a:r>
            <a:r>
              <a:rPr lang="ru-RU" dirty="0">
                <a:effectLst/>
              </a:rPr>
              <a:t>, </a:t>
            </a:r>
            <a:r>
              <a:rPr lang="ru-RU" dirty="0" err="1">
                <a:effectLst/>
              </a:rPr>
              <a:t>хто</a:t>
            </a:r>
            <a:r>
              <a:rPr lang="ru-RU" dirty="0">
                <a:effectLst/>
              </a:rPr>
              <a:t> </a:t>
            </a:r>
            <a:r>
              <a:rPr lang="ru-RU" dirty="0" err="1">
                <a:effectLst/>
              </a:rPr>
              <a:t>потрапить</a:t>
            </a:r>
            <a:r>
              <a:rPr lang="ru-RU" dirty="0">
                <a:effectLst/>
              </a:rPr>
              <a:t> до складу суду </a:t>
            </a:r>
            <a:r>
              <a:rPr lang="ru-RU" dirty="0" err="1">
                <a:effectLst/>
              </a:rPr>
              <a:t>присяжних</a:t>
            </a:r>
            <a:r>
              <a:rPr lang="ru-RU" dirty="0">
                <a:effectLst/>
              </a:rPr>
              <a:t>, </a:t>
            </a:r>
            <a:r>
              <a:rPr lang="ru-RU" dirty="0" err="1">
                <a:effectLst/>
              </a:rPr>
              <a:t>які</a:t>
            </a:r>
            <a:r>
              <a:rPr lang="ru-RU" dirty="0">
                <a:effectLst/>
              </a:rPr>
              <a:t> тебе </a:t>
            </a:r>
            <a:r>
              <a:rPr lang="ru-RU" dirty="0" err="1">
                <a:effectLst/>
              </a:rPr>
              <a:t>судитимуть</a:t>
            </a:r>
            <a:r>
              <a:rPr lang="ru-RU" dirty="0">
                <a:effectLst/>
              </a:rPr>
              <a:t>»  </a:t>
            </a:r>
            <a:br>
              <a:rPr lang="ru-RU" dirty="0">
                <a:effectLst/>
              </a:rPr>
            </a:br>
            <a:endParaRPr lang="ru-UA" dirty="0">
              <a:effectLst/>
            </a:endParaRPr>
          </a:p>
        </p:txBody>
      </p:sp>
      <p:sp>
        <p:nvSpPr>
          <p:cNvPr id="6" name="Заголовок 1">
            <a:extLst>
              <a:ext uri="{FF2B5EF4-FFF2-40B4-BE49-F238E27FC236}">
                <a16:creationId xmlns:a16="http://schemas.microsoft.com/office/drawing/2014/main" id="{9F80479D-0197-41F4-AB66-1E6973B4C05D}"/>
              </a:ext>
            </a:extLst>
          </p:cNvPr>
          <p:cNvSpPr txBox="1">
            <a:spLocks/>
          </p:cNvSpPr>
          <p:nvPr/>
        </p:nvSpPr>
        <p:spPr>
          <a:xfrm>
            <a:off x="3650532" y="2378385"/>
            <a:ext cx="4932957"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r"/>
            <a:r>
              <a:rPr lang="ru-RU" dirty="0" err="1">
                <a:effectLst/>
              </a:rPr>
              <a:t>Американське</a:t>
            </a:r>
            <a:r>
              <a:rPr lang="ru-RU" dirty="0">
                <a:effectLst/>
              </a:rPr>
              <a:t>  </a:t>
            </a:r>
            <a:r>
              <a:rPr lang="ru-RU" dirty="0" err="1">
                <a:effectLst/>
              </a:rPr>
              <a:t>прислів’я</a:t>
            </a:r>
            <a:endParaRPr lang="ru-UA" dirty="0">
              <a:effectLst/>
            </a:endParaRPr>
          </a:p>
        </p:txBody>
      </p:sp>
      <p:sp>
        <p:nvSpPr>
          <p:cNvPr id="8" name="Заголовок 1">
            <a:extLst>
              <a:ext uri="{FF2B5EF4-FFF2-40B4-BE49-F238E27FC236}">
                <a16:creationId xmlns:a16="http://schemas.microsoft.com/office/drawing/2014/main" id="{04E45FD8-2DD8-739C-8E1B-A843D368A217}"/>
              </a:ext>
            </a:extLst>
          </p:cNvPr>
          <p:cNvSpPr txBox="1">
            <a:spLocks/>
          </p:cNvSpPr>
          <p:nvPr/>
        </p:nvSpPr>
        <p:spPr>
          <a:xfrm>
            <a:off x="235918" y="3126380"/>
            <a:ext cx="8672157" cy="2100622"/>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ru-RU" dirty="0">
                <a:effectLst/>
              </a:rPr>
              <a:t>«</a:t>
            </a:r>
            <a:r>
              <a:rPr lang="ru-RU" dirty="0" err="1">
                <a:effectLst/>
              </a:rPr>
              <a:t>Якщо</a:t>
            </a:r>
            <a:r>
              <a:rPr lang="ru-RU" dirty="0">
                <a:effectLst/>
              </a:rPr>
              <a:t> </a:t>
            </a:r>
            <a:r>
              <a:rPr lang="ru-RU" dirty="0" err="1">
                <a:effectLst/>
              </a:rPr>
              <a:t>ти</a:t>
            </a:r>
            <a:r>
              <a:rPr lang="ru-RU" dirty="0">
                <a:effectLst/>
              </a:rPr>
              <a:t> не </a:t>
            </a:r>
            <a:r>
              <a:rPr lang="ru-RU" dirty="0" err="1">
                <a:effectLst/>
              </a:rPr>
              <a:t>знаєш</a:t>
            </a:r>
            <a:r>
              <a:rPr lang="ru-RU" dirty="0">
                <a:effectLst/>
              </a:rPr>
              <a:t> </a:t>
            </a:r>
            <a:r>
              <a:rPr lang="ru-RU" dirty="0" err="1">
                <a:effectLst/>
              </a:rPr>
              <a:t>кримінальне</a:t>
            </a:r>
            <a:r>
              <a:rPr lang="ru-RU" dirty="0">
                <a:effectLst/>
              </a:rPr>
              <a:t> право то, </a:t>
            </a:r>
            <a:r>
              <a:rPr lang="ru-RU" dirty="0" err="1">
                <a:effectLst/>
              </a:rPr>
              <a:t>можливо</a:t>
            </a:r>
            <a:r>
              <a:rPr lang="ru-RU" dirty="0">
                <a:effectLst/>
              </a:rPr>
              <a:t>, з часом, для </a:t>
            </a:r>
            <a:r>
              <a:rPr lang="ru-RU" dirty="0" err="1">
                <a:effectLst/>
              </a:rPr>
              <a:t>його</a:t>
            </a:r>
            <a:r>
              <a:rPr lang="ru-RU" dirty="0">
                <a:effectLst/>
              </a:rPr>
              <a:t> </a:t>
            </a:r>
            <a:r>
              <a:rPr lang="ru-RU" dirty="0" err="1">
                <a:effectLst/>
              </a:rPr>
              <a:t>вивчення</a:t>
            </a:r>
            <a:r>
              <a:rPr lang="ru-RU" dirty="0">
                <a:effectLst/>
              </a:rPr>
              <a:t> </a:t>
            </a:r>
            <a:r>
              <a:rPr lang="ru-RU" dirty="0" err="1">
                <a:effectLst/>
              </a:rPr>
              <a:t>тобі</a:t>
            </a:r>
            <a:r>
              <a:rPr lang="ru-RU" dirty="0">
                <a:effectLst/>
              </a:rPr>
              <a:t> </a:t>
            </a:r>
            <a:r>
              <a:rPr lang="ru-RU" dirty="0" err="1">
                <a:effectLst/>
              </a:rPr>
              <a:t>виділять</a:t>
            </a:r>
            <a:r>
              <a:rPr lang="ru-RU" dirty="0">
                <a:effectLst/>
              </a:rPr>
              <a:t> добре </a:t>
            </a:r>
            <a:r>
              <a:rPr lang="ru-RU" dirty="0" err="1">
                <a:effectLst/>
              </a:rPr>
              <a:t>ізольовану</a:t>
            </a:r>
            <a:r>
              <a:rPr lang="ru-RU" dirty="0">
                <a:effectLst/>
              </a:rPr>
              <a:t>, </a:t>
            </a:r>
            <a:r>
              <a:rPr lang="ru-RU" dirty="0" err="1">
                <a:effectLst/>
              </a:rPr>
              <a:t>замкнуту</a:t>
            </a:r>
            <a:r>
              <a:rPr lang="ru-RU" dirty="0">
                <a:effectLst/>
              </a:rPr>
              <a:t>  </a:t>
            </a:r>
            <a:r>
              <a:rPr lang="ru-RU" dirty="0" err="1">
                <a:effectLst/>
              </a:rPr>
              <a:t>площу</a:t>
            </a:r>
            <a:r>
              <a:rPr lang="ru-RU" dirty="0">
                <a:effectLst/>
              </a:rPr>
              <a:t>…»</a:t>
            </a:r>
            <a:endParaRPr lang="ru-UA" dirty="0">
              <a:effectLst/>
            </a:endParaRPr>
          </a:p>
        </p:txBody>
      </p:sp>
      <p:sp>
        <p:nvSpPr>
          <p:cNvPr id="10" name="Заголовок 1">
            <a:extLst>
              <a:ext uri="{FF2B5EF4-FFF2-40B4-BE49-F238E27FC236}">
                <a16:creationId xmlns:a16="http://schemas.microsoft.com/office/drawing/2014/main" id="{5291EE40-A3D4-FFD0-2BB4-B6BE5D5EBD0B}"/>
              </a:ext>
            </a:extLst>
          </p:cNvPr>
          <p:cNvSpPr txBox="1">
            <a:spLocks/>
          </p:cNvSpPr>
          <p:nvPr/>
        </p:nvSpPr>
        <p:spPr>
          <a:xfrm>
            <a:off x="3650532" y="4714445"/>
            <a:ext cx="4932957"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r"/>
            <a:r>
              <a:rPr lang="ru-RU" dirty="0" err="1">
                <a:effectLst/>
              </a:rPr>
              <a:t>Одеський</a:t>
            </a:r>
            <a:r>
              <a:rPr lang="ru-RU" dirty="0">
                <a:effectLst/>
              </a:rPr>
              <a:t> </a:t>
            </a:r>
            <a:r>
              <a:rPr lang="ru-RU" dirty="0" err="1">
                <a:effectLst/>
              </a:rPr>
              <a:t>гумор</a:t>
            </a:r>
            <a:endParaRPr lang="ru-UA" dirty="0">
              <a:effectLst/>
            </a:endParaRPr>
          </a:p>
        </p:txBody>
      </p:sp>
    </p:spTree>
    <p:extLst>
      <p:ext uri="{BB962C8B-B14F-4D97-AF65-F5344CB8AC3E}">
        <p14:creationId xmlns:p14="http://schemas.microsoft.com/office/powerpoint/2010/main" val="1483855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a16="http://schemas.microsoft.com/office/drawing/2014/main" id="{888377D5-DDA1-44D2-B7BF-B944368B8D86}"/>
              </a:ext>
            </a:extLst>
          </p:cNvPr>
          <p:cNvSpPr/>
          <p:nvPr/>
        </p:nvSpPr>
        <p:spPr>
          <a:xfrm>
            <a:off x="440179" y="1462299"/>
            <a:ext cx="2499360" cy="917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sz="2400" dirty="0">
                <a:latin typeface="Century Gothic" panose="020B0502020202020204" pitchFamily="34" charset="0"/>
                <a:cs typeface="Times New Roman" panose="02020603050405020304" pitchFamily="18" charset="0"/>
              </a:rPr>
              <a:t>Конституція України</a:t>
            </a:r>
          </a:p>
        </p:txBody>
      </p:sp>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1699306" y="170340"/>
            <a:ext cx="5745388"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just"/>
            <a:r>
              <a:rPr lang="uk-UA" sz="3600" dirty="0">
                <a:effectLst/>
              </a:rPr>
              <a:t>Нормативно-правова база</a:t>
            </a:r>
            <a:endParaRPr lang="ru-UA" sz="3600" dirty="0">
              <a:effectLst/>
            </a:endParaRPr>
          </a:p>
        </p:txBody>
      </p:sp>
      <p:sp>
        <p:nvSpPr>
          <p:cNvPr id="14" name="Прямоугольник: скругленные углы 13">
            <a:extLst>
              <a:ext uri="{FF2B5EF4-FFF2-40B4-BE49-F238E27FC236}">
                <a16:creationId xmlns:a16="http://schemas.microsoft.com/office/drawing/2014/main" id="{7E371504-0F94-4DEB-AE41-0BE139C1B7D2}"/>
              </a:ext>
            </a:extLst>
          </p:cNvPr>
          <p:cNvSpPr/>
          <p:nvPr/>
        </p:nvSpPr>
        <p:spPr>
          <a:xfrm>
            <a:off x="3156342" y="1462299"/>
            <a:ext cx="2831315" cy="9170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uk-UA" sz="2400" dirty="0">
                <a:latin typeface="Century Gothic" panose="020B0502020202020204" pitchFamily="34" charset="0"/>
                <a:cs typeface="Times New Roman" panose="02020603050405020304" pitchFamily="18" charset="0"/>
              </a:rPr>
              <a:t>Кримінальний кодекс України</a:t>
            </a:r>
          </a:p>
        </p:txBody>
      </p:sp>
      <p:sp>
        <p:nvSpPr>
          <p:cNvPr id="7" name="Прямоугольник: скругленные углы 6">
            <a:extLst>
              <a:ext uri="{FF2B5EF4-FFF2-40B4-BE49-F238E27FC236}">
                <a16:creationId xmlns:a16="http://schemas.microsoft.com/office/drawing/2014/main" id="{4857C8F1-8085-4781-8EF1-33E113A2C451}"/>
              </a:ext>
            </a:extLst>
          </p:cNvPr>
          <p:cNvSpPr/>
          <p:nvPr/>
        </p:nvSpPr>
        <p:spPr>
          <a:xfrm>
            <a:off x="2564836" y="2785907"/>
            <a:ext cx="4014325" cy="91704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uk-UA" sz="2400" dirty="0">
                <a:latin typeface="Century Gothic" panose="020B0502020202020204" pitchFamily="34" charset="0"/>
                <a:cs typeface="Times New Roman" panose="02020603050405020304" pitchFamily="18" charset="0"/>
              </a:rPr>
              <a:t>Кримінальний процесуальний кодекс</a:t>
            </a:r>
          </a:p>
        </p:txBody>
      </p:sp>
      <p:sp>
        <p:nvSpPr>
          <p:cNvPr id="9" name="Прямоугольник: скругленные углы 8">
            <a:extLst>
              <a:ext uri="{FF2B5EF4-FFF2-40B4-BE49-F238E27FC236}">
                <a16:creationId xmlns:a16="http://schemas.microsoft.com/office/drawing/2014/main" id="{D18116CD-8A2C-4A25-A0D6-A5A241059406}"/>
              </a:ext>
            </a:extLst>
          </p:cNvPr>
          <p:cNvSpPr/>
          <p:nvPr/>
        </p:nvSpPr>
        <p:spPr>
          <a:xfrm>
            <a:off x="6408303" y="1472019"/>
            <a:ext cx="2295518" cy="917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400" dirty="0">
                <a:latin typeface="Century Gothic" panose="020B0502020202020204" pitchFamily="34" charset="0"/>
                <a:cs typeface="Times New Roman" panose="02020603050405020304" pitchFamily="18" charset="0"/>
              </a:rPr>
              <a:t>КУпАП</a:t>
            </a:r>
          </a:p>
        </p:txBody>
      </p:sp>
      <p:sp>
        <p:nvSpPr>
          <p:cNvPr id="10" name="Прямоугольник: скругленные углы 9">
            <a:extLst>
              <a:ext uri="{FF2B5EF4-FFF2-40B4-BE49-F238E27FC236}">
                <a16:creationId xmlns:a16="http://schemas.microsoft.com/office/drawing/2014/main" id="{57C25B92-AE18-4FF6-A911-2310D75489A9}"/>
              </a:ext>
            </a:extLst>
          </p:cNvPr>
          <p:cNvSpPr/>
          <p:nvPr/>
        </p:nvSpPr>
        <p:spPr>
          <a:xfrm>
            <a:off x="1240401" y="4097853"/>
            <a:ext cx="6663193" cy="11866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uk-UA" sz="2400" dirty="0">
                <a:latin typeface="Century Gothic" panose="020B0502020202020204" pitchFamily="34" charset="0"/>
                <a:cs typeface="Times New Roman" panose="02020603050405020304" pitchFamily="18" charset="0"/>
              </a:rPr>
              <a:t>Мінімальні стандартні правила ООН, що стосуються здійснення правосуддя щодо неповнолітніх (Пекінські правила)</a:t>
            </a:r>
          </a:p>
        </p:txBody>
      </p:sp>
    </p:spTree>
    <p:extLst>
      <p:ext uri="{BB962C8B-B14F-4D97-AF65-F5344CB8AC3E}">
        <p14:creationId xmlns:p14="http://schemas.microsoft.com/office/powerpoint/2010/main" val="3329779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3538AAA-9C9E-4B34-86A7-A77BF6D760AA}"/>
              </a:ext>
            </a:extLst>
          </p:cNvPr>
          <p:cNvSpPr txBox="1">
            <a:spLocks/>
          </p:cNvSpPr>
          <p:nvPr/>
        </p:nvSpPr>
        <p:spPr>
          <a:xfrm>
            <a:off x="-169404" y="173376"/>
            <a:ext cx="8381586" cy="1028062"/>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ru-RU" sz="3200" dirty="0" err="1">
                <a:effectLst/>
              </a:rPr>
              <a:t>Пам’ятка</a:t>
            </a:r>
            <a:r>
              <a:rPr lang="ru-RU" sz="3200" dirty="0">
                <a:effectLst/>
              </a:rPr>
              <a:t> п</a:t>
            </a:r>
            <a:r>
              <a:rPr lang="uk-UA" sz="3200" dirty="0" err="1">
                <a:effectLst/>
              </a:rPr>
              <a:t>ідліткам</a:t>
            </a:r>
            <a:r>
              <a:rPr lang="uk-UA" sz="3200" dirty="0">
                <a:effectLst/>
              </a:rPr>
              <a:t> у разі затримання поліцією</a:t>
            </a:r>
            <a:endParaRPr lang="ru-UA" sz="3200" dirty="0">
              <a:effectLst/>
            </a:endParaRPr>
          </a:p>
        </p:txBody>
      </p:sp>
      <p:sp>
        <p:nvSpPr>
          <p:cNvPr id="7" name="Прямоугольник: скругленные углы 6">
            <a:extLst>
              <a:ext uri="{FF2B5EF4-FFF2-40B4-BE49-F238E27FC236}">
                <a16:creationId xmlns:a16="http://schemas.microsoft.com/office/drawing/2014/main" id="{BC9953A2-7ED2-44ED-A4C1-4CC264E2ECBD}"/>
              </a:ext>
            </a:extLst>
          </p:cNvPr>
          <p:cNvSpPr/>
          <p:nvPr/>
        </p:nvSpPr>
        <p:spPr>
          <a:xfrm>
            <a:off x="1950878" y="2883751"/>
            <a:ext cx="5590599" cy="7319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60338" indent="-160338"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Повідомити працівникам поліції, що ви є неповнолітній</a:t>
            </a:r>
          </a:p>
        </p:txBody>
      </p:sp>
      <p:sp>
        <p:nvSpPr>
          <p:cNvPr id="9" name="Прямоугольник: скругленные углы 8">
            <a:extLst>
              <a:ext uri="{FF2B5EF4-FFF2-40B4-BE49-F238E27FC236}">
                <a16:creationId xmlns:a16="http://schemas.microsoft.com/office/drawing/2014/main" id="{DA6AFB00-4930-466F-B8A1-FFCC6FCFCA46}"/>
              </a:ext>
            </a:extLst>
          </p:cNvPr>
          <p:cNvSpPr/>
          <p:nvPr/>
        </p:nvSpPr>
        <p:spPr>
          <a:xfrm>
            <a:off x="1890471" y="1896017"/>
            <a:ext cx="5711399" cy="7319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Не чинити опір, не тікати, поводити себе врівноважено</a:t>
            </a:r>
          </a:p>
        </p:txBody>
      </p:sp>
      <p:sp>
        <p:nvSpPr>
          <p:cNvPr id="12" name="Прямоугольник: скругленные углы 11">
            <a:extLst>
              <a:ext uri="{FF2B5EF4-FFF2-40B4-BE49-F238E27FC236}">
                <a16:creationId xmlns:a16="http://schemas.microsoft.com/office/drawing/2014/main" id="{359A1ED7-81A0-4A17-B562-CAE9D13D0445}"/>
              </a:ext>
            </a:extLst>
          </p:cNvPr>
          <p:cNvSpPr/>
          <p:nvPr/>
        </p:nvSpPr>
        <p:spPr>
          <a:xfrm>
            <a:off x="1890471" y="4568364"/>
            <a:ext cx="5711399" cy="7015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82563" indent="-160338"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Вимагати негайно повідомити батьків чи родичів про затримання</a:t>
            </a:r>
          </a:p>
        </p:txBody>
      </p:sp>
      <p:sp>
        <p:nvSpPr>
          <p:cNvPr id="13" name="Прямоугольник: скругленные углы 12">
            <a:extLst>
              <a:ext uri="{FF2B5EF4-FFF2-40B4-BE49-F238E27FC236}">
                <a16:creationId xmlns:a16="http://schemas.microsoft.com/office/drawing/2014/main" id="{29F4BA78-1DB7-462E-99D5-7C0D4ABD917A}"/>
              </a:ext>
            </a:extLst>
          </p:cNvPr>
          <p:cNvSpPr/>
          <p:nvPr/>
        </p:nvSpPr>
        <p:spPr>
          <a:xfrm>
            <a:off x="2242606" y="3871485"/>
            <a:ext cx="5007128" cy="4411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160338" indent="-160338"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З’ясувати причину затримання</a:t>
            </a:r>
          </a:p>
        </p:txBody>
      </p:sp>
    </p:spTree>
    <p:extLst>
      <p:ext uri="{BB962C8B-B14F-4D97-AF65-F5344CB8AC3E}">
        <p14:creationId xmlns:p14="http://schemas.microsoft.com/office/powerpoint/2010/main" val="3733591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 стрелкой 2">
            <a:extLst>
              <a:ext uri="{FF2B5EF4-FFF2-40B4-BE49-F238E27FC236}">
                <a16:creationId xmlns:a16="http://schemas.microsoft.com/office/drawing/2014/main" id="{0742F0CB-2F08-7D05-BF20-E455A8389EB8}"/>
              </a:ext>
            </a:extLst>
          </p:cNvPr>
          <p:cNvCxnSpPr>
            <a:cxnSpLocks/>
          </p:cNvCxnSpPr>
          <p:nvPr/>
        </p:nvCxnSpPr>
        <p:spPr>
          <a:xfrm flipH="1">
            <a:off x="3553097" y="1365150"/>
            <a:ext cx="235132" cy="641904"/>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9" name="Прямая со стрелкой 8">
            <a:extLst>
              <a:ext uri="{FF2B5EF4-FFF2-40B4-BE49-F238E27FC236}">
                <a16:creationId xmlns:a16="http://schemas.microsoft.com/office/drawing/2014/main" id="{AE350AFF-477E-DDBC-8052-58092AA61F2A}"/>
              </a:ext>
            </a:extLst>
          </p:cNvPr>
          <p:cNvCxnSpPr>
            <a:cxnSpLocks/>
          </p:cNvCxnSpPr>
          <p:nvPr/>
        </p:nvCxnSpPr>
        <p:spPr>
          <a:xfrm>
            <a:off x="5435960" y="1365150"/>
            <a:ext cx="235132" cy="641904"/>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252549" y="9697"/>
            <a:ext cx="7554116" cy="941865"/>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3200" dirty="0">
                <a:effectLst/>
              </a:rPr>
              <a:t>Склад кримінального правопорушення </a:t>
            </a:r>
            <a:endParaRPr lang="ru-UA" sz="3200" dirty="0">
              <a:effectLst/>
            </a:endParaRPr>
          </a:p>
        </p:txBody>
      </p:sp>
      <p:sp>
        <p:nvSpPr>
          <p:cNvPr id="5" name="Прямоугольник: скругленные углы 13">
            <a:extLst>
              <a:ext uri="{FF2B5EF4-FFF2-40B4-BE49-F238E27FC236}">
                <a16:creationId xmlns:a16="http://schemas.microsoft.com/office/drawing/2014/main" id="{39F4FCFC-E88A-2CF8-6BB9-0B6E6E272836}"/>
              </a:ext>
            </a:extLst>
          </p:cNvPr>
          <p:cNvSpPr/>
          <p:nvPr/>
        </p:nvSpPr>
        <p:spPr>
          <a:xfrm>
            <a:off x="3472905" y="1038259"/>
            <a:ext cx="2198187" cy="4750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87312" algn="ctr"/>
            <a:r>
              <a:rPr lang="uk-UA" sz="2000" dirty="0">
                <a:latin typeface="Century Gothic" panose="020B0502020202020204" pitchFamily="34" charset="0"/>
                <a:cs typeface="Times New Roman" panose="02020603050405020304" pitchFamily="18" charset="0"/>
              </a:rPr>
              <a:t>Види складів:</a:t>
            </a:r>
          </a:p>
        </p:txBody>
      </p:sp>
      <p:sp>
        <p:nvSpPr>
          <p:cNvPr id="11" name="Прямоугольник: скругленные углы 13">
            <a:extLst>
              <a:ext uri="{FF2B5EF4-FFF2-40B4-BE49-F238E27FC236}">
                <a16:creationId xmlns:a16="http://schemas.microsoft.com/office/drawing/2014/main" id="{7EC80BA6-6505-834A-967C-D3963408EA8B}"/>
              </a:ext>
            </a:extLst>
          </p:cNvPr>
          <p:cNvSpPr/>
          <p:nvPr/>
        </p:nvSpPr>
        <p:spPr>
          <a:xfrm>
            <a:off x="1698626" y="2007054"/>
            <a:ext cx="2089603" cy="4796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Основний</a:t>
            </a:r>
          </a:p>
        </p:txBody>
      </p:sp>
      <p:sp>
        <p:nvSpPr>
          <p:cNvPr id="12" name="Прямоугольник: скругленные углы 13">
            <a:extLst>
              <a:ext uri="{FF2B5EF4-FFF2-40B4-BE49-F238E27FC236}">
                <a16:creationId xmlns:a16="http://schemas.microsoft.com/office/drawing/2014/main" id="{D8507BF5-5620-2F70-2697-F1C388BB1968}"/>
              </a:ext>
            </a:extLst>
          </p:cNvPr>
          <p:cNvSpPr/>
          <p:nvPr/>
        </p:nvSpPr>
        <p:spPr>
          <a:xfrm>
            <a:off x="5355772" y="2007054"/>
            <a:ext cx="2687859" cy="4796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69875"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Кваліфікований:</a:t>
            </a:r>
          </a:p>
        </p:txBody>
      </p:sp>
      <p:sp>
        <p:nvSpPr>
          <p:cNvPr id="4" name="Прямоугольник: скругленные углы 13">
            <a:extLst>
              <a:ext uri="{FF2B5EF4-FFF2-40B4-BE49-F238E27FC236}">
                <a16:creationId xmlns:a16="http://schemas.microsoft.com/office/drawing/2014/main" id="{07887786-F589-BD0D-6AAD-A90F5F357B04}"/>
              </a:ext>
            </a:extLst>
          </p:cNvPr>
          <p:cNvSpPr/>
          <p:nvPr/>
        </p:nvSpPr>
        <p:spPr>
          <a:xfrm>
            <a:off x="4975404" y="2834231"/>
            <a:ext cx="3448594" cy="4796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69875"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Обтяжуючі обставини</a:t>
            </a:r>
          </a:p>
        </p:txBody>
      </p:sp>
      <p:sp>
        <p:nvSpPr>
          <p:cNvPr id="6" name="Прямоугольник: скругленные углы 13">
            <a:extLst>
              <a:ext uri="{FF2B5EF4-FFF2-40B4-BE49-F238E27FC236}">
                <a16:creationId xmlns:a16="http://schemas.microsoft.com/office/drawing/2014/main" id="{9E0708A0-61A6-5226-FECB-B11F7CCB21A0}"/>
              </a:ext>
            </a:extLst>
          </p:cNvPr>
          <p:cNvSpPr/>
          <p:nvPr/>
        </p:nvSpPr>
        <p:spPr>
          <a:xfrm>
            <a:off x="4766398" y="3559652"/>
            <a:ext cx="3866606" cy="664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69875"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Привілейовані (пом’якшуючі обставини)</a:t>
            </a:r>
          </a:p>
        </p:txBody>
      </p:sp>
      <p:sp>
        <p:nvSpPr>
          <p:cNvPr id="13" name="Прямоугольник: скругленные углы 13">
            <a:extLst>
              <a:ext uri="{FF2B5EF4-FFF2-40B4-BE49-F238E27FC236}">
                <a16:creationId xmlns:a16="http://schemas.microsoft.com/office/drawing/2014/main" id="{3CE24D50-945C-76EC-2C61-F8B1E8A07F6D}"/>
              </a:ext>
            </a:extLst>
          </p:cNvPr>
          <p:cNvSpPr/>
          <p:nvPr/>
        </p:nvSpPr>
        <p:spPr>
          <a:xfrm>
            <a:off x="416196" y="5014018"/>
            <a:ext cx="3866606" cy="4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7312" algn="ctr"/>
            <a:r>
              <a:rPr lang="uk-UA" sz="2000" dirty="0">
                <a:latin typeface="Century Gothic" panose="020B0502020202020204" pitchFamily="34" charset="0"/>
                <a:cs typeface="Times New Roman" panose="02020603050405020304" pitchFamily="18" charset="0"/>
              </a:rPr>
              <a:t>З матеріальним складом</a:t>
            </a:r>
          </a:p>
        </p:txBody>
      </p:sp>
      <p:sp>
        <p:nvSpPr>
          <p:cNvPr id="14" name="Прямоугольник: скругленные углы 13">
            <a:extLst>
              <a:ext uri="{FF2B5EF4-FFF2-40B4-BE49-F238E27FC236}">
                <a16:creationId xmlns:a16="http://schemas.microsoft.com/office/drawing/2014/main" id="{1BD0ABC6-1706-BF08-BE76-3D30D4AF1F2D}"/>
              </a:ext>
            </a:extLst>
          </p:cNvPr>
          <p:cNvSpPr/>
          <p:nvPr/>
        </p:nvSpPr>
        <p:spPr>
          <a:xfrm>
            <a:off x="4861200" y="5011832"/>
            <a:ext cx="3866606" cy="4750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87312" algn="ctr"/>
            <a:r>
              <a:rPr lang="uk-UA" sz="2000" dirty="0">
                <a:latin typeface="Century Gothic" panose="020B0502020202020204" pitchFamily="34" charset="0"/>
                <a:cs typeface="Times New Roman" panose="02020603050405020304" pitchFamily="18" charset="0"/>
              </a:rPr>
              <a:t>З формальним складом</a:t>
            </a:r>
          </a:p>
        </p:txBody>
      </p:sp>
    </p:spTree>
    <p:extLst>
      <p:ext uri="{BB962C8B-B14F-4D97-AF65-F5344CB8AC3E}">
        <p14:creationId xmlns:p14="http://schemas.microsoft.com/office/powerpoint/2010/main" val="2847584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Прямая со стрелкой 44">
            <a:extLst>
              <a:ext uri="{FF2B5EF4-FFF2-40B4-BE49-F238E27FC236}">
                <a16:creationId xmlns:a16="http://schemas.microsoft.com/office/drawing/2014/main" id="{F4558B69-C104-EDEA-0C75-BA5CED468EBE}"/>
              </a:ext>
            </a:extLst>
          </p:cNvPr>
          <p:cNvCxnSpPr>
            <a:cxnSpLocks/>
          </p:cNvCxnSpPr>
          <p:nvPr/>
        </p:nvCxnSpPr>
        <p:spPr>
          <a:xfrm flipH="1">
            <a:off x="2466781" y="5038121"/>
            <a:ext cx="533006" cy="589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19EA7C2-D5F5-807C-CD1B-F266519F4574}"/>
              </a:ext>
            </a:extLst>
          </p:cNvPr>
          <p:cNvCxnSpPr>
            <a:cxnSpLocks/>
          </p:cNvCxnSpPr>
          <p:nvPr/>
        </p:nvCxnSpPr>
        <p:spPr>
          <a:xfrm>
            <a:off x="5933927" y="5122029"/>
            <a:ext cx="313793" cy="5189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8C97938F-7B0F-59CA-E543-BC8701F0AEE3}"/>
              </a:ext>
            </a:extLst>
          </p:cNvPr>
          <p:cNvCxnSpPr>
            <a:cxnSpLocks/>
          </p:cNvCxnSpPr>
          <p:nvPr/>
        </p:nvCxnSpPr>
        <p:spPr>
          <a:xfrm>
            <a:off x="4411723" y="5073357"/>
            <a:ext cx="0" cy="558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0507EC46-6806-C385-4F5D-D6E8B92873BC}"/>
              </a:ext>
            </a:extLst>
          </p:cNvPr>
          <p:cNvCxnSpPr>
            <a:cxnSpLocks/>
            <a:endCxn id="29" idx="0"/>
          </p:cNvCxnSpPr>
          <p:nvPr/>
        </p:nvCxnSpPr>
        <p:spPr>
          <a:xfrm>
            <a:off x="4435482" y="3405051"/>
            <a:ext cx="3230" cy="57634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0" name="Прямая со стрелкой 29">
            <a:extLst>
              <a:ext uri="{FF2B5EF4-FFF2-40B4-BE49-F238E27FC236}">
                <a16:creationId xmlns:a16="http://schemas.microsoft.com/office/drawing/2014/main" id="{A24B557D-54E0-4E39-2A9D-C40BA368075E}"/>
              </a:ext>
            </a:extLst>
          </p:cNvPr>
          <p:cNvCxnSpPr>
            <a:cxnSpLocks/>
          </p:cNvCxnSpPr>
          <p:nvPr/>
        </p:nvCxnSpPr>
        <p:spPr>
          <a:xfrm flipH="1">
            <a:off x="3142759" y="3489347"/>
            <a:ext cx="575801" cy="49205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5" name="Прямая со стрелкой 34">
            <a:extLst>
              <a:ext uri="{FF2B5EF4-FFF2-40B4-BE49-F238E27FC236}">
                <a16:creationId xmlns:a16="http://schemas.microsoft.com/office/drawing/2014/main" id="{A70862E6-FCBB-F86C-597A-2279EB98F45E}"/>
              </a:ext>
            </a:extLst>
          </p:cNvPr>
          <p:cNvCxnSpPr>
            <a:cxnSpLocks/>
          </p:cNvCxnSpPr>
          <p:nvPr/>
        </p:nvCxnSpPr>
        <p:spPr>
          <a:xfrm>
            <a:off x="5222716" y="3498056"/>
            <a:ext cx="787235" cy="49205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Прямая со стрелкой 23">
            <a:extLst>
              <a:ext uri="{FF2B5EF4-FFF2-40B4-BE49-F238E27FC236}">
                <a16:creationId xmlns:a16="http://schemas.microsoft.com/office/drawing/2014/main" id="{DDB4BF18-CAD4-6B54-11E1-8769BC52E0E3}"/>
              </a:ext>
            </a:extLst>
          </p:cNvPr>
          <p:cNvCxnSpPr>
            <a:cxnSpLocks/>
          </p:cNvCxnSpPr>
          <p:nvPr/>
        </p:nvCxnSpPr>
        <p:spPr>
          <a:xfrm>
            <a:off x="2865116" y="2548839"/>
            <a:ext cx="56873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Прямая со стрелкой 24">
            <a:extLst>
              <a:ext uri="{FF2B5EF4-FFF2-40B4-BE49-F238E27FC236}">
                <a16:creationId xmlns:a16="http://schemas.microsoft.com/office/drawing/2014/main" id="{4BE10515-EA28-9963-D589-95756DE9A901}"/>
              </a:ext>
            </a:extLst>
          </p:cNvPr>
          <p:cNvCxnSpPr/>
          <p:nvPr/>
        </p:nvCxnSpPr>
        <p:spPr>
          <a:xfrm>
            <a:off x="5382613" y="2548838"/>
            <a:ext cx="56873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167923" y="0"/>
            <a:ext cx="7554116" cy="941865"/>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3200" dirty="0">
                <a:effectLst/>
              </a:rPr>
              <a:t>Склад кримінального правопорушення</a:t>
            </a:r>
            <a:endParaRPr lang="ru-UA" sz="3200" dirty="0">
              <a:effectLst/>
            </a:endParaRPr>
          </a:p>
        </p:txBody>
      </p:sp>
      <p:sp>
        <p:nvSpPr>
          <p:cNvPr id="5" name="Прямоугольник: скругленные углы 13">
            <a:extLst>
              <a:ext uri="{FF2B5EF4-FFF2-40B4-BE49-F238E27FC236}">
                <a16:creationId xmlns:a16="http://schemas.microsoft.com/office/drawing/2014/main" id="{39F4FCFC-E88A-2CF8-6BB9-0B6E6E272836}"/>
              </a:ext>
            </a:extLst>
          </p:cNvPr>
          <p:cNvSpPr/>
          <p:nvPr/>
        </p:nvSpPr>
        <p:spPr>
          <a:xfrm>
            <a:off x="3618408" y="897861"/>
            <a:ext cx="1640610" cy="4750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69875" indent="-182563" algn="ctr">
              <a:buFont typeface="Arial" panose="020B0604020202020204" pitchFamily="34" charset="0"/>
              <a:buChar char="•"/>
            </a:pPr>
            <a:r>
              <a:rPr lang="uk-UA" sz="2000">
                <a:latin typeface="Century Gothic" panose="020B0502020202020204" pitchFamily="34" charset="0"/>
                <a:cs typeface="Times New Roman" panose="02020603050405020304" pitchFamily="18" charset="0"/>
              </a:rPr>
              <a:t>Об’єкт</a:t>
            </a:r>
          </a:p>
        </p:txBody>
      </p:sp>
      <p:sp>
        <p:nvSpPr>
          <p:cNvPr id="10" name="Прямоугольник: скругленные углы 13">
            <a:extLst>
              <a:ext uri="{FF2B5EF4-FFF2-40B4-BE49-F238E27FC236}">
                <a16:creationId xmlns:a16="http://schemas.microsoft.com/office/drawing/2014/main" id="{ECB0FF56-8D2A-9774-7EBB-5446852F14F5}"/>
              </a:ext>
            </a:extLst>
          </p:cNvPr>
          <p:cNvSpPr/>
          <p:nvPr/>
        </p:nvSpPr>
        <p:spPr>
          <a:xfrm>
            <a:off x="2760906" y="1552184"/>
            <a:ext cx="3355610" cy="47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69875"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Об’єктивна сторона</a:t>
            </a:r>
          </a:p>
        </p:txBody>
      </p:sp>
      <p:sp>
        <p:nvSpPr>
          <p:cNvPr id="12" name="Прямоугольник: скругленные углы 13">
            <a:extLst>
              <a:ext uri="{FF2B5EF4-FFF2-40B4-BE49-F238E27FC236}">
                <a16:creationId xmlns:a16="http://schemas.microsoft.com/office/drawing/2014/main" id="{D8507BF5-5620-2F70-2697-F1C388BB1968}"/>
              </a:ext>
            </a:extLst>
          </p:cNvPr>
          <p:cNvSpPr/>
          <p:nvPr/>
        </p:nvSpPr>
        <p:spPr>
          <a:xfrm>
            <a:off x="167923" y="2229163"/>
            <a:ext cx="2766865" cy="6393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Суспільно-небезпечне діяння</a:t>
            </a:r>
          </a:p>
        </p:txBody>
      </p:sp>
      <p:sp>
        <p:nvSpPr>
          <p:cNvPr id="2" name="Прямоугольник: скругленные углы 13">
            <a:extLst>
              <a:ext uri="{FF2B5EF4-FFF2-40B4-BE49-F238E27FC236}">
                <a16:creationId xmlns:a16="http://schemas.microsoft.com/office/drawing/2014/main" id="{AF9944EF-EB30-E1CC-EED7-6503CF407E14}"/>
              </a:ext>
            </a:extLst>
          </p:cNvPr>
          <p:cNvSpPr/>
          <p:nvPr/>
        </p:nvSpPr>
        <p:spPr>
          <a:xfrm>
            <a:off x="5956661" y="2229163"/>
            <a:ext cx="3019414" cy="6393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Суспільно-небезпечні </a:t>
            </a:r>
            <a:r>
              <a:rPr lang="ru-UA" sz="2000" dirty="0" err="1">
                <a:latin typeface="Century Gothic" panose="020B0502020202020204" pitchFamily="34" charset="0"/>
                <a:cs typeface="Times New Roman" panose="02020603050405020304" pitchFamily="18" charset="0"/>
              </a:rPr>
              <a:t>насл</a:t>
            </a:r>
            <a:r>
              <a:rPr lang="uk-UA" sz="2000" dirty="0" err="1">
                <a:latin typeface="Century Gothic" panose="020B0502020202020204" pitchFamily="34" charset="0"/>
                <a:cs typeface="Times New Roman" panose="02020603050405020304" pitchFamily="18" charset="0"/>
              </a:rPr>
              <a:t>ідки</a:t>
            </a:r>
            <a:endParaRPr lang="uk-UA" sz="2000" dirty="0">
              <a:latin typeface="Century Gothic" panose="020B0502020202020204" pitchFamily="34" charset="0"/>
              <a:cs typeface="Times New Roman" panose="02020603050405020304" pitchFamily="18" charset="0"/>
            </a:endParaRPr>
          </a:p>
        </p:txBody>
      </p:sp>
      <p:sp>
        <p:nvSpPr>
          <p:cNvPr id="3" name="Прямоугольник: скругленные углы 13">
            <a:extLst>
              <a:ext uri="{FF2B5EF4-FFF2-40B4-BE49-F238E27FC236}">
                <a16:creationId xmlns:a16="http://schemas.microsoft.com/office/drawing/2014/main" id="{8594C8D6-02E4-3D76-C831-AAE89E7DA507}"/>
              </a:ext>
            </a:extLst>
          </p:cNvPr>
          <p:cNvSpPr/>
          <p:nvPr/>
        </p:nvSpPr>
        <p:spPr>
          <a:xfrm>
            <a:off x="3442557" y="2229163"/>
            <a:ext cx="1992310" cy="6393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82563" indent="-182563" algn="ctr">
              <a:buFont typeface="Arial" panose="020B0604020202020204" pitchFamily="34" charset="0"/>
              <a:buChar char="•"/>
            </a:pPr>
            <a:r>
              <a:rPr lang="uk-UA" sz="2000" dirty="0" err="1">
                <a:latin typeface="Century Gothic" panose="020B0502020202020204" pitchFamily="34" charset="0"/>
                <a:cs typeface="Times New Roman" panose="02020603050405020304" pitchFamily="18" charset="0"/>
              </a:rPr>
              <a:t>Причиновий</a:t>
            </a:r>
            <a:r>
              <a:rPr lang="uk-UA" sz="2000" dirty="0">
                <a:latin typeface="Century Gothic" panose="020B0502020202020204" pitchFamily="34" charset="0"/>
                <a:cs typeface="Times New Roman" panose="02020603050405020304" pitchFamily="18" charset="0"/>
              </a:rPr>
              <a:t> зв’язок</a:t>
            </a:r>
          </a:p>
        </p:txBody>
      </p:sp>
      <p:sp>
        <p:nvSpPr>
          <p:cNvPr id="26" name="Прямоугольник: скругленные углы 13">
            <a:extLst>
              <a:ext uri="{FF2B5EF4-FFF2-40B4-BE49-F238E27FC236}">
                <a16:creationId xmlns:a16="http://schemas.microsoft.com/office/drawing/2014/main" id="{9562CB5A-3E5A-6E98-1792-F280F7A10E2A}"/>
              </a:ext>
            </a:extLst>
          </p:cNvPr>
          <p:cNvSpPr/>
          <p:nvPr/>
        </p:nvSpPr>
        <p:spPr>
          <a:xfrm>
            <a:off x="3618408" y="3091980"/>
            <a:ext cx="1640610" cy="4750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Суб’єкт</a:t>
            </a:r>
          </a:p>
        </p:txBody>
      </p:sp>
      <p:sp>
        <p:nvSpPr>
          <p:cNvPr id="27" name="Прямоугольник: скругленные углы 13">
            <a:extLst>
              <a:ext uri="{FF2B5EF4-FFF2-40B4-BE49-F238E27FC236}">
                <a16:creationId xmlns:a16="http://schemas.microsoft.com/office/drawing/2014/main" id="{08D5F3F2-CF88-BFD9-067F-1111FDD35286}"/>
              </a:ext>
            </a:extLst>
          </p:cNvPr>
          <p:cNvSpPr/>
          <p:nvPr/>
        </p:nvSpPr>
        <p:spPr>
          <a:xfrm>
            <a:off x="375895" y="3899247"/>
            <a:ext cx="2766865" cy="6393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Фізична осудна особа</a:t>
            </a:r>
          </a:p>
        </p:txBody>
      </p:sp>
      <p:sp>
        <p:nvSpPr>
          <p:cNvPr id="28" name="Прямоугольник: скругленные углы 13">
            <a:extLst>
              <a:ext uri="{FF2B5EF4-FFF2-40B4-BE49-F238E27FC236}">
                <a16:creationId xmlns:a16="http://schemas.microsoft.com/office/drawing/2014/main" id="{176383C4-EBFF-1A58-1405-F229FBC8D59A}"/>
              </a:ext>
            </a:extLst>
          </p:cNvPr>
          <p:cNvSpPr/>
          <p:nvPr/>
        </p:nvSpPr>
        <p:spPr>
          <a:xfrm>
            <a:off x="6001242" y="3981397"/>
            <a:ext cx="2319919" cy="4750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Стан здоров’я</a:t>
            </a:r>
          </a:p>
        </p:txBody>
      </p:sp>
      <p:sp>
        <p:nvSpPr>
          <p:cNvPr id="29" name="Прямоугольник: скругленные углы 13">
            <a:extLst>
              <a:ext uri="{FF2B5EF4-FFF2-40B4-BE49-F238E27FC236}">
                <a16:creationId xmlns:a16="http://schemas.microsoft.com/office/drawing/2014/main" id="{51F6EC31-0468-DB3B-9EAB-30A2D94F560D}"/>
              </a:ext>
            </a:extLst>
          </p:cNvPr>
          <p:cNvSpPr/>
          <p:nvPr/>
        </p:nvSpPr>
        <p:spPr>
          <a:xfrm>
            <a:off x="3874849" y="3981397"/>
            <a:ext cx="1127725" cy="4750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Вік</a:t>
            </a:r>
          </a:p>
        </p:txBody>
      </p:sp>
      <p:sp>
        <p:nvSpPr>
          <p:cNvPr id="41" name="Прямоугольник: скругленные углы 13">
            <a:extLst>
              <a:ext uri="{FF2B5EF4-FFF2-40B4-BE49-F238E27FC236}">
                <a16:creationId xmlns:a16="http://schemas.microsoft.com/office/drawing/2014/main" id="{F384D408-A0CC-3A23-62D0-E0669919F8DC}"/>
              </a:ext>
            </a:extLst>
          </p:cNvPr>
          <p:cNvSpPr/>
          <p:nvPr/>
        </p:nvSpPr>
        <p:spPr>
          <a:xfrm>
            <a:off x="2848263" y="4725085"/>
            <a:ext cx="3174438" cy="4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Суб’єктивна сторона</a:t>
            </a:r>
          </a:p>
        </p:txBody>
      </p:sp>
      <p:sp>
        <p:nvSpPr>
          <p:cNvPr id="42" name="Прямоугольник: скругленные углы 13">
            <a:extLst>
              <a:ext uri="{FF2B5EF4-FFF2-40B4-BE49-F238E27FC236}">
                <a16:creationId xmlns:a16="http://schemas.microsoft.com/office/drawing/2014/main" id="{6D479A7D-31C6-8868-8947-894B88B8FAB2}"/>
              </a:ext>
            </a:extLst>
          </p:cNvPr>
          <p:cNvSpPr/>
          <p:nvPr/>
        </p:nvSpPr>
        <p:spPr>
          <a:xfrm>
            <a:off x="1397261" y="5631468"/>
            <a:ext cx="1127725" cy="475053"/>
          </a:xfrm>
          <a:prstGeom prst="roundRect">
            <a:avLst/>
          </a:prstGeom>
          <a:solidFill>
            <a:srgbClr val="A996C0"/>
          </a:solidFill>
          <a:ln>
            <a:solidFill>
              <a:srgbClr val="765B9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Вина</a:t>
            </a:r>
          </a:p>
        </p:txBody>
      </p:sp>
      <p:sp>
        <p:nvSpPr>
          <p:cNvPr id="43" name="Прямоугольник: скругленные углы 13">
            <a:extLst>
              <a:ext uri="{FF2B5EF4-FFF2-40B4-BE49-F238E27FC236}">
                <a16:creationId xmlns:a16="http://schemas.microsoft.com/office/drawing/2014/main" id="{86C966AF-E363-2F38-9957-9C055923F03F}"/>
              </a:ext>
            </a:extLst>
          </p:cNvPr>
          <p:cNvSpPr/>
          <p:nvPr/>
        </p:nvSpPr>
        <p:spPr>
          <a:xfrm>
            <a:off x="3745014" y="5631468"/>
            <a:ext cx="1380936" cy="475053"/>
          </a:xfrm>
          <a:prstGeom prst="roundRect">
            <a:avLst/>
          </a:prstGeom>
          <a:solidFill>
            <a:srgbClr val="A996C0"/>
          </a:solidFill>
          <a:ln>
            <a:solidFill>
              <a:srgbClr val="765B9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Мотив</a:t>
            </a:r>
          </a:p>
        </p:txBody>
      </p:sp>
      <p:sp>
        <p:nvSpPr>
          <p:cNvPr id="44" name="Прямоугольник: скругленные углы 13">
            <a:extLst>
              <a:ext uri="{FF2B5EF4-FFF2-40B4-BE49-F238E27FC236}">
                <a16:creationId xmlns:a16="http://schemas.microsoft.com/office/drawing/2014/main" id="{C53B32DE-9B54-9BEB-BEB2-54FE3C09D971}"/>
              </a:ext>
            </a:extLst>
          </p:cNvPr>
          <p:cNvSpPr/>
          <p:nvPr/>
        </p:nvSpPr>
        <p:spPr>
          <a:xfrm>
            <a:off x="6179853" y="5631468"/>
            <a:ext cx="1380936" cy="475053"/>
          </a:xfrm>
          <a:prstGeom prst="roundRect">
            <a:avLst/>
          </a:prstGeom>
          <a:solidFill>
            <a:srgbClr val="A996C0"/>
          </a:solidFill>
          <a:ln>
            <a:solidFill>
              <a:srgbClr val="765B9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82563" indent="-182563" algn="ctr">
              <a:buFont typeface="Arial" panose="020B0604020202020204" pitchFamily="34" charset="0"/>
              <a:buChar char="•"/>
            </a:pPr>
            <a:r>
              <a:rPr lang="uk-UA" sz="2000" dirty="0">
                <a:latin typeface="Century Gothic" panose="020B0502020202020204" pitchFamily="34" charset="0"/>
                <a:cs typeface="Times New Roman" panose="02020603050405020304" pitchFamily="18" charset="0"/>
              </a:rPr>
              <a:t>Мета</a:t>
            </a:r>
          </a:p>
        </p:txBody>
      </p:sp>
    </p:spTree>
    <p:extLst>
      <p:ext uri="{BB962C8B-B14F-4D97-AF65-F5344CB8AC3E}">
        <p14:creationId xmlns:p14="http://schemas.microsoft.com/office/powerpoint/2010/main" val="949139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195943" y="327094"/>
            <a:ext cx="7315200"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2800" dirty="0">
                <a:effectLst/>
              </a:rPr>
              <a:t>Особливості </a:t>
            </a:r>
            <a:r>
              <a:rPr lang="uk-UA" sz="2800" dirty="0"/>
              <a:t>кримінального правопорушення й адміністративного делікту</a:t>
            </a:r>
            <a:endParaRPr lang="ru-UA" sz="2800" dirty="0">
              <a:effectLst/>
            </a:endParaRPr>
          </a:p>
        </p:txBody>
      </p:sp>
      <p:graphicFrame>
        <p:nvGraphicFramePr>
          <p:cNvPr id="2" name="Таблица 2">
            <a:extLst>
              <a:ext uri="{FF2B5EF4-FFF2-40B4-BE49-F238E27FC236}">
                <a16:creationId xmlns:a16="http://schemas.microsoft.com/office/drawing/2014/main" id="{46D394A5-698A-42A6-A4A9-13CE41DC0C07}"/>
              </a:ext>
            </a:extLst>
          </p:cNvPr>
          <p:cNvGraphicFramePr>
            <a:graphicFrameLocks noGrp="1"/>
          </p:cNvGraphicFramePr>
          <p:nvPr>
            <p:extLst>
              <p:ext uri="{D42A27DB-BD31-4B8C-83A1-F6EECF244321}">
                <p14:modId xmlns:p14="http://schemas.microsoft.com/office/powerpoint/2010/main" val="2362935103"/>
              </p:ext>
            </p:extLst>
          </p:nvPr>
        </p:nvGraphicFramePr>
        <p:xfrm>
          <a:off x="195944" y="1219200"/>
          <a:ext cx="8752113" cy="4921790"/>
        </p:xfrm>
        <a:graphic>
          <a:graphicData uri="http://schemas.openxmlformats.org/drawingml/2006/table">
            <a:tbl>
              <a:tblPr firstRow="1" bandRow="1">
                <a:tableStyleId>{F5AB1C69-6EDB-4FF4-983F-18BD219EF322}</a:tableStyleId>
              </a:tblPr>
              <a:tblGrid>
                <a:gridCol w="796833">
                  <a:extLst>
                    <a:ext uri="{9D8B030D-6E8A-4147-A177-3AD203B41FA5}">
                      <a16:colId xmlns:a16="http://schemas.microsoft.com/office/drawing/2014/main" val="1290605051"/>
                    </a:ext>
                  </a:extLst>
                </a:gridCol>
                <a:gridCol w="2593261">
                  <a:extLst>
                    <a:ext uri="{9D8B030D-6E8A-4147-A177-3AD203B41FA5}">
                      <a16:colId xmlns:a16="http://schemas.microsoft.com/office/drawing/2014/main" val="1478950504"/>
                    </a:ext>
                  </a:extLst>
                </a:gridCol>
                <a:gridCol w="2655736">
                  <a:extLst>
                    <a:ext uri="{9D8B030D-6E8A-4147-A177-3AD203B41FA5}">
                      <a16:colId xmlns:a16="http://schemas.microsoft.com/office/drawing/2014/main" val="1346374797"/>
                    </a:ext>
                  </a:extLst>
                </a:gridCol>
                <a:gridCol w="2706283">
                  <a:extLst>
                    <a:ext uri="{9D8B030D-6E8A-4147-A177-3AD203B41FA5}">
                      <a16:colId xmlns:a16="http://schemas.microsoft.com/office/drawing/2014/main" val="741042226"/>
                    </a:ext>
                  </a:extLst>
                </a:gridCol>
              </a:tblGrid>
              <a:tr h="442318">
                <a:tc>
                  <a:txBody>
                    <a:bodyPr/>
                    <a:lstStyle/>
                    <a:p>
                      <a:pPr algn="ct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Кримінальний проступок</a:t>
                      </a: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Злочин</a:t>
                      </a: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Адміністративний делікт</a:t>
                      </a:r>
                      <a:endParaRPr lang="ru-UA" sz="1600" dirty="0">
                        <a:latin typeface="Century Gothic" panose="020B0502020202020204" pitchFamily="34" charset="0"/>
                      </a:endParaRPr>
                    </a:p>
                  </a:txBody>
                  <a:tcPr anchor="ctr"/>
                </a:tc>
                <a:extLst>
                  <a:ext uri="{0D108BD9-81ED-4DB2-BD59-A6C34878D82A}">
                    <a16:rowId xmlns:a16="http://schemas.microsoft.com/office/drawing/2014/main" val="287988268"/>
                  </a:ext>
                </a:extLst>
              </a:tr>
              <a:tr h="148409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Втягнення неповнолітніх</a:t>
                      </a: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Втягнення неповнолітніх у злочинну діяльність  становить склад окремого проступку</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Втягнення неповнолітніх у злочинну діяльність  становить склад окремого  злочину</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Втягнення неповнолітніх в  адміністративне  правопорушення є  обставиною, що обтяжує  відповідальність за  адміністративне  правопорушення</a:t>
                      </a:r>
                    </a:p>
                  </a:txBody>
                  <a:tcPr anchor="ctr"/>
                </a:tc>
                <a:extLst>
                  <a:ext uri="{0D108BD9-81ED-4DB2-BD59-A6C34878D82A}">
                    <a16:rowId xmlns:a16="http://schemas.microsoft.com/office/drawing/2014/main" val="3776065973"/>
                  </a:ext>
                </a:extLst>
              </a:tr>
              <a:tr h="132695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Вік</a:t>
                      </a: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Несуть відповідальність за певне коло злочинів із  чотирнадцяти років, а за  переважну більшість  проступків із шістнадцяти  років</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Несуть відповідальність за  певне  коло злочинів із  чотирнадцяти років, а за  переважну більшість  злочинів із шістнадцяти  років</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Несуть відповідальність за  всі адміністративні  правопорушення із  шістнадцяти років</a:t>
                      </a:r>
                    </a:p>
                  </a:txBody>
                  <a:tcPr anchor="ctr"/>
                </a:tc>
                <a:extLst>
                  <a:ext uri="{0D108BD9-81ED-4DB2-BD59-A6C34878D82A}">
                    <a16:rowId xmlns:a16="http://schemas.microsoft.com/office/drawing/2014/main" val="210839281"/>
                  </a:ext>
                </a:extLst>
              </a:tr>
              <a:tr h="148409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dirty="0">
                          <a:latin typeface="Century Gothic" panose="020B0502020202020204" pitchFamily="34" charset="0"/>
                        </a:rPr>
                        <a:t>Термін давності</a:t>
                      </a:r>
                      <a:endParaRPr lang="ru-UA" dirty="0">
                        <a:latin typeface="Century Gothic" panose="020B0502020202020204" pitchFamily="34" charset="0"/>
                      </a:endParaRP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dirty="0">
                          <a:latin typeface="Century Gothic" panose="020B0502020202020204" pitchFamily="34" charset="0"/>
                        </a:rPr>
                        <a:t>2-3 роки</a:t>
                      </a:r>
                      <a:endParaRPr lang="ru-UA" dirty="0">
                        <a:latin typeface="Century Gothic" panose="020B050202020202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Максимальний строк,  протягом якого може бути  притягнуто до кримінальної  відповідальності залежить  від виду злочину за  ступенем тяжкості</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Адміністративне стягнення  на  неповнолітнього може  бути  накладено не пізніше  як через три місяці з дня  вчинення правопорушення</a:t>
                      </a:r>
                    </a:p>
                  </a:txBody>
                  <a:tcPr anchor="ctr"/>
                </a:tc>
                <a:extLst>
                  <a:ext uri="{0D108BD9-81ED-4DB2-BD59-A6C34878D82A}">
                    <a16:rowId xmlns:a16="http://schemas.microsoft.com/office/drawing/2014/main" val="4128560420"/>
                  </a:ext>
                </a:extLst>
              </a:tr>
            </a:tbl>
          </a:graphicData>
        </a:graphic>
      </p:graphicFrame>
    </p:spTree>
    <p:extLst>
      <p:ext uri="{BB962C8B-B14F-4D97-AF65-F5344CB8AC3E}">
        <p14:creationId xmlns:p14="http://schemas.microsoft.com/office/powerpoint/2010/main" val="3412521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85D00C09-8D78-4B98-BC53-907FCB2FAD29}"/>
              </a:ext>
            </a:extLst>
          </p:cNvPr>
          <p:cNvSpPr txBox="1">
            <a:spLocks/>
          </p:cNvSpPr>
          <p:nvPr/>
        </p:nvSpPr>
        <p:spPr>
          <a:xfrm>
            <a:off x="195943" y="327094"/>
            <a:ext cx="7315200" cy="624520"/>
          </a:xfrm>
          <a:prstGeom prst="rect">
            <a:avLst/>
          </a:prstGeom>
          <a:noFill/>
        </p:spPr>
        <p:txBody>
          <a:bodyPr vert="horz" lIns="91440" tIns="45720" rIns="91440" bIns="45720" rtlCol="0" anchor="ctr">
            <a:noAutofit/>
          </a:bodyPr>
          <a:lstStyle>
            <a:lvl1pPr algn="l" rtl="0" eaLnBrk="1" fontAlgn="base" hangingPunct="1">
              <a:spcBef>
                <a:spcPct val="0"/>
              </a:spcBef>
              <a:spcAft>
                <a:spcPct val="0"/>
              </a:spcAft>
              <a:defRPr lang="zh-CN" altLang="en-US" sz="24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2400" b="1">
                <a:solidFill>
                  <a:schemeClr val="tx1"/>
                </a:solidFill>
                <a:latin typeface="Calibri" pitchFamily="34" charset="0"/>
                <a:ea typeface="宋体" charset="-122"/>
              </a:defRPr>
            </a:lvl2pPr>
            <a:lvl3pPr algn="l" rtl="0" eaLnBrk="1" fontAlgn="base" hangingPunct="1">
              <a:spcBef>
                <a:spcPct val="0"/>
              </a:spcBef>
              <a:spcAft>
                <a:spcPct val="0"/>
              </a:spcAft>
              <a:defRPr sz="2400" b="1">
                <a:solidFill>
                  <a:schemeClr val="tx1"/>
                </a:solidFill>
                <a:latin typeface="Calibri" pitchFamily="34" charset="0"/>
                <a:ea typeface="宋体" charset="-122"/>
              </a:defRPr>
            </a:lvl3pPr>
            <a:lvl4pPr algn="l" rtl="0" eaLnBrk="1" fontAlgn="base" hangingPunct="1">
              <a:spcBef>
                <a:spcPct val="0"/>
              </a:spcBef>
              <a:spcAft>
                <a:spcPct val="0"/>
              </a:spcAft>
              <a:defRPr sz="2400" b="1">
                <a:solidFill>
                  <a:schemeClr val="tx1"/>
                </a:solidFill>
                <a:latin typeface="Calibri" pitchFamily="34" charset="0"/>
                <a:ea typeface="宋体" charset="-122"/>
              </a:defRPr>
            </a:lvl4pPr>
            <a:lvl5pPr algn="l" rtl="0" eaLnBrk="1" fontAlgn="base" hangingPunct="1">
              <a:spcBef>
                <a:spcPct val="0"/>
              </a:spcBef>
              <a:spcAft>
                <a:spcPct val="0"/>
              </a:spcAft>
              <a:defRPr sz="2400" b="1">
                <a:solidFill>
                  <a:schemeClr val="tx1"/>
                </a:solidFill>
                <a:latin typeface="Calibri" pitchFamily="34" charset="0"/>
                <a:ea typeface="宋体" charset="-122"/>
              </a:defRPr>
            </a:lvl5pPr>
            <a:lvl6pPr marL="342900" algn="l" rtl="0" eaLnBrk="1" fontAlgn="base" hangingPunct="1">
              <a:spcBef>
                <a:spcPct val="0"/>
              </a:spcBef>
              <a:spcAft>
                <a:spcPct val="0"/>
              </a:spcAft>
              <a:defRPr sz="2400" b="1">
                <a:solidFill>
                  <a:schemeClr val="tx1"/>
                </a:solidFill>
                <a:latin typeface="Calibri" pitchFamily="34" charset="0"/>
                <a:ea typeface="宋体" charset="-122"/>
              </a:defRPr>
            </a:lvl6pPr>
            <a:lvl7pPr marL="685800" algn="l" rtl="0" eaLnBrk="1" fontAlgn="base" hangingPunct="1">
              <a:spcBef>
                <a:spcPct val="0"/>
              </a:spcBef>
              <a:spcAft>
                <a:spcPct val="0"/>
              </a:spcAft>
              <a:defRPr sz="2400" b="1">
                <a:solidFill>
                  <a:schemeClr val="tx1"/>
                </a:solidFill>
                <a:latin typeface="Calibri" pitchFamily="34" charset="0"/>
                <a:ea typeface="宋体" charset="-122"/>
              </a:defRPr>
            </a:lvl7pPr>
            <a:lvl8pPr marL="1028700" algn="l" rtl="0" eaLnBrk="1" fontAlgn="base" hangingPunct="1">
              <a:spcBef>
                <a:spcPct val="0"/>
              </a:spcBef>
              <a:spcAft>
                <a:spcPct val="0"/>
              </a:spcAft>
              <a:defRPr sz="2400" b="1">
                <a:solidFill>
                  <a:schemeClr val="tx1"/>
                </a:solidFill>
                <a:latin typeface="Calibri" pitchFamily="34" charset="0"/>
                <a:ea typeface="宋体" charset="-122"/>
              </a:defRPr>
            </a:lvl8pPr>
            <a:lvl9pPr marL="1371600" algn="l" rtl="0" eaLnBrk="1" fontAlgn="base" hangingPunct="1">
              <a:spcBef>
                <a:spcPct val="0"/>
              </a:spcBef>
              <a:spcAft>
                <a:spcPct val="0"/>
              </a:spcAft>
              <a:defRPr sz="2400" b="1">
                <a:solidFill>
                  <a:schemeClr val="tx1"/>
                </a:solidFill>
                <a:latin typeface="Calibri" pitchFamily="34" charset="0"/>
                <a:ea typeface="宋体" charset="-122"/>
              </a:defRPr>
            </a:lvl9pPr>
          </a:lstStyle>
          <a:p>
            <a:pPr algn="ctr"/>
            <a:r>
              <a:rPr lang="uk-UA" sz="2800" dirty="0">
                <a:effectLst/>
              </a:rPr>
              <a:t>Особливості </a:t>
            </a:r>
            <a:r>
              <a:rPr lang="uk-UA" sz="2800" dirty="0"/>
              <a:t>кримінального правопорушення й адміністративного делікту</a:t>
            </a:r>
            <a:endParaRPr lang="ru-UA" sz="2800" dirty="0">
              <a:effectLst/>
            </a:endParaRPr>
          </a:p>
        </p:txBody>
      </p:sp>
      <p:graphicFrame>
        <p:nvGraphicFramePr>
          <p:cNvPr id="4" name="Таблица 2">
            <a:extLst>
              <a:ext uri="{FF2B5EF4-FFF2-40B4-BE49-F238E27FC236}">
                <a16:creationId xmlns:a16="http://schemas.microsoft.com/office/drawing/2014/main" id="{49A4E47C-7DB1-4BB2-A5C2-2CFC409B141A}"/>
              </a:ext>
            </a:extLst>
          </p:cNvPr>
          <p:cNvGraphicFramePr>
            <a:graphicFrameLocks noGrp="1"/>
          </p:cNvGraphicFramePr>
          <p:nvPr>
            <p:extLst>
              <p:ext uri="{D42A27DB-BD31-4B8C-83A1-F6EECF244321}">
                <p14:modId xmlns:p14="http://schemas.microsoft.com/office/powerpoint/2010/main" val="1031164925"/>
              </p:ext>
            </p:extLst>
          </p:nvPr>
        </p:nvGraphicFramePr>
        <p:xfrm>
          <a:off x="195944" y="1219200"/>
          <a:ext cx="8752113" cy="4874265"/>
        </p:xfrm>
        <a:graphic>
          <a:graphicData uri="http://schemas.openxmlformats.org/drawingml/2006/table">
            <a:tbl>
              <a:tblPr firstRow="1" bandRow="1">
                <a:tableStyleId>{5C22544A-7EE6-4342-B048-85BDC9FD1C3A}</a:tableStyleId>
              </a:tblPr>
              <a:tblGrid>
                <a:gridCol w="796833">
                  <a:extLst>
                    <a:ext uri="{9D8B030D-6E8A-4147-A177-3AD203B41FA5}">
                      <a16:colId xmlns:a16="http://schemas.microsoft.com/office/drawing/2014/main" val="1290605051"/>
                    </a:ext>
                  </a:extLst>
                </a:gridCol>
                <a:gridCol w="2656872">
                  <a:extLst>
                    <a:ext uri="{9D8B030D-6E8A-4147-A177-3AD203B41FA5}">
                      <a16:colId xmlns:a16="http://schemas.microsoft.com/office/drawing/2014/main" val="1478950504"/>
                    </a:ext>
                  </a:extLst>
                </a:gridCol>
                <a:gridCol w="2585688">
                  <a:extLst>
                    <a:ext uri="{9D8B030D-6E8A-4147-A177-3AD203B41FA5}">
                      <a16:colId xmlns:a16="http://schemas.microsoft.com/office/drawing/2014/main" val="1346374797"/>
                    </a:ext>
                  </a:extLst>
                </a:gridCol>
                <a:gridCol w="2712720">
                  <a:extLst>
                    <a:ext uri="{9D8B030D-6E8A-4147-A177-3AD203B41FA5}">
                      <a16:colId xmlns:a16="http://schemas.microsoft.com/office/drawing/2014/main" val="741042226"/>
                    </a:ext>
                  </a:extLst>
                </a:gridCol>
              </a:tblGrid>
              <a:tr h="442318">
                <a:tc>
                  <a:txBody>
                    <a:bodyPr/>
                    <a:lstStyle/>
                    <a:p>
                      <a:pPr algn="ct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Кримінальний проступок</a:t>
                      </a: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Злочин</a:t>
                      </a:r>
                      <a:endParaRPr lang="ru-UA" sz="1600" dirty="0">
                        <a:latin typeface="Century Gothic" panose="020B0502020202020204" pitchFamily="34" charset="0"/>
                      </a:endParaRPr>
                    </a:p>
                  </a:txBody>
                  <a:tcPr anchor="ctr"/>
                </a:tc>
                <a:tc>
                  <a:txBody>
                    <a:bodyPr/>
                    <a:lstStyle/>
                    <a:p>
                      <a:pPr algn="ctr"/>
                      <a:r>
                        <a:rPr lang="uk-UA" sz="1600" dirty="0">
                          <a:latin typeface="Century Gothic" panose="020B0502020202020204" pitchFamily="34" charset="0"/>
                        </a:rPr>
                        <a:t>Адміністративний делікт</a:t>
                      </a:r>
                      <a:endParaRPr lang="ru-UA" sz="1600" dirty="0">
                        <a:latin typeface="Century Gothic" panose="020B0502020202020204" pitchFamily="34" charset="0"/>
                      </a:endParaRPr>
                    </a:p>
                  </a:txBody>
                  <a:tcPr anchor="ctr"/>
                </a:tc>
                <a:extLst>
                  <a:ext uri="{0D108BD9-81ED-4DB2-BD59-A6C34878D82A}">
                    <a16:rowId xmlns:a16="http://schemas.microsoft.com/office/drawing/2014/main" val="287988268"/>
                  </a:ext>
                </a:extLst>
              </a:tr>
              <a:tr h="148409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Досудове розслідування</a:t>
                      </a: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Дізнання</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Досудове слідство</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Адміністративне провадження</a:t>
                      </a:r>
                    </a:p>
                  </a:txBody>
                  <a:tcPr anchor="ctr"/>
                </a:tc>
                <a:extLst>
                  <a:ext uri="{0D108BD9-81ED-4DB2-BD59-A6C34878D82A}">
                    <a16:rowId xmlns:a16="http://schemas.microsoft.com/office/drawing/2014/main" val="3776065973"/>
                  </a:ext>
                </a:extLst>
              </a:tr>
              <a:tr h="132695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Затримання</a:t>
                      </a: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Не більше трьох годин</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72 години (60 годин - доставлення до суду)</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Адміністративне затримання не більше 3 годин</a:t>
                      </a:r>
                    </a:p>
                  </a:txBody>
                  <a:tcPr anchor="ctr"/>
                </a:tc>
                <a:extLst>
                  <a:ext uri="{0D108BD9-81ED-4DB2-BD59-A6C34878D82A}">
                    <a16:rowId xmlns:a16="http://schemas.microsoft.com/office/drawing/2014/main" val="210839281"/>
                  </a:ext>
                </a:extLst>
              </a:tr>
              <a:tr h="148409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dirty="0">
                          <a:latin typeface="Century Gothic" panose="020B0502020202020204" pitchFamily="34" charset="0"/>
                        </a:rPr>
                        <a:t>Терміни розслідування</a:t>
                      </a:r>
                      <a:endParaRPr lang="ru-UA" dirty="0">
                        <a:latin typeface="Century Gothic" panose="020B0502020202020204" pitchFamily="34" charset="0"/>
                      </a:endParaRPr>
                    </a:p>
                  </a:txBody>
                  <a:tcPr vert="vert27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dirty="0">
                          <a:latin typeface="Century Gothic" panose="020B0502020202020204" pitchFamily="34" charset="0"/>
                        </a:rPr>
                        <a:t>Закінчення досудового розслідування протягом 72 годин. Протягом 20 днів, якщо вчинено неповнолітнім</a:t>
                      </a:r>
                      <a:endParaRPr lang="ru-UA" dirty="0">
                        <a:latin typeface="Century Gothic" panose="020B050202020202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12 місяців, якщо нетяжкий злочин. 18 місяців – тяжкий і особливо тяжкий злочин</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uk-UA" noProof="0" dirty="0">
                          <a:latin typeface="Century Gothic" panose="020B0502020202020204" pitchFamily="34" charset="0"/>
                        </a:rPr>
                        <a:t>Не пізніше як через 2 місяці з дня вчинення правопорушення, а якщо до суду – 3 місяці</a:t>
                      </a:r>
                    </a:p>
                  </a:txBody>
                  <a:tcPr anchor="ctr"/>
                </a:tc>
                <a:extLst>
                  <a:ext uri="{0D108BD9-81ED-4DB2-BD59-A6C34878D82A}">
                    <a16:rowId xmlns:a16="http://schemas.microsoft.com/office/drawing/2014/main" val="4128560420"/>
                  </a:ext>
                </a:extLst>
              </a:tr>
            </a:tbl>
          </a:graphicData>
        </a:graphic>
      </p:graphicFrame>
    </p:spTree>
    <p:extLst>
      <p:ext uri="{BB962C8B-B14F-4D97-AF65-F5344CB8AC3E}">
        <p14:creationId xmlns:p14="http://schemas.microsoft.com/office/powerpoint/2010/main" val="134901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Тема1">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TM04033921[[fn=Дамаск]]</Template>
  <TotalTime>378</TotalTime>
  <Words>681</Words>
  <Application>Microsoft Office PowerPoint</Application>
  <PresentationFormat>Экран (4:3)</PresentationFormat>
  <Paragraphs>134</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宋体</vt:lpstr>
      <vt:lpstr>Arial</vt:lpstr>
      <vt:lpstr>Calibri</vt:lpstr>
      <vt:lpstr>Century Gothic</vt:lpstr>
      <vt:lpstr>Times New Roman</vt:lpstr>
      <vt:lpstr>Тема1</vt:lpstr>
      <vt:lpstr>Практичне заняття.  Особливості кримінальної відповідальності неповнолітніх</vt:lpstr>
      <vt:lpstr>17-річний Пригода Гнат 13 листопада 2022 року в торговельній залі гіпермаркету «Караван» взяв товар: віскі Chivas Regal вартістю 900 грн. Не сплатив зазначену вартість. Пригоду затримали співробітники охорони відразу після того, як він залишив торговельну залу. Викликали поліцію.   Надайте юридичну кваліфікацію діям громадянина Пригоди Гната. Свою відповідь обґрунтуйте.  </vt:lpstr>
      <vt:lpstr>«Будь увічливим з усіма: ніколи не знаєш, хто потрапить до складу суду присяжних, які тебе судитимуть»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Органи державної влади  в Україні</dc:title>
  <dc:creator>Alex</dc:creator>
  <cp:lastModifiedBy>U!</cp:lastModifiedBy>
  <cp:revision>91</cp:revision>
  <dcterms:created xsi:type="dcterms:W3CDTF">2021-12-24T07:47:25Z</dcterms:created>
  <dcterms:modified xsi:type="dcterms:W3CDTF">2022-11-18T08:49:28Z</dcterms:modified>
</cp:coreProperties>
</file>