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61" r:id="rId5"/>
    <p:sldId id="265" r:id="rId6"/>
    <p:sldId id="262" r:id="rId7"/>
    <p:sldId id="263" r:id="rId8"/>
    <p:sldId id="266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49" y="898917"/>
            <a:ext cx="7560114" cy="1719197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Практичне заняття. Працевлаштування неповнолітніх.</a:t>
            </a:r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6708F1D-4E8F-9432-6474-230281BD0915}"/>
              </a:ext>
            </a:extLst>
          </p:cNvPr>
          <p:cNvSpPr txBox="1">
            <a:spLocks/>
          </p:cNvSpPr>
          <p:nvPr/>
        </p:nvSpPr>
        <p:spPr>
          <a:xfrm>
            <a:off x="463135" y="1258707"/>
            <a:ext cx="8391901" cy="2100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ru-RU">
                <a:effectLst/>
              </a:rPr>
              <a:t>«Міс Джонс, ви так чудово виконуєте свої обов’язки, що я навіть не знаю, що б ми робили без вас. Але з понеділка ми все-таки спробуємо»</a:t>
            </a:r>
            <a:endParaRPr lang="ru-UA">
              <a:effectLst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EBD77A-2824-DE0F-9B66-23EDBD249FFB}"/>
              </a:ext>
            </a:extLst>
          </p:cNvPr>
          <p:cNvSpPr txBox="1">
            <a:spLocks/>
          </p:cNvSpPr>
          <p:nvPr/>
        </p:nvSpPr>
        <p:spPr>
          <a:xfrm>
            <a:off x="-329345" y="3204754"/>
            <a:ext cx="8532028" cy="21006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Мотивація</a:t>
            </a:r>
            <a:r>
              <a:rPr lang="ru-RU" dirty="0">
                <a:effectLst/>
              </a:rPr>
              <a:t> до </a:t>
            </a:r>
            <a:r>
              <a:rPr lang="ru-RU" dirty="0" err="1">
                <a:effectLst/>
              </a:rPr>
              <a:t>роботи</a:t>
            </a:r>
            <a:r>
              <a:rPr lang="ru-RU" dirty="0">
                <a:effectLst/>
              </a:rPr>
              <a:t> – </a:t>
            </a:r>
            <a:r>
              <a:rPr lang="ru-RU" dirty="0" err="1">
                <a:effectLst/>
              </a:rPr>
              <a:t>частина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мотивації</a:t>
            </a:r>
            <a:r>
              <a:rPr lang="ru-RU" dirty="0">
                <a:effectLst/>
              </a:rPr>
              <a:t> до </a:t>
            </a:r>
            <a:r>
              <a:rPr lang="ru-RU" dirty="0" err="1">
                <a:effectLst/>
              </a:rPr>
              <a:t>життя</a:t>
            </a:r>
            <a:r>
              <a:rPr lang="ru-RU" dirty="0">
                <a:effectLst/>
              </a:rPr>
              <a:t>»</a:t>
            </a:r>
            <a:endParaRPr lang="ru-UA" dirty="0">
              <a:effectLst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DC2CDC-D44C-9361-4B11-276FC1796303}"/>
              </a:ext>
            </a:extLst>
          </p:cNvPr>
          <p:cNvSpPr txBox="1">
            <a:spLocks/>
          </p:cNvSpPr>
          <p:nvPr/>
        </p:nvSpPr>
        <p:spPr>
          <a:xfrm>
            <a:off x="3834993" y="4548982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Ееро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Воутілайнен</a:t>
            </a:r>
            <a:endParaRPr lang="ru-RU" dirty="0">
              <a:effectLst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4F33760-6798-2A58-7C76-2D6FA9C8DCB2}"/>
              </a:ext>
            </a:extLst>
          </p:cNvPr>
          <p:cNvSpPr txBox="1">
            <a:spLocks/>
          </p:cNvSpPr>
          <p:nvPr/>
        </p:nvSpPr>
        <p:spPr>
          <a:xfrm>
            <a:off x="3834993" y="2800746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Англійський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гумор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09AA387-37F4-4336-896D-3A99FFE691AA}"/>
              </a:ext>
            </a:extLst>
          </p:cNvPr>
          <p:cNvCxnSpPr>
            <a:cxnSpLocks/>
          </p:cNvCxnSpPr>
          <p:nvPr/>
        </p:nvCxnSpPr>
        <p:spPr>
          <a:xfrm>
            <a:off x="6603622" y="3581322"/>
            <a:ext cx="0" cy="509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42E8BF1-2ED6-4B63-9173-734EB732645E}"/>
              </a:ext>
            </a:extLst>
          </p:cNvPr>
          <p:cNvCxnSpPr>
            <a:cxnSpLocks/>
          </p:cNvCxnSpPr>
          <p:nvPr/>
        </p:nvCxnSpPr>
        <p:spPr>
          <a:xfrm>
            <a:off x="6603622" y="5064131"/>
            <a:ext cx="0" cy="509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1412B1A-8375-4B42-BA1C-929535469870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6603622" y="2080860"/>
            <a:ext cx="0" cy="5051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F8A6EA-07BF-45E8-BF26-414AC91382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42551" y="1738507"/>
            <a:ext cx="0" cy="55180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5D00C09-8D78-4B98-BC53-907FCB2FAD29}"/>
              </a:ext>
            </a:extLst>
          </p:cNvPr>
          <p:cNvSpPr txBox="1">
            <a:spLocks/>
          </p:cNvSpPr>
          <p:nvPr/>
        </p:nvSpPr>
        <p:spPr>
          <a:xfrm>
            <a:off x="1699306" y="170340"/>
            <a:ext cx="5745388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uk-UA" sz="3600" dirty="0">
                <a:effectLst/>
              </a:rPr>
              <a:t>Джерела трудового права</a:t>
            </a:r>
            <a:endParaRPr lang="ru-UA" sz="3600" dirty="0">
              <a:effectLst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AB5672D-208B-4E78-9BE7-B4E02EEB9EE8}"/>
              </a:ext>
            </a:extLst>
          </p:cNvPr>
          <p:cNvSpPr/>
          <p:nvPr/>
        </p:nvSpPr>
        <p:spPr>
          <a:xfrm>
            <a:off x="1753694" y="897586"/>
            <a:ext cx="1777713" cy="8409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Конституція України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A633398-E527-4B85-8216-0414E38205AE}"/>
              </a:ext>
            </a:extLst>
          </p:cNvPr>
          <p:cNvSpPr/>
          <p:nvPr/>
        </p:nvSpPr>
        <p:spPr>
          <a:xfrm>
            <a:off x="4969554" y="1239939"/>
            <a:ext cx="3268135" cy="8409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Кодекс законів про працю України (</a:t>
            </a:r>
            <a:r>
              <a:rPr lang="uk-UA" sz="2000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КЗпПУ</a:t>
            </a: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6856837-43AD-4AA8-BEFC-644A5E9F484C}"/>
              </a:ext>
            </a:extLst>
          </p:cNvPr>
          <p:cNvSpPr/>
          <p:nvPr/>
        </p:nvSpPr>
        <p:spPr>
          <a:xfrm>
            <a:off x="5145007" y="4086425"/>
            <a:ext cx="2917230" cy="1057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Підзаконні акти, що регулюють трудові відносини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86DBA63-5FF5-487C-A13C-241E817942E3}"/>
              </a:ext>
            </a:extLst>
          </p:cNvPr>
          <p:cNvSpPr/>
          <p:nvPr/>
        </p:nvSpPr>
        <p:spPr>
          <a:xfrm>
            <a:off x="1168507" y="4387535"/>
            <a:ext cx="2948086" cy="732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Міжнародні правові акти про працю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0B7DD1-BF00-470B-9D8E-992632DFD334}"/>
              </a:ext>
            </a:extLst>
          </p:cNvPr>
          <p:cNvSpPr/>
          <p:nvPr/>
        </p:nvSpPr>
        <p:spPr>
          <a:xfrm>
            <a:off x="5129579" y="2585963"/>
            <a:ext cx="2948086" cy="995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Закони України, що містять норми трудового права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3309ADC-B809-4B6E-9D57-D76A8D325397}"/>
              </a:ext>
            </a:extLst>
          </p:cNvPr>
          <p:cNvSpPr/>
          <p:nvPr/>
        </p:nvSpPr>
        <p:spPr>
          <a:xfrm>
            <a:off x="5386919" y="5573609"/>
            <a:ext cx="2433406" cy="732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Локальні нормативні акти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6194E99-5568-4BAB-A61D-6184CEAE4652}"/>
              </a:ext>
            </a:extLst>
          </p:cNvPr>
          <p:cNvSpPr/>
          <p:nvPr/>
        </p:nvSpPr>
        <p:spPr>
          <a:xfrm>
            <a:off x="713103" y="2315934"/>
            <a:ext cx="3858897" cy="1665584"/>
          </a:xfrm>
          <a:prstGeom prst="roundRect">
            <a:avLst>
              <a:gd name="adj" fmla="val 1133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Кожен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право на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працю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включає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заробляти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собі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життя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працею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, яку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вільно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обирає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на яку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вільно</a:t>
            </a:r>
            <a:r>
              <a:rPr lang="ru-RU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погоджується</a:t>
            </a:r>
            <a:endParaRPr lang="uk-UA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C7A4233-11E3-4E96-9C61-890B4E71B11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031212" y="3431420"/>
            <a:ext cx="318660" cy="11980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8EBCE69-937A-461F-A33C-0EC05FCDD29D}"/>
              </a:ext>
            </a:extLst>
          </p:cNvPr>
          <p:cNvCxnSpPr>
            <a:cxnSpLocks/>
          </p:cNvCxnSpPr>
          <p:nvPr/>
        </p:nvCxnSpPr>
        <p:spPr>
          <a:xfrm flipH="1">
            <a:off x="3292896" y="3431420"/>
            <a:ext cx="566170" cy="1101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259ABAB-EE28-4178-9878-EA591C75BF37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82921" y="3331099"/>
            <a:ext cx="793306" cy="77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F35C4D2-D30A-4858-90D4-FC3C1FEB6597}"/>
              </a:ext>
            </a:extLst>
          </p:cNvPr>
          <p:cNvCxnSpPr>
            <a:cxnSpLocks/>
          </p:cNvCxnSpPr>
          <p:nvPr/>
        </p:nvCxnSpPr>
        <p:spPr>
          <a:xfrm flipH="1" flipV="1">
            <a:off x="2786404" y="2264689"/>
            <a:ext cx="638249" cy="6178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C1AA19B-7344-4564-A8FF-385E6BF41A9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4751425" y="1687940"/>
            <a:ext cx="1" cy="10770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9BA5239-0C46-44E8-A87E-E5E998772424}"/>
              </a:ext>
            </a:extLst>
          </p:cNvPr>
          <p:cNvCxnSpPr>
            <a:cxnSpLocks/>
          </p:cNvCxnSpPr>
          <p:nvPr/>
        </p:nvCxnSpPr>
        <p:spPr>
          <a:xfrm flipV="1">
            <a:off x="5719348" y="2254340"/>
            <a:ext cx="724248" cy="628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A349521-37CC-43C5-B777-DD86D20CBF66}"/>
              </a:ext>
            </a:extLst>
          </p:cNvPr>
          <p:cNvCxnSpPr>
            <a:cxnSpLocks/>
          </p:cNvCxnSpPr>
          <p:nvPr/>
        </p:nvCxnSpPr>
        <p:spPr>
          <a:xfrm>
            <a:off x="5945152" y="3331099"/>
            <a:ext cx="618043" cy="6508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936B33-8459-4CC9-AADE-9BF7937C74D9}"/>
              </a:ext>
            </a:extLst>
          </p:cNvPr>
          <p:cNvSpPr/>
          <p:nvPr/>
        </p:nvSpPr>
        <p:spPr>
          <a:xfrm>
            <a:off x="3232681" y="2764987"/>
            <a:ext cx="3037489" cy="783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Умови трудового договору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5899A73-E7F4-496C-BC73-54B050AECA7B}"/>
              </a:ext>
            </a:extLst>
          </p:cNvPr>
          <p:cNvSpPr/>
          <p:nvPr/>
        </p:nvSpPr>
        <p:spPr>
          <a:xfrm>
            <a:off x="3482238" y="1269951"/>
            <a:ext cx="2538374" cy="41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Місце роботи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191560-49BF-45C9-BDCA-191B0CBE2ABB}"/>
              </a:ext>
            </a:extLst>
          </p:cNvPr>
          <p:cNvSpPr/>
          <p:nvPr/>
        </p:nvSpPr>
        <p:spPr>
          <a:xfrm>
            <a:off x="6443596" y="1651857"/>
            <a:ext cx="2456564" cy="126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Трудова функція (посада, спеціальність, кваліфікація)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0C7449-6407-4210-B393-06006A311ED9}"/>
              </a:ext>
            </a:extLst>
          </p:cNvPr>
          <p:cNvSpPr/>
          <p:nvPr/>
        </p:nvSpPr>
        <p:spPr>
          <a:xfrm>
            <a:off x="6521972" y="3981946"/>
            <a:ext cx="2378188" cy="458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Заробітна плата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BDECF8C-5F3D-40ED-ADA4-B878ED8DA1D4}"/>
              </a:ext>
            </a:extLst>
          </p:cNvPr>
          <p:cNvSpPr/>
          <p:nvPr/>
        </p:nvSpPr>
        <p:spPr>
          <a:xfrm>
            <a:off x="4256148" y="4629443"/>
            <a:ext cx="2187448" cy="45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Випробування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E8E665D-A01B-40FD-8694-8704CEBA2948}"/>
              </a:ext>
            </a:extLst>
          </p:cNvPr>
          <p:cNvSpPr/>
          <p:nvPr/>
        </p:nvSpPr>
        <p:spPr>
          <a:xfrm>
            <a:off x="1682034" y="4532472"/>
            <a:ext cx="1966857" cy="59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Неповний робочий час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37B947-1F47-48E8-844C-87432CEC7EDA}"/>
              </a:ext>
            </a:extLst>
          </p:cNvPr>
          <p:cNvSpPr/>
          <p:nvPr/>
        </p:nvSpPr>
        <p:spPr>
          <a:xfrm>
            <a:off x="217184" y="3110206"/>
            <a:ext cx="2265737" cy="59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Додаткові соціальні пільги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3FD277-0AB5-42F6-B567-D8165C105826}"/>
              </a:ext>
            </a:extLst>
          </p:cNvPr>
          <p:cNvSpPr/>
          <p:nvPr/>
        </p:nvSpPr>
        <p:spPr>
          <a:xfrm>
            <a:off x="549165" y="1599147"/>
            <a:ext cx="2265737" cy="6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Час початку роботи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356C6DC-365B-4374-8AE2-86B7F223263E}"/>
              </a:ext>
            </a:extLst>
          </p:cNvPr>
          <p:cNvSpPr/>
          <p:nvPr/>
        </p:nvSpPr>
        <p:spPr>
          <a:xfrm rot="393710">
            <a:off x="4938288" y="2160909"/>
            <a:ext cx="993068" cy="3869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умови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EF5FC47D-A993-45C2-912D-7D7968767921}"/>
              </a:ext>
            </a:extLst>
          </p:cNvPr>
          <p:cNvSpPr/>
          <p:nvPr/>
        </p:nvSpPr>
        <p:spPr>
          <a:xfrm rot="21055731">
            <a:off x="5265679" y="3783543"/>
            <a:ext cx="993068" cy="3869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умови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0DA90B01-D54C-4867-A4CA-8F19EA9CA2B3}"/>
              </a:ext>
            </a:extLst>
          </p:cNvPr>
          <p:cNvSpPr/>
          <p:nvPr/>
        </p:nvSpPr>
        <p:spPr>
          <a:xfrm rot="21409982">
            <a:off x="3176608" y="2152853"/>
            <a:ext cx="1501208" cy="3869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обов’язкові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6ED23BE-F5A1-4057-AAF1-680B40BAEA1F}"/>
              </a:ext>
            </a:extLst>
          </p:cNvPr>
          <p:cNvSpPr/>
          <p:nvPr/>
        </p:nvSpPr>
        <p:spPr>
          <a:xfrm rot="426923">
            <a:off x="2950852" y="3752749"/>
            <a:ext cx="1927974" cy="3869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факультативні</a:t>
            </a:r>
          </a:p>
        </p:txBody>
      </p:sp>
    </p:spTree>
    <p:extLst>
      <p:ext uri="{BB962C8B-B14F-4D97-AF65-F5344CB8AC3E}">
        <p14:creationId xmlns:p14="http://schemas.microsoft.com/office/powerpoint/2010/main" val="28792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C7A4233-11E3-4E96-9C61-890B4E71B111}"/>
              </a:ext>
            </a:extLst>
          </p:cNvPr>
          <p:cNvCxnSpPr>
            <a:cxnSpLocks/>
          </p:cNvCxnSpPr>
          <p:nvPr/>
        </p:nvCxnSpPr>
        <p:spPr>
          <a:xfrm>
            <a:off x="4952831" y="3466256"/>
            <a:ext cx="210175" cy="11980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8EBCE69-937A-461F-A33C-0EC05FCDD29D}"/>
              </a:ext>
            </a:extLst>
          </p:cNvPr>
          <p:cNvCxnSpPr>
            <a:cxnSpLocks/>
          </p:cNvCxnSpPr>
          <p:nvPr/>
        </p:nvCxnSpPr>
        <p:spPr>
          <a:xfrm flipH="1">
            <a:off x="3352801" y="3466256"/>
            <a:ext cx="427884" cy="73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259ABAB-EE28-4178-9878-EA591C75BF37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404540" y="3235305"/>
            <a:ext cx="793306" cy="778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F35C4D2-D30A-4858-90D4-FC3C1FEB6597}"/>
              </a:ext>
            </a:extLst>
          </p:cNvPr>
          <p:cNvCxnSpPr>
            <a:cxnSpLocks/>
          </p:cNvCxnSpPr>
          <p:nvPr/>
        </p:nvCxnSpPr>
        <p:spPr>
          <a:xfrm flipH="1" flipV="1">
            <a:off x="2893296" y="2288041"/>
            <a:ext cx="452977" cy="629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C1AA19B-7344-4564-A8FF-385E6BF41A9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4676219" y="1722776"/>
            <a:ext cx="396" cy="10977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9BA5239-0C46-44E8-A87E-E5E998772424}"/>
              </a:ext>
            </a:extLst>
          </p:cNvPr>
          <p:cNvCxnSpPr>
            <a:cxnSpLocks/>
          </p:cNvCxnSpPr>
          <p:nvPr/>
        </p:nvCxnSpPr>
        <p:spPr>
          <a:xfrm flipV="1">
            <a:off x="5640967" y="2289176"/>
            <a:ext cx="724248" cy="628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A349521-37CC-43C5-B777-DD86D20CBF66}"/>
              </a:ext>
            </a:extLst>
          </p:cNvPr>
          <p:cNvCxnSpPr>
            <a:cxnSpLocks/>
          </p:cNvCxnSpPr>
          <p:nvPr/>
        </p:nvCxnSpPr>
        <p:spPr>
          <a:xfrm>
            <a:off x="6045505" y="3185227"/>
            <a:ext cx="1012055" cy="5443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936B33-8459-4CC9-AADE-9BF7937C74D9}"/>
              </a:ext>
            </a:extLst>
          </p:cNvPr>
          <p:cNvSpPr/>
          <p:nvPr/>
        </p:nvSpPr>
        <p:spPr>
          <a:xfrm>
            <a:off x="2840495" y="2820492"/>
            <a:ext cx="3672240" cy="7188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Умови трудового договору з неповнолітніми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5899A73-E7F4-496C-BC73-54B050AECA7B}"/>
              </a:ext>
            </a:extLst>
          </p:cNvPr>
          <p:cNvSpPr/>
          <p:nvPr/>
        </p:nvSpPr>
        <p:spPr>
          <a:xfrm>
            <a:off x="3485666" y="1003895"/>
            <a:ext cx="2381106" cy="71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Обов’язковий медичний огляд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191560-49BF-45C9-BDCA-191B0CBE2ABB}"/>
              </a:ext>
            </a:extLst>
          </p:cNvPr>
          <p:cNvSpPr/>
          <p:nvPr/>
        </p:nvSpPr>
        <p:spPr>
          <a:xfrm>
            <a:off x="6365215" y="1476937"/>
            <a:ext cx="2456564" cy="1267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Трудова функція (посада, спеціальність, кваліфікація)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0C7449-6407-4210-B393-06006A311ED9}"/>
              </a:ext>
            </a:extLst>
          </p:cNvPr>
          <p:cNvSpPr/>
          <p:nvPr/>
        </p:nvSpPr>
        <p:spPr>
          <a:xfrm>
            <a:off x="853625" y="4197537"/>
            <a:ext cx="2738069" cy="997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 встановлюється випробувальний термін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BDECF8C-5F3D-40ED-ADA4-B878ED8DA1D4}"/>
              </a:ext>
            </a:extLst>
          </p:cNvPr>
          <p:cNvSpPr/>
          <p:nvPr/>
        </p:nvSpPr>
        <p:spPr>
          <a:xfrm>
            <a:off x="4177767" y="4664279"/>
            <a:ext cx="2693292" cy="454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Письмова форма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E8E665D-A01B-40FD-8694-8704CEBA2948}"/>
              </a:ext>
            </a:extLst>
          </p:cNvPr>
          <p:cNvSpPr/>
          <p:nvPr/>
        </p:nvSpPr>
        <p:spPr>
          <a:xfrm>
            <a:off x="242902" y="1569160"/>
            <a:ext cx="2725089" cy="718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Менша тривалість робочого часу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37B947-1F47-48E8-844C-87432CEC7EDA}"/>
              </a:ext>
            </a:extLst>
          </p:cNvPr>
          <p:cNvSpPr/>
          <p:nvPr/>
        </p:nvSpPr>
        <p:spPr>
          <a:xfrm>
            <a:off x="138803" y="3014412"/>
            <a:ext cx="2265737" cy="59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Додаткові соціальні пільги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73FD277-0AB5-42F6-B567-D8165C105826}"/>
              </a:ext>
            </a:extLst>
          </p:cNvPr>
          <p:cNvSpPr/>
          <p:nvPr/>
        </p:nvSpPr>
        <p:spPr>
          <a:xfrm>
            <a:off x="7057560" y="3611884"/>
            <a:ext cx="1537616" cy="6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Право на відпустку</a:t>
            </a:r>
          </a:p>
        </p:txBody>
      </p:sp>
    </p:spTree>
    <p:extLst>
      <p:ext uri="{BB962C8B-B14F-4D97-AF65-F5344CB8AC3E}">
        <p14:creationId xmlns:p14="http://schemas.microsoft.com/office/powerpoint/2010/main" val="11360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8D5BD33-786C-48B8-AC11-CC962BD3124E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>
            <a:off x="2607620" y="2289834"/>
            <a:ext cx="1" cy="840708"/>
          </a:xfrm>
          <a:prstGeom prst="line">
            <a:avLst/>
          </a:prstGeom>
          <a:ln w="762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029CB0B-DF7D-4441-ABAA-DB6995102D3A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>
            <a:off x="4394056" y="2418183"/>
            <a:ext cx="1" cy="1680416"/>
          </a:xfrm>
          <a:prstGeom prst="line">
            <a:avLst/>
          </a:prstGeom>
          <a:ln w="7620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97A7455-33DA-47F7-99F9-79CEF532337E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flipH="1">
            <a:off x="6219741" y="2290361"/>
            <a:ext cx="1" cy="869836"/>
          </a:xfrm>
          <a:prstGeom prst="line">
            <a:avLst/>
          </a:prstGeom>
          <a:ln w="762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FF9CBC1-D4DA-4762-96E2-C89095C8ED11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8043876" y="2289834"/>
            <a:ext cx="0" cy="2302875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2DC9281-B73D-40AE-B996-47169C938801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>
            <a:off x="915350" y="2290361"/>
            <a:ext cx="1" cy="1029468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1DD6462-82D5-4C65-845D-DA903FFDE83E}"/>
              </a:ext>
            </a:extLst>
          </p:cNvPr>
          <p:cNvSpPr txBox="1">
            <a:spLocks/>
          </p:cNvSpPr>
          <p:nvPr/>
        </p:nvSpPr>
        <p:spPr>
          <a:xfrm>
            <a:off x="452845" y="189329"/>
            <a:ext cx="6904763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600" dirty="0">
                <a:effectLst/>
              </a:rPr>
              <a:t>Види трудових договорів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3983D6D9-DB98-47AD-9E80-AF2634F10D34}"/>
              </a:ext>
            </a:extLst>
          </p:cNvPr>
          <p:cNvSpPr/>
          <p:nvPr/>
        </p:nvSpPr>
        <p:spPr>
          <a:xfrm>
            <a:off x="205133" y="1579057"/>
            <a:ext cx="1420434" cy="7113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строком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EB2BFCDE-33A9-4BBD-BD36-1C4497DA76CC}"/>
              </a:ext>
            </a:extLst>
          </p:cNvPr>
          <p:cNvSpPr/>
          <p:nvPr/>
        </p:nvSpPr>
        <p:spPr>
          <a:xfrm>
            <a:off x="1910446" y="1579130"/>
            <a:ext cx="1394348" cy="7107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змістом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109CAA7-78A4-4539-A6A2-6B9033E686B9}"/>
              </a:ext>
            </a:extLst>
          </p:cNvPr>
          <p:cNvSpPr/>
          <p:nvPr/>
        </p:nvSpPr>
        <p:spPr>
          <a:xfrm>
            <a:off x="3495142" y="1422299"/>
            <a:ext cx="1797828" cy="995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способом укладення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64EB4B3-4F7C-4B3E-8F99-D212DF694F39}"/>
              </a:ext>
            </a:extLst>
          </p:cNvPr>
          <p:cNvSpPr/>
          <p:nvPr/>
        </p:nvSpPr>
        <p:spPr>
          <a:xfrm>
            <a:off x="5392792" y="1579657"/>
            <a:ext cx="1653899" cy="7107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формою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81F8D1B-521C-478A-933C-BB0DF6469DBC}"/>
              </a:ext>
            </a:extLst>
          </p:cNvPr>
          <p:cNvSpPr/>
          <p:nvPr/>
        </p:nvSpPr>
        <p:spPr>
          <a:xfrm>
            <a:off x="7151249" y="1579130"/>
            <a:ext cx="1785253" cy="7107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 суб’єктами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F3675F3-082D-4459-95E0-86ECAA57A98A}"/>
              </a:ext>
            </a:extLst>
          </p:cNvPr>
          <p:cNvSpPr/>
          <p:nvPr/>
        </p:nvSpPr>
        <p:spPr>
          <a:xfrm>
            <a:off x="122052" y="2592262"/>
            <a:ext cx="1586597" cy="4256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Строкові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EAE6C9E1-09DC-45FF-8629-C7E8717F3427}"/>
              </a:ext>
            </a:extLst>
          </p:cNvPr>
          <p:cNvSpPr/>
          <p:nvPr/>
        </p:nvSpPr>
        <p:spPr>
          <a:xfrm>
            <a:off x="122052" y="3319829"/>
            <a:ext cx="1586597" cy="4256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Безстрокові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1595AE1-D08A-4C20-A4D2-283E5B861184}"/>
              </a:ext>
            </a:extLst>
          </p:cNvPr>
          <p:cNvSpPr/>
          <p:nvPr/>
        </p:nvSpPr>
        <p:spPr>
          <a:xfrm>
            <a:off x="1960328" y="2497354"/>
            <a:ext cx="1294584" cy="4256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Контракт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3B3BADD0-43B2-4637-9B23-022D647C5905}"/>
              </a:ext>
            </a:extLst>
          </p:cNvPr>
          <p:cNvSpPr/>
          <p:nvPr/>
        </p:nvSpPr>
        <p:spPr>
          <a:xfrm>
            <a:off x="1880932" y="3130542"/>
            <a:ext cx="1453377" cy="5831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Державна служба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74F0221-6D98-4B45-8517-7FA9F489AD1E}"/>
              </a:ext>
            </a:extLst>
          </p:cNvPr>
          <p:cNvSpPr/>
          <p:nvPr/>
        </p:nvSpPr>
        <p:spPr>
          <a:xfrm>
            <a:off x="3505783" y="2628259"/>
            <a:ext cx="1776546" cy="624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З молодими фахівцями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0239234C-628E-41C9-B314-21F5AF4E1575}"/>
              </a:ext>
            </a:extLst>
          </p:cNvPr>
          <p:cNvSpPr/>
          <p:nvPr/>
        </p:nvSpPr>
        <p:spPr>
          <a:xfrm>
            <a:off x="3752372" y="3462855"/>
            <a:ext cx="1283368" cy="4256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Конкурс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78C4D20D-51C2-450C-B869-06440349A555}"/>
              </a:ext>
            </a:extLst>
          </p:cNvPr>
          <p:cNvSpPr/>
          <p:nvPr/>
        </p:nvSpPr>
        <p:spPr>
          <a:xfrm>
            <a:off x="3404030" y="4098599"/>
            <a:ext cx="1980053" cy="624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Альтернативна служба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D622A92C-8398-4809-BE9A-0BC685A6D60B}"/>
              </a:ext>
            </a:extLst>
          </p:cNvPr>
          <p:cNvSpPr/>
          <p:nvPr/>
        </p:nvSpPr>
        <p:spPr>
          <a:xfrm>
            <a:off x="5572449" y="2512445"/>
            <a:ext cx="1294584" cy="4256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Усні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16F454F5-940C-4027-98F0-2C0064C9DF57}"/>
              </a:ext>
            </a:extLst>
          </p:cNvPr>
          <p:cNvSpPr/>
          <p:nvPr/>
        </p:nvSpPr>
        <p:spPr>
          <a:xfrm>
            <a:off x="5572449" y="3160197"/>
            <a:ext cx="1294584" cy="4256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Письмові</a:t>
            </a: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AFCED6C2-92B1-4951-993E-76757DA0EAF2}"/>
              </a:ext>
            </a:extLst>
          </p:cNvPr>
          <p:cNvSpPr/>
          <p:nvPr/>
        </p:nvSpPr>
        <p:spPr>
          <a:xfrm>
            <a:off x="7220776" y="3173992"/>
            <a:ext cx="1646199" cy="42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Іноземцями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71BC2299-2D2B-4753-A407-0D6E605E3E14}"/>
              </a:ext>
            </a:extLst>
          </p:cNvPr>
          <p:cNvSpPr/>
          <p:nvPr/>
        </p:nvSpPr>
        <p:spPr>
          <a:xfrm>
            <a:off x="7012380" y="2519079"/>
            <a:ext cx="2064507" cy="4256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Неповнолітніми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B09F84FD-C392-4985-A4CD-39346A4CC597}"/>
              </a:ext>
            </a:extLst>
          </p:cNvPr>
          <p:cNvSpPr/>
          <p:nvPr/>
        </p:nvSpPr>
        <p:spPr>
          <a:xfrm>
            <a:off x="7220776" y="3828905"/>
            <a:ext cx="1646199" cy="534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Фізичною особою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D0BA74F-987C-4E7D-A487-C19B8B693C77}"/>
              </a:ext>
            </a:extLst>
          </p:cNvPr>
          <p:cNvSpPr/>
          <p:nvPr/>
        </p:nvSpPr>
        <p:spPr>
          <a:xfrm>
            <a:off x="7101386" y="4592709"/>
            <a:ext cx="1884979" cy="534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Century Gothic" panose="020B0502020202020204" pitchFamily="34" charset="0"/>
                <a:cs typeface="Times New Roman" panose="02020603050405020304" pitchFamily="18" charset="0"/>
              </a:rPr>
              <a:t>Державними службовцями</a:t>
            </a:r>
          </a:p>
        </p:txBody>
      </p:sp>
    </p:spTree>
    <p:extLst>
      <p:ext uri="{BB962C8B-B14F-4D97-AF65-F5344CB8AC3E}">
        <p14:creationId xmlns:p14="http://schemas.microsoft.com/office/powerpoint/2010/main" val="24758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55A1349-FB33-4A67-B570-8A482C4D8074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flipH="1">
            <a:off x="4571999" y="1513768"/>
            <a:ext cx="1" cy="34307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1DD6462-82D5-4C65-845D-DA903FFDE83E}"/>
              </a:ext>
            </a:extLst>
          </p:cNvPr>
          <p:cNvSpPr txBox="1">
            <a:spLocks/>
          </p:cNvSpPr>
          <p:nvPr/>
        </p:nvSpPr>
        <p:spPr>
          <a:xfrm>
            <a:off x="139336" y="230921"/>
            <a:ext cx="7410995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3200" dirty="0">
                <a:effectLst/>
              </a:rPr>
              <a:t>Порядок укладання трудового договору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476C684-9805-473C-917A-9FA4FF490CD9}"/>
              </a:ext>
            </a:extLst>
          </p:cNvPr>
          <p:cNvSpPr/>
          <p:nvPr/>
        </p:nvSpPr>
        <p:spPr>
          <a:xfrm>
            <a:off x="2227899" y="1095779"/>
            <a:ext cx="4688201" cy="41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Оформлення трудового договору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F2B05D2-51D3-476B-88EA-D8C04991EB84}"/>
              </a:ext>
            </a:extLst>
          </p:cNvPr>
          <p:cNvSpPr/>
          <p:nvPr/>
        </p:nvSpPr>
        <p:spPr>
          <a:xfrm>
            <a:off x="2227899" y="1754106"/>
            <a:ext cx="4688201" cy="41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Видання наказу (розпорядження)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1478836-98B4-4D64-9288-FA2BB53A9B74}"/>
              </a:ext>
            </a:extLst>
          </p:cNvPr>
          <p:cNvSpPr/>
          <p:nvPr/>
        </p:nvSpPr>
        <p:spPr>
          <a:xfrm>
            <a:off x="2964520" y="2412433"/>
            <a:ext cx="3214958" cy="417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Інструктаж працівника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BF8153A-6B18-416C-BE87-60E45DC433F3}"/>
              </a:ext>
            </a:extLst>
          </p:cNvPr>
          <p:cNvSpPr/>
          <p:nvPr/>
        </p:nvSpPr>
        <p:spPr>
          <a:xfrm>
            <a:off x="2964520" y="3070760"/>
            <a:ext cx="3214958" cy="7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Внесення запису до трудової книжки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6FC3B482-7427-402F-86DC-989DA789B72D}"/>
              </a:ext>
            </a:extLst>
          </p:cNvPr>
          <p:cNvSpPr/>
          <p:nvPr/>
        </p:nvSpPr>
        <p:spPr>
          <a:xfrm>
            <a:off x="2776757" y="4007647"/>
            <a:ext cx="3590484" cy="7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Ознайомлення працівника під розписку: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F6660A8-FC99-43DD-8DCB-53FE011E3657}"/>
              </a:ext>
            </a:extLst>
          </p:cNvPr>
          <p:cNvSpPr/>
          <p:nvPr/>
        </p:nvSpPr>
        <p:spPr>
          <a:xfrm>
            <a:off x="2644589" y="4944534"/>
            <a:ext cx="3854820" cy="700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 правилами внутрішнього трудового розпорядку</a:t>
            </a:r>
          </a:p>
        </p:txBody>
      </p:sp>
    </p:spTree>
    <p:extLst>
      <p:ext uri="{BB962C8B-B14F-4D97-AF65-F5344CB8AC3E}">
        <p14:creationId xmlns:p14="http://schemas.microsoft.com/office/powerpoint/2010/main" val="17556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1DD6462-82D5-4C65-845D-DA903FFDE83E}"/>
              </a:ext>
            </a:extLst>
          </p:cNvPr>
          <p:cNvSpPr txBox="1">
            <a:spLocks/>
          </p:cNvSpPr>
          <p:nvPr/>
        </p:nvSpPr>
        <p:spPr>
          <a:xfrm>
            <a:off x="866501" y="283176"/>
            <a:ext cx="7410995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uk-UA" sz="4000" dirty="0">
                <a:effectLst/>
              </a:rPr>
              <a:t>Заборонено: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476C684-9805-473C-917A-9FA4FF490CD9}"/>
              </a:ext>
            </a:extLst>
          </p:cNvPr>
          <p:cNvSpPr/>
          <p:nvPr/>
        </p:nvSpPr>
        <p:spPr>
          <a:xfrm>
            <a:off x="1619793" y="1618298"/>
            <a:ext cx="5486399" cy="85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5558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Залучати неповнолітніх до нічних, надурочних робіт та робіт у вихідні дні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635B2F8-90ED-4B43-963B-C9FE7110E1FD}"/>
              </a:ext>
            </a:extLst>
          </p:cNvPr>
          <p:cNvSpPr/>
          <p:nvPr/>
        </p:nvSpPr>
        <p:spPr>
          <a:xfrm>
            <a:off x="1737357" y="2818080"/>
            <a:ext cx="5251270" cy="85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5558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Застосовувати працю неповнолітніх осіб на важких роботах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7867855-60D2-426A-8FF2-532B6ABE1564}"/>
              </a:ext>
            </a:extLst>
          </p:cNvPr>
          <p:cNvSpPr/>
          <p:nvPr/>
        </p:nvSpPr>
        <p:spPr>
          <a:xfrm>
            <a:off x="1217020" y="4017862"/>
            <a:ext cx="6291945" cy="1085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55588" algn="ctr">
              <a:buFont typeface="Arial" panose="020B0604020202020204" pitchFamily="34" charset="0"/>
              <a:buChar char="•"/>
            </a:pPr>
            <a:r>
              <a:rPr lang="uk-UA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Залучати неповнолітніх до підіймання та переміщення речей, маса яких перевищує встановлені для них граничні норми</a:t>
            </a:r>
          </a:p>
        </p:txBody>
      </p:sp>
    </p:spTree>
    <p:extLst>
      <p:ext uri="{BB962C8B-B14F-4D97-AF65-F5344CB8AC3E}">
        <p14:creationId xmlns:p14="http://schemas.microsoft.com/office/powerpoint/2010/main" val="2083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244</TotalTime>
  <Words>273</Words>
  <Application>Microsoft Office PowerPoint</Application>
  <PresentationFormat>Экран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Тема1</vt:lpstr>
      <vt:lpstr>Практичне заняття. Працевлаштування неповнолітніх.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Romashko, Oleksandr</cp:lastModifiedBy>
  <cp:revision>89</cp:revision>
  <dcterms:created xsi:type="dcterms:W3CDTF">2021-12-24T07:47:25Z</dcterms:created>
  <dcterms:modified xsi:type="dcterms:W3CDTF">2022-10-23T13:56:27Z</dcterms:modified>
</cp:coreProperties>
</file>