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73" r:id="rId8"/>
    <p:sldId id="271" r:id="rId9"/>
    <p:sldId id="272" r:id="rId10"/>
    <p:sldId id="274" r:id="rId11"/>
    <p:sldId id="275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365" y="1046961"/>
            <a:ext cx="6847088" cy="1719197"/>
          </a:xfrm>
        </p:spPr>
        <p:txBody>
          <a:bodyPr>
            <a:normAutofit fontScale="90000"/>
          </a:bodyPr>
          <a:lstStyle/>
          <a:p>
            <a:r>
              <a:rPr lang="uk-UA" sz="4000" dirty="0"/>
              <a:t>Практичне заняття. </a:t>
            </a:r>
            <a:br>
              <a:rPr lang="uk-UA" sz="4000" dirty="0"/>
            </a:br>
            <a:r>
              <a:rPr lang="ru-RU" sz="4000" dirty="0" err="1"/>
              <a:t>Соціальне</a:t>
            </a:r>
            <a:r>
              <a:rPr lang="ru-RU" sz="4000" dirty="0"/>
              <a:t> </a:t>
            </a:r>
            <a:r>
              <a:rPr lang="ru-RU" sz="4000" dirty="0" err="1"/>
              <a:t>призначення</a:t>
            </a:r>
            <a:r>
              <a:rPr lang="ru-RU" sz="4000" dirty="0"/>
              <a:t> </a:t>
            </a:r>
            <a:r>
              <a:rPr lang="ru-RU" sz="4000" dirty="0" err="1"/>
              <a:t>держави</a:t>
            </a:r>
            <a:endParaRPr lang="ru-UA" sz="4000" dirty="0"/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727B5E6-9D30-A1CA-F1E1-60C61340DBE8}"/>
              </a:ext>
            </a:extLst>
          </p:cNvPr>
          <p:cNvSpPr txBox="1">
            <a:spLocks/>
          </p:cNvSpPr>
          <p:nvPr/>
        </p:nvSpPr>
        <p:spPr>
          <a:xfrm>
            <a:off x="1200259" y="266576"/>
            <a:ext cx="6517793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Мінімальна соціальні стандарти</a:t>
            </a:r>
            <a:endParaRPr lang="ru-UA" sz="3200" dirty="0">
              <a:effectLst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8C7FDAF-F410-CB26-BE28-36EE068D4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8912"/>
              </p:ext>
            </p:extLst>
          </p:nvPr>
        </p:nvGraphicFramePr>
        <p:xfrm>
          <a:off x="383176" y="2041429"/>
          <a:ext cx="8377647" cy="13721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9574">
                  <a:extLst>
                    <a:ext uri="{9D8B030D-6E8A-4147-A177-3AD203B41FA5}">
                      <a16:colId xmlns:a16="http://schemas.microsoft.com/office/drawing/2014/main" val="1756327884"/>
                    </a:ext>
                  </a:extLst>
                </a:gridCol>
                <a:gridCol w="1307864">
                  <a:extLst>
                    <a:ext uri="{9D8B030D-6E8A-4147-A177-3AD203B41FA5}">
                      <a16:colId xmlns:a16="http://schemas.microsoft.com/office/drawing/2014/main" val="1499679982"/>
                    </a:ext>
                  </a:extLst>
                </a:gridCol>
                <a:gridCol w="1536511">
                  <a:extLst>
                    <a:ext uri="{9D8B030D-6E8A-4147-A177-3AD203B41FA5}">
                      <a16:colId xmlns:a16="http://schemas.microsoft.com/office/drawing/2014/main" val="4050334423"/>
                    </a:ext>
                  </a:extLst>
                </a:gridCol>
                <a:gridCol w="1362739">
                  <a:extLst>
                    <a:ext uri="{9D8B030D-6E8A-4147-A177-3AD203B41FA5}">
                      <a16:colId xmlns:a16="http://schemas.microsoft.com/office/drawing/2014/main" val="3335093916"/>
                    </a:ext>
                  </a:extLst>
                </a:gridCol>
                <a:gridCol w="1307863">
                  <a:extLst>
                    <a:ext uri="{9D8B030D-6E8A-4147-A177-3AD203B41FA5}">
                      <a16:colId xmlns:a16="http://schemas.microsoft.com/office/drawing/2014/main" val="2149921740"/>
                    </a:ext>
                  </a:extLst>
                </a:gridCol>
                <a:gridCol w="1573096">
                  <a:extLst>
                    <a:ext uri="{9D8B030D-6E8A-4147-A177-3AD203B41FA5}">
                      <a16:colId xmlns:a16="http://schemas.microsoft.com/office/drawing/2014/main" val="1488429604"/>
                    </a:ext>
                  </a:extLst>
                </a:gridCol>
              </a:tblGrid>
              <a:tr h="849812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Century Gothic" panose="020B0502020202020204" pitchFamily="34" charset="0"/>
                        </a:rPr>
                        <a:t>Період</a:t>
                      </a:r>
                      <a:endParaRPr lang="ru-UA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Century Gothic" panose="020B0502020202020204" pitchFamily="34" charset="0"/>
                        </a:rPr>
                        <a:t>Загальний показник</a:t>
                      </a:r>
                      <a:endParaRPr lang="ru-UA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Century Gothic" panose="020B0502020202020204" pitchFamily="34" charset="0"/>
                        </a:rPr>
                        <a:t>Діти до 6 років</a:t>
                      </a:r>
                      <a:endParaRPr lang="ru-UA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Century Gothic" panose="020B0502020202020204" pitchFamily="34" charset="0"/>
                        </a:rPr>
                        <a:t>Діти від 6 до 18 років</a:t>
                      </a:r>
                      <a:endParaRPr lang="ru-UA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Century Gothic" panose="020B0502020202020204" pitchFamily="34" charset="0"/>
                        </a:rPr>
                        <a:t>Працездатні особи</a:t>
                      </a:r>
                      <a:endParaRPr lang="ru-UA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Century Gothic" panose="020B0502020202020204" pitchFamily="34" charset="0"/>
                        </a:rPr>
                        <a:t>Особи, що втратили працездатність</a:t>
                      </a:r>
                      <a:endParaRPr lang="ru-UA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957223"/>
                  </a:ext>
                </a:extLst>
              </a:tr>
              <a:tr h="522292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Century Gothic" panose="020B0502020202020204" pitchFamily="34" charset="0"/>
                        </a:rPr>
                        <a:t>З</a:t>
                      </a:r>
                      <a:r>
                        <a:rPr lang="ru-UA" dirty="0">
                          <a:latin typeface="Century Gothic" panose="020B0502020202020204" pitchFamily="34" charset="0"/>
                        </a:rPr>
                        <a:t> 01.12.2022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dirty="0">
                          <a:latin typeface="Century Gothic" panose="020B0502020202020204" pitchFamily="34" charset="0"/>
                        </a:rPr>
                        <a:t>2589 грн.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dirty="0">
                          <a:latin typeface="Century Gothic" panose="020B0502020202020204" pitchFamily="34" charset="0"/>
                        </a:rPr>
                        <a:t>2272 грн.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dirty="0">
                          <a:latin typeface="Century Gothic" panose="020B0502020202020204" pitchFamily="34" charset="0"/>
                        </a:rPr>
                        <a:t>2833 грн.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dirty="0">
                          <a:latin typeface="Century Gothic" panose="020B0502020202020204" pitchFamily="34" charset="0"/>
                        </a:rPr>
                        <a:t>2684 грн.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dirty="0">
                          <a:latin typeface="Century Gothic" panose="020B0502020202020204" pitchFamily="34" charset="0"/>
                        </a:rPr>
                        <a:t>2093 грн.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868468"/>
                  </a:ext>
                </a:extLst>
              </a:tr>
            </a:tbl>
          </a:graphicData>
        </a:graphic>
      </p:graphicFrame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7979D9F-B875-4B08-8BA7-79E0D722BB70}"/>
              </a:ext>
            </a:extLst>
          </p:cNvPr>
          <p:cNvSpPr txBox="1">
            <a:spLocks/>
          </p:cNvSpPr>
          <p:nvPr/>
        </p:nvSpPr>
        <p:spPr>
          <a:xfrm>
            <a:off x="285860" y="4312402"/>
            <a:ext cx="8579466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dirty="0">
                <a:effectLst/>
              </a:rPr>
              <a:t>Чи достатні, на вашу думку, мінімальні соціальні стандарти для забезпечення гідного рівня життя? </a:t>
            </a:r>
          </a:p>
          <a:p>
            <a:pPr algn="ctr"/>
            <a:r>
              <a:rPr lang="uk-UA" dirty="0">
                <a:effectLst/>
              </a:rPr>
              <a:t>Свою думку обґрунтуйте.</a:t>
            </a:r>
          </a:p>
        </p:txBody>
      </p:sp>
    </p:spTree>
    <p:extLst>
      <p:ext uri="{BB962C8B-B14F-4D97-AF65-F5344CB8AC3E}">
        <p14:creationId xmlns:p14="http://schemas.microsoft.com/office/powerpoint/2010/main" val="16290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E961-5973-AD3B-63D9-9AE50B75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200" dirty="0"/>
              <a:t>Запитання для дискусії:</a:t>
            </a:r>
            <a:endParaRPr lang="ru-UA" sz="32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0F8ACBE-B4B9-0C90-88F3-CFA548AA5951}"/>
              </a:ext>
            </a:extLst>
          </p:cNvPr>
          <p:cNvSpPr txBox="1">
            <a:spLocks/>
          </p:cNvSpPr>
          <p:nvPr/>
        </p:nvSpPr>
        <p:spPr>
          <a:xfrm>
            <a:off x="99387" y="1252552"/>
            <a:ext cx="8945226" cy="48173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dirty="0">
                <a:effectLst/>
              </a:rPr>
              <a:t>Чи </a:t>
            </a:r>
            <a:r>
              <a:rPr lang="uk-UA" dirty="0" err="1">
                <a:effectLst/>
              </a:rPr>
              <a:t>потріб</a:t>
            </a:r>
            <a:r>
              <a:rPr lang="ru-UA" dirty="0">
                <a:effectLst/>
              </a:rPr>
              <a:t>но</a:t>
            </a:r>
            <a:r>
              <a:rPr lang="uk-UA" dirty="0">
                <a:effectLst/>
              </a:rPr>
              <a:t> безоплатний проїзд для пільгових категорій замінити на виплату коштів (монетизація пільг)?</a:t>
            </a:r>
          </a:p>
          <a:p>
            <a:pPr algn="ctr"/>
            <a:endParaRPr lang="uk-UA" dirty="0">
              <a:effectLst/>
            </a:endParaRPr>
          </a:p>
          <a:p>
            <a:pPr algn="ctr"/>
            <a:r>
              <a:rPr lang="uk-UA" dirty="0">
                <a:effectLst/>
              </a:rPr>
              <a:t>Чи повинна бути медична допомога безоплатною?</a:t>
            </a:r>
          </a:p>
          <a:p>
            <a:pPr algn="ctr"/>
            <a:endParaRPr lang="uk-UA" dirty="0">
              <a:effectLst/>
            </a:endParaRPr>
          </a:p>
          <a:p>
            <a:pPr algn="ctr"/>
            <a:endParaRPr lang="uk-UA" dirty="0">
              <a:effectLst/>
            </a:endParaRPr>
          </a:p>
          <a:p>
            <a:pPr algn="ctr"/>
            <a:r>
              <a:rPr lang="uk-UA" dirty="0">
                <a:effectLst/>
              </a:rPr>
              <a:t>Чи потрібно запровадити прогресивну шкалу оподаткування? Які ризики і переваги?</a:t>
            </a:r>
          </a:p>
          <a:p>
            <a:pPr algn="ctr"/>
            <a:endParaRPr lang="uk-UA" dirty="0">
              <a:effectLst/>
            </a:endParaRPr>
          </a:p>
          <a:p>
            <a:pPr algn="ctr"/>
            <a:r>
              <a:rPr lang="uk-UA" dirty="0">
                <a:effectLst/>
              </a:rPr>
              <a:t>Чи підтримуєте Ви ідею соціал-дарвінізму: «Кожен сам за себе й до біса </a:t>
            </a:r>
            <a:r>
              <a:rPr lang="uk-UA" dirty="0" err="1">
                <a:effectLst/>
              </a:rPr>
              <a:t>невдах</a:t>
            </a:r>
            <a:r>
              <a:rPr lang="uk-UA" dirty="0">
                <a:effectLst/>
              </a:rPr>
              <a:t>»?</a:t>
            </a:r>
          </a:p>
        </p:txBody>
      </p:sp>
    </p:spTree>
    <p:extLst>
      <p:ext uri="{BB962C8B-B14F-4D97-AF65-F5344CB8AC3E}">
        <p14:creationId xmlns:p14="http://schemas.microsoft.com/office/powerpoint/2010/main" val="173954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9FA0A-1F09-4B06-BF9C-FA7F06DE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6" y="1443766"/>
            <a:ext cx="8020594" cy="1462720"/>
          </a:xfrm>
        </p:spPr>
        <p:txBody>
          <a:bodyPr>
            <a:noAutofit/>
          </a:bodyPr>
          <a:lstStyle/>
          <a:p>
            <a:pPr algn="r"/>
            <a:r>
              <a:rPr lang="uk-UA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«Соціальна держава – не гиря на ногах прогресу, а його двигун.» </a:t>
            </a:r>
            <a:endParaRPr lang="uk-UA" sz="2800" dirty="0">
              <a:effectLst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80479D-0197-41F4-AB66-1E6973B4C05D}"/>
              </a:ext>
            </a:extLst>
          </p:cNvPr>
          <p:cNvSpPr txBox="1">
            <a:spLocks/>
          </p:cNvSpPr>
          <p:nvPr/>
        </p:nvSpPr>
        <p:spPr>
          <a:xfrm>
            <a:off x="3667950" y="2732312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В. Брандт</a:t>
            </a:r>
            <a:endParaRPr lang="ru-UA" sz="2800" dirty="0">
              <a:effectLst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5E9CAEB-48CD-E948-3325-31FB75C3F3B5}"/>
              </a:ext>
            </a:extLst>
          </p:cNvPr>
          <p:cNvSpPr txBox="1">
            <a:spLocks/>
          </p:cNvSpPr>
          <p:nvPr/>
        </p:nvSpPr>
        <p:spPr>
          <a:xfrm>
            <a:off x="-209009" y="3044572"/>
            <a:ext cx="8355874" cy="1462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uk-U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«Немає ніяких державних грошей, є гроші платників податків» </a:t>
            </a:r>
            <a:endParaRPr lang="uk-UA" sz="2800" dirty="0">
              <a:effectLst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40E534E-770E-CC0B-6174-5B594C42159F}"/>
              </a:ext>
            </a:extLst>
          </p:cNvPr>
          <p:cNvSpPr txBox="1">
            <a:spLocks/>
          </p:cNvSpPr>
          <p:nvPr/>
        </p:nvSpPr>
        <p:spPr>
          <a:xfrm>
            <a:off x="3667950" y="4333118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М. </a:t>
            </a:r>
            <a:r>
              <a:rPr lang="ru-RU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Тетчер</a:t>
            </a:r>
            <a:endParaRPr lang="ru-UA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8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8377D5-DDA1-44D2-B7BF-B944368B8D86}"/>
              </a:ext>
            </a:extLst>
          </p:cNvPr>
          <p:cNvSpPr/>
          <p:nvPr/>
        </p:nvSpPr>
        <p:spPr>
          <a:xfrm>
            <a:off x="3181196" y="1015391"/>
            <a:ext cx="2831315" cy="520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699306" y="170340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Нормативно-правова база</a:t>
            </a:r>
            <a:endParaRPr lang="ru-UA" sz="3600" dirty="0">
              <a:effectLst/>
            </a:endParaRP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D87A24DF-B5A8-922E-B144-A839AC072834}"/>
              </a:ext>
            </a:extLst>
          </p:cNvPr>
          <p:cNvSpPr/>
          <p:nvPr/>
        </p:nvSpPr>
        <p:spPr>
          <a:xfrm>
            <a:off x="1461768" y="1676956"/>
            <a:ext cx="6270171" cy="8826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Стаття 1. Україна є суверенна і незалежна, демократична, </a:t>
            </a:r>
            <a:r>
              <a:rPr lang="uk-UA" sz="2000" b="1" i="1" u="sng">
                <a:latin typeface="Century Gothic" panose="020B0502020202020204" pitchFamily="34" charset="0"/>
                <a:cs typeface="Times New Roman" panose="02020603050405020304" pitchFamily="18" charset="0"/>
              </a:rPr>
              <a:t>соціальна</a:t>
            </a: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, правова держава.</a:t>
            </a: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5A2B056F-EE14-6048-D9AA-4EF0C82C65D4}"/>
              </a:ext>
            </a:extLst>
          </p:cNvPr>
          <p:cNvSpPr/>
          <p:nvPr/>
        </p:nvSpPr>
        <p:spPr>
          <a:xfrm>
            <a:off x="1461768" y="2701028"/>
            <a:ext cx="6270171" cy="4596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працю (ст. 43 Конституції України)</a:t>
            </a:r>
          </a:p>
        </p:txBody>
      </p:sp>
      <p:sp>
        <p:nvSpPr>
          <p:cNvPr id="15" name="Прямоугольник: скругленные углы 13">
            <a:extLst>
              <a:ext uri="{FF2B5EF4-FFF2-40B4-BE49-F238E27FC236}">
                <a16:creationId xmlns:a16="http://schemas.microsoft.com/office/drawing/2014/main" id="{BC15EDB6-CCC9-9E76-C737-5ECA1188789A}"/>
              </a:ext>
            </a:extLst>
          </p:cNvPr>
          <p:cNvSpPr/>
          <p:nvPr/>
        </p:nvSpPr>
        <p:spPr>
          <a:xfrm>
            <a:off x="1244053" y="3302070"/>
            <a:ext cx="6705600" cy="7374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охорону здоров’я, медичну допомогу та медичне страхування (ст. 49 Конституції України)</a:t>
            </a:r>
          </a:p>
        </p:txBody>
      </p:sp>
      <p:sp>
        <p:nvSpPr>
          <p:cNvPr id="16" name="Прямоугольник: скругленные углы 13">
            <a:extLst>
              <a:ext uri="{FF2B5EF4-FFF2-40B4-BE49-F238E27FC236}">
                <a16:creationId xmlns:a16="http://schemas.microsoft.com/office/drawing/2014/main" id="{56A1BCDF-E8B1-5197-A53A-F16DEE0408BA}"/>
              </a:ext>
            </a:extLst>
          </p:cNvPr>
          <p:cNvSpPr/>
          <p:nvPr/>
        </p:nvSpPr>
        <p:spPr>
          <a:xfrm>
            <a:off x="884316" y="4180914"/>
            <a:ext cx="7425074" cy="4596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соціальний захист (ст. 46 Конституції України)</a:t>
            </a:r>
          </a:p>
        </p:txBody>
      </p:sp>
      <p:sp>
        <p:nvSpPr>
          <p:cNvPr id="17" name="Прямоугольник: скругленные углы 13">
            <a:extLst>
              <a:ext uri="{FF2B5EF4-FFF2-40B4-BE49-F238E27FC236}">
                <a16:creationId xmlns:a16="http://schemas.microsoft.com/office/drawing/2014/main" id="{1F1F3C7C-1F70-6E32-A360-1DDE51895632}"/>
              </a:ext>
            </a:extLst>
          </p:cNvPr>
          <p:cNvSpPr/>
          <p:nvPr/>
        </p:nvSpPr>
        <p:spPr>
          <a:xfrm>
            <a:off x="1724693" y="4781956"/>
            <a:ext cx="5744320" cy="4596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житло (ст. 47 Конституції України)</a:t>
            </a:r>
          </a:p>
        </p:txBody>
      </p:sp>
      <p:sp>
        <p:nvSpPr>
          <p:cNvPr id="18" name="Прямоугольник: скругленные углы 13">
            <a:extLst>
              <a:ext uri="{FF2B5EF4-FFF2-40B4-BE49-F238E27FC236}">
                <a16:creationId xmlns:a16="http://schemas.microsoft.com/office/drawing/2014/main" id="{4217596B-60D9-41C9-3CE4-E83A79A5F311}"/>
              </a:ext>
            </a:extLst>
          </p:cNvPr>
          <p:cNvSpPr/>
          <p:nvPr/>
        </p:nvSpPr>
        <p:spPr>
          <a:xfrm>
            <a:off x="347070" y="5382998"/>
            <a:ext cx="8499566" cy="4596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достатній життєвий рівень (ст. 48 Конституції України)</a:t>
            </a:r>
          </a:p>
        </p:txBody>
      </p:sp>
    </p:spTree>
    <p:extLst>
      <p:ext uri="{BB962C8B-B14F-4D97-AF65-F5344CB8AC3E}">
        <p14:creationId xmlns:p14="http://schemas.microsoft.com/office/powerpoint/2010/main" val="3412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8377D5-DDA1-44D2-B7BF-B944368B8D86}"/>
              </a:ext>
            </a:extLst>
          </p:cNvPr>
          <p:cNvSpPr/>
          <p:nvPr/>
        </p:nvSpPr>
        <p:spPr>
          <a:xfrm>
            <a:off x="2435356" y="963137"/>
            <a:ext cx="4263498" cy="520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Європейська соціальна хартія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699306" y="170340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Нормативно-правова база</a:t>
            </a:r>
            <a:endParaRPr lang="ru-UA" sz="3600" dirty="0">
              <a:effectLst/>
            </a:endParaRP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5A2B056F-EE14-6048-D9AA-4EF0C82C65D4}"/>
              </a:ext>
            </a:extLst>
          </p:cNvPr>
          <p:cNvSpPr/>
          <p:nvPr/>
        </p:nvSpPr>
        <p:spPr>
          <a:xfrm>
            <a:off x="2167111" y="2522775"/>
            <a:ext cx="4799989" cy="4596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Закон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«Про оплату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праці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»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3">
            <a:extLst>
              <a:ext uri="{FF2B5EF4-FFF2-40B4-BE49-F238E27FC236}">
                <a16:creationId xmlns:a16="http://schemas.microsoft.com/office/drawing/2014/main" id="{56A1BCDF-E8B1-5197-A53A-F16DEE0408BA}"/>
              </a:ext>
            </a:extLst>
          </p:cNvPr>
          <p:cNvSpPr/>
          <p:nvPr/>
        </p:nvSpPr>
        <p:spPr>
          <a:xfrm>
            <a:off x="1602073" y="3157350"/>
            <a:ext cx="5930064" cy="4596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Закон України «Про прожитковий мінімум»</a:t>
            </a:r>
          </a:p>
        </p:txBody>
      </p:sp>
      <p:sp>
        <p:nvSpPr>
          <p:cNvPr id="17" name="Прямоугольник: скругленные углы 13">
            <a:extLst>
              <a:ext uri="{FF2B5EF4-FFF2-40B4-BE49-F238E27FC236}">
                <a16:creationId xmlns:a16="http://schemas.microsoft.com/office/drawing/2014/main" id="{1F1F3C7C-1F70-6E32-A360-1DDE51895632}"/>
              </a:ext>
            </a:extLst>
          </p:cNvPr>
          <p:cNvSpPr/>
          <p:nvPr/>
        </p:nvSpPr>
        <p:spPr>
          <a:xfrm>
            <a:off x="1483327" y="3791925"/>
            <a:ext cx="6167556" cy="4596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Закон України «Про пенсійне забезпечення» </a:t>
            </a:r>
          </a:p>
        </p:txBody>
      </p:sp>
      <p:sp>
        <p:nvSpPr>
          <p:cNvPr id="18" name="Прямоугольник: скругленные углы 13">
            <a:extLst>
              <a:ext uri="{FF2B5EF4-FFF2-40B4-BE49-F238E27FC236}">
                <a16:creationId xmlns:a16="http://schemas.microsoft.com/office/drawing/2014/main" id="{4217596B-60D9-41C9-3CE4-E83A79A5F311}"/>
              </a:ext>
            </a:extLst>
          </p:cNvPr>
          <p:cNvSpPr/>
          <p:nvPr/>
        </p:nvSpPr>
        <p:spPr>
          <a:xfrm>
            <a:off x="1199328" y="4426500"/>
            <a:ext cx="6735555" cy="7248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Закон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«Про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основи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соціального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захисту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бездомних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осіб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безпритульних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дітей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»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96155FB8-2F97-1D4A-17F9-9A513C4CC35C}"/>
              </a:ext>
            </a:extLst>
          </p:cNvPr>
          <p:cNvSpPr/>
          <p:nvPr/>
        </p:nvSpPr>
        <p:spPr>
          <a:xfrm>
            <a:off x="1483327" y="5326305"/>
            <a:ext cx="6167556" cy="724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Закон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«Про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забезпечення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 і свобод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внутрішньо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переміщених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осіб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»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AD15059A-85C6-891D-F6E1-9BD0A5A42448}"/>
              </a:ext>
            </a:extLst>
          </p:cNvPr>
          <p:cNvSpPr/>
          <p:nvPr/>
        </p:nvSpPr>
        <p:spPr>
          <a:xfrm>
            <a:off x="2167111" y="1658235"/>
            <a:ext cx="4799989" cy="6895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Міжнародн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пакти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економічні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соціальні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культурні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8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71453C7-7520-4CAF-830A-F6C8F9558782}"/>
              </a:ext>
            </a:extLst>
          </p:cNvPr>
          <p:cNvSpPr/>
          <p:nvPr/>
        </p:nvSpPr>
        <p:spPr>
          <a:xfrm>
            <a:off x="2302547" y="1601287"/>
            <a:ext cx="4538899" cy="537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Людина - найвища цінність</a:t>
            </a:r>
          </a:p>
        </p:txBody>
      </p:sp>
      <p:sp>
        <p:nvSpPr>
          <p:cNvPr id="6" name="Прямоугольник: скругленные углы 15">
            <a:extLst>
              <a:ext uri="{FF2B5EF4-FFF2-40B4-BE49-F238E27FC236}">
                <a16:creationId xmlns:a16="http://schemas.microsoft.com/office/drawing/2014/main" id="{FF0BDF41-3DD5-7538-CB89-BD9C976F3E68}"/>
              </a:ext>
            </a:extLst>
          </p:cNvPr>
          <p:cNvSpPr/>
          <p:nvPr/>
        </p:nvSpPr>
        <p:spPr>
          <a:xfrm>
            <a:off x="2662209" y="2562656"/>
            <a:ext cx="3819577" cy="5379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Права другого покоління</a:t>
            </a:r>
          </a:p>
        </p:txBody>
      </p:sp>
      <p:sp>
        <p:nvSpPr>
          <p:cNvPr id="8" name="Прямоугольник: скругленные углы 15">
            <a:extLst>
              <a:ext uri="{FF2B5EF4-FFF2-40B4-BE49-F238E27FC236}">
                <a16:creationId xmlns:a16="http://schemas.microsoft.com/office/drawing/2014/main" id="{F1D705BC-8A83-F12E-0551-A3E9E73D8054}"/>
              </a:ext>
            </a:extLst>
          </p:cNvPr>
          <p:cNvSpPr/>
          <p:nvPr/>
        </p:nvSpPr>
        <p:spPr>
          <a:xfrm>
            <a:off x="2149709" y="3524025"/>
            <a:ext cx="4844581" cy="65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>
                <a:latin typeface="Century Gothic" panose="020B0502020202020204" pitchFamily="34" charset="0"/>
                <a:cs typeface="Times New Roman" panose="02020603050405020304" pitchFamily="18" charset="0"/>
              </a:rPr>
              <a:t>Державна підтримка малозабезпечених верств населення</a:t>
            </a:r>
          </a:p>
        </p:txBody>
      </p:sp>
      <p:sp>
        <p:nvSpPr>
          <p:cNvPr id="11" name="Прямоугольник: скругленные углы 15">
            <a:extLst>
              <a:ext uri="{FF2B5EF4-FFF2-40B4-BE49-F238E27FC236}">
                <a16:creationId xmlns:a16="http://schemas.microsoft.com/office/drawing/2014/main" id="{55E5349C-106A-AE02-ADBD-709FF0B31236}"/>
              </a:ext>
            </a:extLst>
          </p:cNvPr>
          <p:cNvSpPr/>
          <p:nvPr/>
        </p:nvSpPr>
        <p:spPr>
          <a:xfrm>
            <a:off x="1672040" y="4602535"/>
            <a:ext cx="5799911" cy="6550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Ефективна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систем</a:t>
            </a:r>
            <a:r>
              <a:rPr lang="ru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охорони здоров’я 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та 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соціального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захисту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727B5E6-9D30-A1CA-F1E1-60C61340DBE8}"/>
              </a:ext>
            </a:extLst>
          </p:cNvPr>
          <p:cNvSpPr txBox="1">
            <a:spLocks/>
          </p:cNvSpPr>
          <p:nvPr/>
        </p:nvSpPr>
        <p:spPr>
          <a:xfrm>
            <a:off x="1607293" y="216463"/>
            <a:ext cx="5929403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Ознаки соціальної держави:</a:t>
            </a:r>
            <a:endParaRPr lang="ru-UA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67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71453C7-7520-4CAF-830A-F6C8F9558782}"/>
              </a:ext>
            </a:extLst>
          </p:cNvPr>
          <p:cNvSpPr/>
          <p:nvPr/>
        </p:nvSpPr>
        <p:spPr>
          <a:xfrm>
            <a:off x="3480816" y="1592578"/>
            <a:ext cx="2182367" cy="537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Солідарність</a:t>
            </a:r>
          </a:p>
        </p:txBody>
      </p:sp>
      <p:sp>
        <p:nvSpPr>
          <p:cNvPr id="6" name="Прямоугольник: скругленные углы 15">
            <a:extLst>
              <a:ext uri="{FF2B5EF4-FFF2-40B4-BE49-F238E27FC236}">
                <a16:creationId xmlns:a16="http://schemas.microsoft.com/office/drawing/2014/main" id="{FF0BDF41-3DD5-7538-CB89-BD9C976F3E68}"/>
              </a:ext>
            </a:extLst>
          </p:cNvPr>
          <p:cNvSpPr/>
          <p:nvPr/>
        </p:nvSpPr>
        <p:spPr>
          <a:xfrm>
            <a:off x="2662211" y="2592994"/>
            <a:ext cx="3819577" cy="5379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Соціальна відповідальність</a:t>
            </a:r>
          </a:p>
        </p:txBody>
      </p:sp>
      <p:sp>
        <p:nvSpPr>
          <p:cNvPr id="8" name="Прямоугольник: скругленные углы 15">
            <a:extLst>
              <a:ext uri="{FF2B5EF4-FFF2-40B4-BE49-F238E27FC236}">
                <a16:creationId xmlns:a16="http://schemas.microsoft.com/office/drawing/2014/main" id="{F1D705BC-8A83-F12E-0551-A3E9E73D8054}"/>
              </a:ext>
            </a:extLst>
          </p:cNvPr>
          <p:cNvSpPr/>
          <p:nvPr/>
        </p:nvSpPr>
        <p:spPr>
          <a:xfrm>
            <a:off x="2581437" y="3593410"/>
            <a:ext cx="3981125" cy="5379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Соціальна справедливість </a:t>
            </a:r>
          </a:p>
        </p:txBody>
      </p:sp>
      <p:sp>
        <p:nvSpPr>
          <p:cNvPr id="11" name="Прямоугольник: скругленные углы 15">
            <a:extLst>
              <a:ext uri="{FF2B5EF4-FFF2-40B4-BE49-F238E27FC236}">
                <a16:creationId xmlns:a16="http://schemas.microsoft.com/office/drawing/2014/main" id="{55E5349C-106A-AE02-ADBD-709FF0B31236}"/>
              </a:ext>
            </a:extLst>
          </p:cNvPr>
          <p:cNvSpPr/>
          <p:nvPr/>
        </p:nvSpPr>
        <p:spPr>
          <a:xfrm>
            <a:off x="3021871" y="4593826"/>
            <a:ext cx="3100256" cy="5379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Субсидіарність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727B5E6-9D30-A1CA-F1E1-60C61340DBE8}"/>
              </a:ext>
            </a:extLst>
          </p:cNvPr>
          <p:cNvSpPr txBox="1">
            <a:spLocks/>
          </p:cNvSpPr>
          <p:nvPr/>
        </p:nvSpPr>
        <p:spPr>
          <a:xfrm>
            <a:off x="1672040" y="151754"/>
            <a:ext cx="6517793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200" dirty="0">
                <a:effectLst/>
              </a:rPr>
              <a:t>Принципи соціальної держави:</a:t>
            </a:r>
            <a:endParaRPr lang="ru-UA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043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71453C7-7520-4CAF-830A-F6C8F9558782}"/>
              </a:ext>
            </a:extLst>
          </p:cNvPr>
          <p:cNvSpPr/>
          <p:nvPr/>
        </p:nvSpPr>
        <p:spPr>
          <a:xfrm>
            <a:off x="2666453" y="969819"/>
            <a:ext cx="3819577" cy="537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Мінімальна заробітна плата</a:t>
            </a:r>
          </a:p>
        </p:txBody>
      </p:sp>
      <p:sp>
        <p:nvSpPr>
          <p:cNvPr id="6" name="Прямоугольник: скругленные углы 15">
            <a:extLst>
              <a:ext uri="{FF2B5EF4-FFF2-40B4-BE49-F238E27FC236}">
                <a16:creationId xmlns:a16="http://schemas.microsoft.com/office/drawing/2014/main" id="{FF0BDF41-3DD5-7538-CB89-BD9C976F3E68}"/>
              </a:ext>
            </a:extLst>
          </p:cNvPr>
          <p:cNvSpPr/>
          <p:nvPr/>
        </p:nvSpPr>
        <p:spPr>
          <a:xfrm>
            <a:off x="2257150" y="1684419"/>
            <a:ext cx="4638182" cy="5379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Мінімальний прожитковий мінімум</a:t>
            </a:r>
          </a:p>
        </p:txBody>
      </p:sp>
      <p:sp>
        <p:nvSpPr>
          <p:cNvPr id="8" name="Прямоугольник: скругленные углы 15">
            <a:extLst>
              <a:ext uri="{FF2B5EF4-FFF2-40B4-BE49-F238E27FC236}">
                <a16:creationId xmlns:a16="http://schemas.microsoft.com/office/drawing/2014/main" id="{F1D705BC-8A83-F12E-0551-A3E9E73D8054}"/>
              </a:ext>
            </a:extLst>
          </p:cNvPr>
          <p:cNvSpPr/>
          <p:nvPr/>
        </p:nvSpPr>
        <p:spPr>
          <a:xfrm>
            <a:off x="3075862" y="2399019"/>
            <a:ext cx="3000758" cy="5379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Мінімальна пенсія</a:t>
            </a:r>
          </a:p>
        </p:txBody>
      </p:sp>
      <p:sp>
        <p:nvSpPr>
          <p:cNvPr id="11" name="Прямоугольник: скругленные углы 15">
            <a:extLst>
              <a:ext uri="{FF2B5EF4-FFF2-40B4-BE49-F238E27FC236}">
                <a16:creationId xmlns:a16="http://schemas.microsoft.com/office/drawing/2014/main" id="{55E5349C-106A-AE02-ADBD-709FF0B31236}"/>
              </a:ext>
            </a:extLst>
          </p:cNvPr>
          <p:cNvSpPr/>
          <p:nvPr/>
        </p:nvSpPr>
        <p:spPr>
          <a:xfrm>
            <a:off x="2760502" y="3113619"/>
            <a:ext cx="3631478" cy="5379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Допомога по безробіттю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727B5E6-9D30-A1CA-F1E1-60C61340DBE8}"/>
              </a:ext>
            </a:extLst>
          </p:cNvPr>
          <p:cNvSpPr txBox="1">
            <a:spLocks/>
          </p:cNvSpPr>
          <p:nvPr/>
        </p:nvSpPr>
        <p:spPr>
          <a:xfrm>
            <a:off x="1672040" y="151754"/>
            <a:ext cx="6517793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200" dirty="0">
                <a:effectLst/>
              </a:rPr>
              <a:t>Програми соціальної допомоги:</a:t>
            </a:r>
            <a:endParaRPr lang="ru-UA" sz="3200" dirty="0">
              <a:effectLst/>
            </a:endParaRPr>
          </a:p>
        </p:txBody>
      </p:sp>
      <p:sp>
        <p:nvSpPr>
          <p:cNvPr id="2" name="Прямоугольник: скругленные углы 15">
            <a:extLst>
              <a:ext uri="{FF2B5EF4-FFF2-40B4-BE49-F238E27FC236}">
                <a16:creationId xmlns:a16="http://schemas.microsoft.com/office/drawing/2014/main" id="{FC6EF43A-C3F3-79FF-0D99-F74A2F567EB5}"/>
              </a:ext>
            </a:extLst>
          </p:cNvPr>
          <p:cNvSpPr/>
          <p:nvPr/>
        </p:nvSpPr>
        <p:spPr>
          <a:xfrm>
            <a:off x="2666453" y="3828219"/>
            <a:ext cx="1741829" cy="537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Стипендії</a:t>
            </a:r>
          </a:p>
        </p:txBody>
      </p:sp>
      <p:sp>
        <p:nvSpPr>
          <p:cNvPr id="3" name="Прямоугольник: скругленные углы 15">
            <a:extLst>
              <a:ext uri="{FF2B5EF4-FFF2-40B4-BE49-F238E27FC236}">
                <a16:creationId xmlns:a16="http://schemas.microsoft.com/office/drawing/2014/main" id="{D5A8279F-1957-013C-D8F0-1EB54BA696C3}"/>
              </a:ext>
            </a:extLst>
          </p:cNvPr>
          <p:cNvSpPr/>
          <p:nvPr/>
        </p:nvSpPr>
        <p:spPr>
          <a:xfrm>
            <a:off x="4756510" y="3828219"/>
            <a:ext cx="1741829" cy="537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Субсидії</a:t>
            </a:r>
          </a:p>
        </p:txBody>
      </p:sp>
      <p:sp>
        <p:nvSpPr>
          <p:cNvPr id="4" name="Прямоугольник: скругленные углы 15">
            <a:extLst>
              <a:ext uri="{FF2B5EF4-FFF2-40B4-BE49-F238E27FC236}">
                <a16:creationId xmlns:a16="http://schemas.microsoft.com/office/drawing/2014/main" id="{D5C90C02-3C8E-A279-D900-A7DB545D1531}"/>
              </a:ext>
            </a:extLst>
          </p:cNvPr>
          <p:cNvSpPr/>
          <p:nvPr/>
        </p:nvSpPr>
        <p:spPr>
          <a:xfrm>
            <a:off x="2022778" y="4542819"/>
            <a:ext cx="5098444" cy="53791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Допомога малозабезпеченим особам</a:t>
            </a:r>
          </a:p>
        </p:txBody>
      </p:sp>
      <p:sp>
        <p:nvSpPr>
          <p:cNvPr id="5" name="Прямоугольник: скругленные углы 15">
            <a:extLst>
              <a:ext uri="{FF2B5EF4-FFF2-40B4-BE49-F238E27FC236}">
                <a16:creationId xmlns:a16="http://schemas.microsoft.com/office/drawing/2014/main" id="{8B53328B-821D-BCAC-6659-AF37E1CA88D1}"/>
              </a:ext>
            </a:extLst>
          </p:cNvPr>
          <p:cNvSpPr/>
          <p:nvPr/>
        </p:nvSpPr>
        <p:spPr>
          <a:xfrm>
            <a:off x="1488472" y="5257419"/>
            <a:ext cx="6167055" cy="5379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Допомога внутрішньо-переміщеним особам</a:t>
            </a:r>
          </a:p>
        </p:txBody>
      </p:sp>
    </p:spTree>
    <p:extLst>
      <p:ext uri="{BB962C8B-B14F-4D97-AF65-F5344CB8AC3E}">
        <p14:creationId xmlns:p14="http://schemas.microsoft.com/office/powerpoint/2010/main" val="54718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71453C7-7520-4CAF-830A-F6C8F9558782}"/>
              </a:ext>
            </a:extLst>
          </p:cNvPr>
          <p:cNvSpPr/>
          <p:nvPr/>
        </p:nvSpPr>
        <p:spPr>
          <a:xfrm>
            <a:off x="1041731" y="2872246"/>
            <a:ext cx="2182367" cy="537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Похилий вік</a:t>
            </a:r>
          </a:p>
        </p:txBody>
      </p:sp>
      <p:sp>
        <p:nvSpPr>
          <p:cNvPr id="8" name="Прямоугольник: скругленные углы 15">
            <a:extLst>
              <a:ext uri="{FF2B5EF4-FFF2-40B4-BE49-F238E27FC236}">
                <a16:creationId xmlns:a16="http://schemas.microsoft.com/office/drawing/2014/main" id="{F1D705BC-8A83-F12E-0551-A3E9E73D8054}"/>
              </a:ext>
            </a:extLst>
          </p:cNvPr>
          <p:cNvSpPr/>
          <p:nvPr/>
        </p:nvSpPr>
        <p:spPr>
          <a:xfrm>
            <a:off x="2353163" y="1611597"/>
            <a:ext cx="4437672" cy="8067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>
                <a:latin typeface="Century Gothic" panose="020B0502020202020204" pitchFamily="34" charset="0"/>
                <a:cs typeface="Times New Roman" panose="02020603050405020304" pitchFamily="18" charset="0"/>
              </a:rPr>
              <a:t>невиліковні хвороби, хвороби, що потребують тривалого лікування</a:t>
            </a:r>
          </a:p>
        </p:txBody>
      </p:sp>
      <p:sp>
        <p:nvSpPr>
          <p:cNvPr id="11" name="Прямоугольник: скругленные углы 15">
            <a:extLst>
              <a:ext uri="{FF2B5EF4-FFF2-40B4-BE49-F238E27FC236}">
                <a16:creationId xmlns:a16="http://schemas.microsoft.com/office/drawing/2014/main" id="{55E5349C-106A-AE02-ADBD-709FF0B31236}"/>
              </a:ext>
            </a:extLst>
          </p:cNvPr>
          <p:cNvSpPr/>
          <p:nvPr/>
        </p:nvSpPr>
        <p:spPr>
          <a:xfrm>
            <a:off x="3574407" y="2872246"/>
            <a:ext cx="2105626" cy="5269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>
                <a:latin typeface="Century Gothic" panose="020B0502020202020204" pitchFamily="34" charset="0"/>
                <a:cs typeface="Times New Roman" panose="02020603050405020304" pitchFamily="18" charset="0"/>
              </a:rPr>
              <a:t>інвалідність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727B5E6-9D30-A1CA-F1E1-60C61340DBE8}"/>
              </a:ext>
            </a:extLst>
          </p:cNvPr>
          <p:cNvSpPr txBox="1">
            <a:spLocks/>
          </p:cNvSpPr>
          <p:nvPr/>
        </p:nvSpPr>
        <p:spPr>
          <a:xfrm>
            <a:off x="1208968" y="144658"/>
            <a:ext cx="6517793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Обставини для надання допомоги:</a:t>
            </a:r>
            <a:endParaRPr lang="ru-UA" sz="3200" dirty="0">
              <a:effectLst/>
            </a:endParaRPr>
          </a:p>
        </p:txBody>
      </p:sp>
      <p:sp>
        <p:nvSpPr>
          <p:cNvPr id="2" name="Прямоугольник: скругленные углы 15">
            <a:extLst>
              <a:ext uri="{FF2B5EF4-FFF2-40B4-BE49-F238E27FC236}">
                <a16:creationId xmlns:a16="http://schemas.microsoft.com/office/drawing/2014/main" id="{5639381F-F38E-FE1C-3923-B04CCE48E2F1}"/>
              </a:ext>
            </a:extLst>
          </p:cNvPr>
          <p:cNvSpPr/>
          <p:nvPr/>
        </p:nvSpPr>
        <p:spPr>
          <a:xfrm>
            <a:off x="6030343" y="2877744"/>
            <a:ext cx="2105626" cy="5269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бездомність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15">
            <a:extLst>
              <a:ext uri="{FF2B5EF4-FFF2-40B4-BE49-F238E27FC236}">
                <a16:creationId xmlns:a16="http://schemas.microsoft.com/office/drawing/2014/main" id="{AE95CDC1-D171-39D3-2E6F-61CB0AD9AFB5}"/>
              </a:ext>
            </a:extLst>
          </p:cNvPr>
          <p:cNvSpPr/>
          <p:nvPr/>
        </p:nvSpPr>
        <p:spPr>
          <a:xfrm>
            <a:off x="1541343" y="3858771"/>
            <a:ext cx="2105626" cy="526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>
                <a:latin typeface="Century Gothic" panose="020B0502020202020204" pitchFamily="34" charset="0"/>
                <a:cs typeface="Times New Roman" panose="02020603050405020304" pitchFamily="18" charset="0"/>
              </a:rPr>
              <a:t>безробіття</a:t>
            </a:r>
          </a:p>
        </p:txBody>
      </p:sp>
      <p:sp>
        <p:nvSpPr>
          <p:cNvPr id="4" name="Прямоугольник: скругленные углы 15">
            <a:extLst>
              <a:ext uri="{FF2B5EF4-FFF2-40B4-BE49-F238E27FC236}">
                <a16:creationId xmlns:a16="http://schemas.microsoft.com/office/drawing/2014/main" id="{E3178959-28A1-9305-D875-0AA8A2E6E769}"/>
              </a:ext>
            </a:extLst>
          </p:cNvPr>
          <p:cNvSpPr/>
          <p:nvPr/>
        </p:nvSpPr>
        <p:spPr>
          <a:xfrm>
            <a:off x="3929121" y="3858770"/>
            <a:ext cx="3673536" cy="526919"/>
          </a:xfrm>
          <a:prstGeom prst="roundRect">
            <a:avLst/>
          </a:prstGeom>
          <a:solidFill>
            <a:schemeClr val="dk1">
              <a:alpha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>
                <a:latin typeface="Century Gothic" panose="020B0502020202020204" pitchFamily="34" charset="0"/>
                <a:cs typeface="Times New Roman" panose="02020603050405020304" pitchFamily="18" charset="0"/>
              </a:rPr>
              <a:t>малозабезпеченість особи</a:t>
            </a:r>
          </a:p>
        </p:txBody>
      </p:sp>
      <p:sp>
        <p:nvSpPr>
          <p:cNvPr id="5" name="Прямоугольник: скругленные углы 15">
            <a:extLst>
              <a:ext uri="{FF2B5EF4-FFF2-40B4-BE49-F238E27FC236}">
                <a16:creationId xmlns:a16="http://schemas.microsoft.com/office/drawing/2014/main" id="{1D669244-4688-C0EB-DF45-5C892164B4A1}"/>
              </a:ext>
            </a:extLst>
          </p:cNvPr>
          <p:cNvSpPr/>
          <p:nvPr/>
        </p:nvSpPr>
        <p:spPr>
          <a:xfrm>
            <a:off x="1059149" y="4790362"/>
            <a:ext cx="7025701" cy="10078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>
                <a:latin typeface="Century Gothic" panose="020B0502020202020204" pitchFamily="34" charset="0"/>
                <a:cs typeface="Times New Roman" panose="02020603050405020304" pitchFamily="18" charset="0"/>
              </a:rPr>
              <a:t>шкода, завдана пожежею, стихійним лихом, катастрофою, бойовими діями, терористичним актом, збройним конфліктом, тимчасовою окупацією</a:t>
            </a:r>
          </a:p>
        </p:txBody>
      </p:sp>
    </p:spTree>
    <p:extLst>
      <p:ext uri="{BB962C8B-B14F-4D97-AF65-F5344CB8AC3E}">
        <p14:creationId xmlns:p14="http://schemas.microsoft.com/office/powerpoint/2010/main" val="16103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71453C7-7520-4CAF-830A-F6C8F9558782}"/>
              </a:ext>
            </a:extLst>
          </p:cNvPr>
          <p:cNvSpPr/>
          <p:nvPr/>
        </p:nvSpPr>
        <p:spPr>
          <a:xfrm>
            <a:off x="667913" y="1849004"/>
            <a:ext cx="3852486" cy="537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догляд вдома, денний догляд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727B5E6-9D30-A1CA-F1E1-60C61340DBE8}"/>
              </a:ext>
            </a:extLst>
          </p:cNvPr>
          <p:cNvSpPr txBox="1">
            <a:spLocks/>
          </p:cNvSpPr>
          <p:nvPr/>
        </p:nvSpPr>
        <p:spPr>
          <a:xfrm>
            <a:off x="1208968" y="144658"/>
            <a:ext cx="6517793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Яка надається допомога?</a:t>
            </a:r>
            <a:endParaRPr lang="ru-UA" sz="3200" dirty="0">
              <a:effectLst/>
            </a:endParaRPr>
          </a:p>
        </p:txBody>
      </p:sp>
      <p:sp>
        <p:nvSpPr>
          <p:cNvPr id="2" name="Прямоугольник: скругленные углы 15">
            <a:extLst>
              <a:ext uri="{FF2B5EF4-FFF2-40B4-BE49-F238E27FC236}">
                <a16:creationId xmlns:a16="http://schemas.microsoft.com/office/drawing/2014/main" id="{5639381F-F38E-FE1C-3923-B04CCE48E2F1}"/>
              </a:ext>
            </a:extLst>
          </p:cNvPr>
          <p:cNvSpPr/>
          <p:nvPr/>
        </p:nvSpPr>
        <p:spPr>
          <a:xfrm>
            <a:off x="1076516" y="2820281"/>
            <a:ext cx="3035280" cy="5269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>
                <a:latin typeface="Century Gothic" panose="020B0502020202020204" pitchFamily="34" charset="0"/>
                <a:cs typeface="Times New Roman" panose="02020603050405020304" pitchFamily="18" charset="0"/>
              </a:rPr>
              <a:t>соціальна адаптація</a:t>
            </a:r>
          </a:p>
        </p:txBody>
      </p:sp>
      <p:sp>
        <p:nvSpPr>
          <p:cNvPr id="3" name="Прямоугольник: скругленные углы 15">
            <a:extLst>
              <a:ext uri="{FF2B5EF4-FFF2-40B4-BE49-F238E27FC236}">
                <a16:creationId xmlns:a16="http://schemas.microsoft.com/office/drawing/2014/main" id="{AE95CDC1-D171-39D3-2E6F-61CB0AD9AFB5}"/>
              </a:ext>
            </a:extLst>
          </p:cNvPr>
          <p:cNvSpPr/>
          <p:nvPr/>
        </p:nvSpPr>
        <p:spPr>
          <a:xfrm>
            <a:off x="5323104" y="1854501"/>
            <a:ext cx="2734566" cy="526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надання притулку</a:t>
            </a:r>
          </a:p>
        </p:txBody>
      </p:sp>
      <p:sp>
        <p:nvSpPr>
          <p:cNvPr id="4" name="Прямоугольник: скругленные углы 15">
            <a:extLst>
              <a:ext uri="{FF2B5EF4-FFF2-40B4-BE49-F238E27FC236}">
                <a16:creationId xmlns:a16="http://schemas.microsoft.com/office/drawing/2014/main" id="{E3178959-28A1-9305-D875-0AA8A2E6E769}"/>
              </a:ext>
            </a:extLst>
          </p:cNvPr>
          <p:cNvSpPr/>
          <p:nvPr/>
        </p:nvSpPr>
        <p:spPr>
          <a:xfrm>
            <a:off x="4853619" y="2828478"/>
            <a:ext cx="3673536" cy="526919"/>
          </a:xfrm>
          <a:prstGeom prst="roundRect">
            <a:avLst/>
          </a:prstGeom>
          <a:solidFill>
            <a:schemeClr val="dk1">
              <a:alpha val="5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натуральна допомога</a:t>
            </a:r>
          </a:p>
        </p:txBody>
      </p:sp>
      <p:sp>
        <p:nvSpPr>
          <p:cNvPr id="6" name="Прямоугольник: скругленные углы 15">
            <a:extLst>
              <a:ext uri="{FF2B5EF4-FFF2-40B4-BE49-F238E27FC236}">
                <a16:creationId xmlns:a16="http://schemas.microsoft.com/office/drawing/2014/main" id="{D6FD50AB-A923-201B-A031-27E8649506F0}"/>
              </a:ext>
            </a:extLst>
          </p:cNvPr>
          <p:cNvSpPr/>
          <p:nvPr/>
        </p:nvSpPr>
        <p:spPr>
          <a:xfrm>
            <a:off x="1939838" y="3808314"/>
            <a:ext cx="5056051" cy="5269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фізичний супровід осіб з інвалідністю</a:t>
            </a:r>
          </a:p>
        </p:txBody>
      </p:sp>
      <p:sp>
        <p:nvSpPr>
          <p:cNvPr id="10" name="Прямоугольник: скругленные углы 15">
            <a:extLst>
              <a:ext uri="{FF2B5EF4-FFF2-40B4-BE49-F238E27FC236}">
                <a16:creationId xmlns:a16="http://schemas.microsoft.com/office/drawing/2014/main" id="{1D0BA2F2-B12F-8207-9856-F2F943B8C03B}"/>
              </a:ext>
            </a:extLst>
          </p:cNvPr>
          <p:cNvSpPr/>
          <p:nvPr/>
        </p:nvSpPr>
        <p:spPr>
          <a:xfrm>
            <a:off x="1939838" y="4776793"/>
            <a:ext cx="5056051" cy="5269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>
                <a:latin typeface="Century Gothic" panose="020B0502020202020204" pitchFamily="34" charset="0"/>
                <a:cs typeface="Times New Roman" panose="02020603050405020304" pitchFamily="18" charset="0"/>
              </a:rPr>
              <a:t>супровід під час інклюзивного навчання</a:t>
            </a:r>
          </a:p>
        </p:txBody>
      </p:sp>
    </p:spTree>
    <p:extLst>
      <p:ext uri="{BB962C8B-B14F-4D97-AF65-F5344CB8AC3E}">
        <p14:creationId xmlns:p14="http://schemas.microsoft.com/office/powerpoint/2010/main" val="89205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255</TotalTime>
  <Words>418</Words>
  <Application>Microsoft Office PowerPoint</Application>
  <PresentationFormat>Экран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Тема1</vt:lpstr>
      <vt:lpstr>Практичне заняття.  Соціальне призначення держави</vt:lpstr>
      <vt:lpstr>«Соціальна держава – не гиря на ногах прогресу, а його двигун.»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Запитання для дискусії: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Ромашко Олександр Григорович</cp:lastModifiedBy>
  <cp:revision>88</cp:revision>
  <dcterms:created xsi:type="dcterms:W3CDTF">2021-12-24T07:47:25Z</dcterms:created>
  <dcterms:modified xsi:type="dcterms:W3CDTF">2022-11-09T16:13:34Z</dcterms:modified>
</cp:coreProperties>
</file>