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1" r:id="rId4"/>
    <p:sldId id="267" r:id="rId5"/>
    <p:sldId id="268" r:id="rId6"/>
    <p:sldId id="278" r:id="rId7"/>
    <p:sldId id="269" r:id="rId8"/>
    <p:sldId id="270" r:id="rId9"/>
    <p:sldId id="279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92" y="915012"/>
            <a:ext cx="7542568" cy="1227137"/>
          </a:xfrm>
        </p:spPr>
        <p:txBody>
          <a:bodyPr>
            <a:noAutofit/>
          </a:bodyPr>
          <a:lstStyle/>
          <a:p>
            <a:r>
              <a:rPr lang="ru-RU" sz="4800" dirty="0" err="1"/>
              <a:t>Практичні</a:t>
            </a:r>
            <a:r>
              <a:rPr lang="ru-RU" sz="4800" dirty="0"/>
              <a:t> </a:t>
            </a:r>
            <a:r>
              <a:rPr lang="ru-RU" sz="4800" dirty="0" err="1"/>
              <a:t>заняття</a:t>
            </a:r>
            <a:r>
              <a:rPr lang="ru-RU" sz="4800" dirty="0"/>
              <a:t>. </a:t>
            </a:r>
            <a:br>
              <a:rPr lang="en-US" sz="4800" dirty="0"/>
            </a:br>
            <a:r>
              <a:rPr lang="ru-RU" sz="4800" dirty="0" err="1"/>
              <a:t>Ігровий</a:t>
            </a:r>
            <a:r>
              <a:rPr lang="ru-RU" sz="4800" dirty="0"/>
              <a:t> суд.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66C1-823F-45F6-9237-84F868C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433204"/>
            <a:ext cx="8765177" cy="1774372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uk-UA" sz="2400" dirty="0"/>
              <a:t>«Підсудний, що ви можете розказати про цю справу?</a:t>
            </a:r>
            <a:br>
              <a:rPr lang="uk-UA" sz="2400" dirty="0"/>
            </a:br>
            <a:r>
              <a:rPr lang="uk-UA" sz="2400" dirty="0"/>
              <a:t>- Ну, йду я вночі додому. До мені підійшли двоє і кажуть: </a:t>
            </a:r>
            <a:br>
              <a:rPr lang="uk-UA" sz="2400" dirty="0"/>
            </a:br>
            <a:r>
              <a:rPr lang="uk-UA" sz="2400" dirty="0"/>
              <a:t>- Знімай шубу і шапку.</a:t>
            </a:r>
            <a:br>
              <a:rPr lang="uk-UA" sz="2400" dirty="0"/>
            </a:br>
            <a:r>
              <a:rPr lang="uk-UA" sz="2400" dirty="0"/>
              <a:t>- Я так і зробив. З одного зняв шубу, з іншого – шапку»</a:t>
            </a:r>
            <a:br>
              <a:rPr lang="uk-UA" sz="2400" dirty="0"/>
            </a:br>
            <a:endParaRPr lang="uk-UA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B2BADB-248E-413A-AC1D-BC47C45F16BA}"/>
              </a:ext>
            </a:extLst>
          </p:cNvPr>
          <p:cNvSpPr txBox="1">
            <a:spLocks/>
          </p:cNvSpPr>
          <p:nvPr/>
        </p:nvSpPr>
        <p:spPr>
          <a:xfrm>
            <a:off x="6065858" y="2886457"/>
            <a:ext cx="2803823" cy="6422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uk-UA" sz="2400" dirty="0"/>
              <a:t>Одеський анекдот </a:t>
            </a:r>
            <a:endParaRPr lang="ru-UA" sz="1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E1F88D-FBAF-4DC0-862C-7648B6BD3232}"/>
              </a:ext>
            </a:extLst>
          </p:cNvPr>
          <p:cNvSpPr txBox="1">
            <a:spLocks/>
          </p:cNvSpPr>
          <p:nvPr/>
        </p:nvSpPr>
        <p:spPr>
          <a:xfrm>
            <a:off x="378823" y="3884667"/>
            <a:ext cx="8765177" cy="10285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ts val="3000"/>
              </a:spcBef>
            </a:pPr>
            <a:r>
              <a:rPr lang="uk-UA" sz="2400"/>
              <a:t>«Ви просто не уявляєте, скільки всього може не запам'ятати людина, якщо вона викликана як свідок»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294A84-6949-49B6-8A45-DEE0E5B44FFA}"/>
              </a:ext>
            </a:extLst>
          </p:cNvPr>
          <p:cNvSpPr txBox="1">
            <a:spLocks/>
          </p:cNvSpPr>
          <p:nvPr/>
        </p:nvSpPr>
        <p:spPr>
          <a:xfrm>
            <a:off x="5277394" y="4782559"/>
            <a:ext cx="3592287" cy="6422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ts val="3000"/>
              </a:spcBef>
            </a:pPr>
            <a:r>
              <a:rPr lang="ru-RU" sz="2400" dirty="0"/>
              <a:t>Лоренс (Лоуренс) </a:t>
            </a:r>
            <a:r>
              <a:rPr lang="ru-RU" sz="2400" dirty="0" err="1"/>
              <a:t>Пітер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01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0" y="12743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Нормативно-правова база</a:t>
            </a:r>
            <a:endParaRPr lang="ru-UA" sz="4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334556" y="3248202"/>
            <a:ext cx="4025377" cy="796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Кримінальний процесуальний кодекс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4784067" y="3248204"/>
            <a:ext cx="4025377" cy="7969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процесуальний кодекс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738738" y="2265809"/>
            <a:ext cx="3666523" cy="6515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8" y="16683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Суд першої інстанції </a:t>
            </a:r>
            <a:endParaRPr lang="ru-UA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457200" y="2024658"/>
            <a:ext cx="8229599" cy="9318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загальний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ухвалити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вирок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постановити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ухвалу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закриття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провадження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566333D-D3C4-4793-B719-CD9AA788250C}"/>
              </a:ext>
            </a:extLst>
          </p:cNvPr>
          <p:cNvSpPr/>
          <p:nvPr/>
        </p:nvSpPr>
        <p:spPr>
          <a:xfrm>
            <a:off x="284024" y="3319858"/>
            <a:ext cx="8563447" cy="1234732"/>
          </a:xfrm>
          <a:prstGeom prst="roundRect">
            <a:avLst>
              <a:gd name="adj" fmla="val 112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Судове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провадження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-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провадження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першої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інстанції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яке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включає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підготовче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судове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провадження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розгляд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ухвалення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проголошення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судового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284512" y="1129900"/>
            <a:ext cx="6574971" cy="7969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здійснення процесуальних дій, які потребують попереднього дозволу суду, без такого дозволу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057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Недопустимими є докази: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A743117-84A1-4A70-8464-B54B6758B832}"/>
              </a:ext>
            </a:extLst>
          </p:cNvPr>
          <p:cNvSpPr/>
          <p:nvPr/>
        </p:nvSpPr>
        <p:spPr>
          <a:xfrm>
            <a:off x="1570848" y="2194122"/>
            <a:ext cx="6002299" cy="13710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отримання доказів внаслідок катування, жорстокого, нелюдського або такого, що принижує гідність особи, поводження або погрози застосування такого поводження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00110B3-BBBA-43A2-9205-E56A90020DF8}"/>
              </a:ext>
            </a:extLst>
          </p:cNvPr>
          <p:cNvSpPr/>
          <p:nvPr/>
        </p:nvSpPr>
        <p:spPr>
          <a:xfrm>
            <a:off x="1979168" y="3832471"/>
            <a:ext cx="5185659" cy="5060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порушення права особи на захист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99221CF-8D58-4C09-BA25-47850D833AEF}"/>
              </a:ext>
            </a:extLst>
          </p:cNvPr>
          <p:cNvSpPr/>
          <p:nvPr/>
        </p:nvSpPr>
        <p:spPr>
          <a:xfrm>
            <a:off x="1753482" y="4605814"/>
            <a:ext cx="5637030" cy="14118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отримання показань чи пояснень від особи, яка не була повідомлена про своє право відмовитися від давання показань та не відповідати на запитання</a:t>
            </a:r>
          </a:p>
        </p:txBody>
      </p:sp>
    </p:spTree>
    <p:extLst>
      <p:ext uri="{BB962C8B-B14F-4D97-AF65-F5344CB8AC3E}">
        <p14:creationId xmlns:p14="http://schemas.microsoft.com/office/powerpoint/2010/main" val="2973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60" y="17564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Презумпція невинуватості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925950" y="998933"/>
            <a:ext cx="7113906" cy="1563704"/>
          </a:xfrm>
          <a:prstGeom prst="roundRect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Особа вважається невинуватою у вчиненні кримінального правопорушення і не може бути піддана кримінальному покаранню, доки її вину не буде доведено у порядку, передбаченому цим Кодексом, і встановлено обвинувальним вироком суду, що набрав законної сили</a:t>
            </a:r>
            <a:endParaRPr lang="uk-UA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8CAAC20-599A-41C4-ADDE-D42A23C5FDB1}"/>
              </a:ext>
            </a:extLst>
          </p:cNvPr>
          <p:cNvSpPr/>
          <p:nvPr/>
        </p:nvSpPr>
        <p:spPr>
          <a:xfrm>
            <a:off x="1104476" y="2800848"/>
            <a:ext cx="6756854" cy="1289622"/>
          </a:xfrm>
          <a:prstGeom prst="roundRect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Ніхто не зобов’язаний доводити свою невинуватість у вчиненні кримінального правопорушення і має бути виправданим, якщо сторона обвинувачення не доведе винуватість особи поза розумним сумнівом</a:t>
            </a:r>
            <a:endParaRPr lang="uk-UA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B45AE43-B117-44C6-9922-76171C28487D}"/>
              </a:ext>
            </a:extLst>
          </p:cNvPr>
          <p:cNvSpPr/>
          <p:nvPr/>
        </p:nvSpPr>
        <p:spPr>
          <a:xfrm>
            <a:off x="1539905" y="4328681"/>
            <a:ext cx="5885997" cy="745336"/>
          </a:xfrm>
          <a:prstGeom prst="roundRect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Підозра, обвинувачення не можуть ґрунтуватися на доказах, отриманих незаконним шляхом</a:t>
            </a:r>
            <a:endParaRPr lang="uk-UA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65E07A7-305B-47A1-9566-9E459A5A72FA}"/>
              </a:ext>
            </a:extLst>
          </p:cNvPr>
          <p:cNvSpPr/>
          <p:nvPr/>
        </p:nvSpPr>
        <p:spPr>
          <a:xfrm>
            <a:off x="1831641" y="5312227"/>
            <a:ext cx="5302525" cy="745336"/>
          </a:xfrm>
          <a:prstGeom prst="roundRect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Усі сумніви щодо доведеності вини особи тлумачаться на користь такої особи</a:t>
            </a:r>
            <a:endParaRPr lang="uk-UA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3040217" y="991435"/>
            <a:ext cx="3063566" cy="443124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Суддя (Головуючий)</a:t>
            </a:r>
            <a:endParaRPr lang="uk-UA" sz="2000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Учасники судового процесу: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605843-15DB-49A6-93B9-9BF46F5048DD}"/>
              </a:ext>
            </a:extLst>
          </p:cNvPr>
          <p:cNvSpPr/>
          <p:nvPr/>
        </p:nvSpPr>
        <p:spPr>
          <a:xfrm>
            <a:off x="1341036" y="1580049"/>
            <a:ext cx="6461929" cy="4431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Прокурор (здійснює державне обвинувачення)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B5EB78-E71E-416B-A649-14C7CF15F304}"/>
              </a:ext>
            </a:extLst>
          </p:cNvPr>
          <p:cNvSpPr/>
          <p:nvPr/>
        </p:nvSpPr>
        <p:spPr>
          <a:xfrm>
            <a:off x="2559344" y="2168664"/>
            <a:ext cx="4025312" cy="4431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Обвинувачений (підсудний)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683C83-913B-40A7-9CA5-D5E692B470AD}"/>
              </a:ext>
            </a:extLst>
          </p:cNvPr>
          <p:cNvSpPr/>
          <p:nvPr/>
        </p:nvSpPr>
        <p:spPr>
          <a:xfrm>
            <a:off x="690381" y="2757279"/>
            <a:ext cx="7763238" cy="443126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Захисник (адвокат, який здійснює захист підозрюваного)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1D40A4-5274-46DB-921E-10878FC726C7}"/>
              </a:ext>
            </a:extLst>
          </p:cNvPr>
          <p:cNvSpPr/>
          <p:nvPr/>
        </p:nvSpPr>
        <p:spPr>
          <a:xfrm>
            <a:off x="2359051" y="3345894"/>
            <a:ext cx="2117157" cy="443126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Потерпілий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037DF16-AC39-4C02-B826-66863FE33902}"/>
              </a:ext>
            </a:extLst>
          </p:cNvPr>
          <p:cNvSpPr/>
          <p:nvPr/>
        </p:nvSpPr>
        <p:spPr>
          <a:xfrm>
            <a:off x="4671516" y="3345894"/>
            <a:ext cx="2868997" cy="443126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позивач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7A3F1AA-6053-4B79-8C19-21133DD96158}"/>
              </a:ext>
            </a:extLst>
          </p:cNvPr>
          <p:cNvSpPr/>
          <p:nvPr/>
        </p:nvSpPr>
        <p:spPr>
          <a:xfrm>
            <a:off x="2689559" y="3978504"/>
            <a:ext cx="1786649" cy="443126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Свідок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0FA9FD6-C989-47E6-AB67-AAAD8B45D147}"/>
              </a:ext>
            </a:extLst>
          </p:cNvPr>
          <p:cNvSpPr/>
          <p:nvPr/>
        </p:nvSpPr>
        <p:spPr>
          <a:xfrm>
            <a:off x="4671516" y="3978504"/>
            <a:ext cx="1786649" cy="443126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Експерт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731986A-6551-46AE-A65C-2A4817FEDF95}"/>
              </a:ext>
            </a:extLst>
          </p:cNvPr>
          <p:cNvSpPr/>
          <p:nvPr/>
        </p:nvSpPr>
        <p:spPr>
          <a:xfrm>
            <a:off x="1433287" y="4611114"/>
            <a:ext cx="3042921" cy="796924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Секретар судового засідання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665374E-089C-4E56-AEC2-0A103F58D470}"/>
              </a:ext>
            </a:extLst>
          </p:cNvPr>
          <p:cNvSpPr/>
          <p:nvPr/>
        </p:nvSpPr>
        <p:spPr>
          <a:xfrm>
            <a:off x="4675088" y="4611114"/>
            <a:ext cx="3389135" cy="796924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Судовий розпорядник</a:t>
            </a:r>
          </a:p>
        </p:txBody>
      </p:sp>
    </p:spTree>
    <p:extLst>
      <p:ext uri="{BB962C8B-B14F-4D97-AF65-F5344CB8AC3E}">
        <p14:creationId xmlns:p14="http://schemas.microsoft.com/office/powerpoint/2010/main" val="29215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Підлягають доказуванню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1857463" y="1783422"/>
            <a:ext cx="5516152" cy="472098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подія кримінального правопорушення</a:t>
            </a:r>
            <a:endParaRPr lang="uk-UA" sz="2000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4E6B25E-C2FD-4E21-B69E-25D16E9B7D3E}"/>
              </a:ext>
            </a:extLst>
          </p:cNvPr>
          <p:cNvSpPr/>
          <p:nvPr/>
        </p:nvSpPr>
        <p:spPr>
          <a:xfrm>
            <a:off x="873117" y="2464807"/>
            <a:ext cx="7484845" cy="10190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винуватість обвинуваченого у вчиненні кримінального правопорушення, форма вини, мотив і мета вчинення кримінального правопорушення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753E51A-6A5F-4C1D-9DF4-90D0B943383B}"/>
              </a:ext>
            </a:extLst>
          </p:cNvPr>
          <p:cNvSpPr/>
          <p:nvPr/>
        </p:nvSpPr>
        <p:spPr>
          <a:xfrm>
            <a:off x="3065412" y="3693117"/>
            <a:ext cx="3100255" cy="472098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вид і розмір шкоди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07743FB-9764-403A-A4F1-2DEAE338A172}"/>
              </a:ext>
            </a:extLst>
          </p:cNvPr>
          <p:cNvSpPr/>
          <p:nvPr/>
        </p:nvSpPr>
        <p:spPr>
          <a:xfrm>
            <a:off x="944334" y="4374502"/>
            <a:ext cx="7342410" cy="472098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обставини, які обтяжують чи пом’якшують покарання</a:t>
            </a:r>
          </a:p>
        </p:txBody>
      </p:sp>
    </p:spTree>
    <p:extLst>
      <p:ext uri="{BB962C8B-B14F-4D97-AF65-F5344CB8AC3E}">
        <p14:creationId xmlns:p14="http://schemas.microsoft.com/office/powerpoint/2010/main" val="3496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6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Судовий розгляд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1373535" y="1225233"/>
            <a:ext cx="6396929" cy="6628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Оголошення прокурором короткого викладу обвинувального акта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6AE8FFE-9435-42F4-842C-B993DA1BCECB}"/>
              </a:ext>
            </a:extLst>
          </p:cNvPr>
          <p:cNvSpPr/>
          <p:nvPr/>
        </p:nvSpPr>
        <p:spPr>
          <a:xfrm>
            <a:off x="1936311" y="2092987"/>
            <a:ext cx="5271376" cy="44874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Встановлення особи обвинуваченого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EECD332-2B62-4864-AC12-59FF2EA1441F}"/>
              </a:ext>
            </a:extLst>
          </p:cNvPr>
          <p:cNvSpPr/>
          <p:nvPr/>
        </p:nvSpPr>
        <p:spPr>
          <a:xfrm>
            <a:off x="2907854" y="2746661"/>
            <a:ext cx="3328291" cy="448742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Допит обвинуваченого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FC28A7B-883C-4638-9592-60E1CA419874}"/>
              </a:ext>
            </a:extLst>
          </p:cNvPr>
          <p:cNvSpPr/>
          <p:nvPr/>
        </p:nvSpPr>
        <p:spPr>
          <a:xfrm>
            <a:off x="3421122" y="3400334"/>
            <a:ext cx="2301754" cy="448742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Допит свідків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5C83BFE-C9B0-4336-95E1-F282F0D29719}"/>
              </a:ext>
            </a:extLst>
          </p:cNvPr>
          <p:cNvSpPr/>
          <p:nvPr/>
        </p:nvSpPr>
        <p:spPr>
          <a:xfrm>
            <a:off x="3343282" y="4054007"/>
            <a:ext cx="2457434" cy="44874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Судові дебати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6E7909A-F005-4A39-88C6-B13723EA6CA8}"/>
              </a:ext>
            </a:extLst>
          </p:cNvPr>
          <p:cNvSpPr/>
          <p:nvPr/>
        </p:nvSpPr>
        <p:spPr>
          <a:xfrm>
            <a:off x="2079196" y="4707681"/>
            <a:ext cx="4985606" cy="44874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Останнє слово обвинувачоного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4D457-6021-4B02-95AC-862B1B7CAC6E}"/>
              </a:ext>
            </a:extLst>
          </p:cNvPr>
          <p:cNvSpPr/>
          <p:nvPr/>
        </p:nvSpPr>
        <p:spPr>
          <a:xfrm>
            <a:off x="3187765" y="5361353"/>
            <a:ext cx="2768469" cy="44874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Ухвалення вироку</a:t>
            </a:r>
          </a:p>
        </p:txBody>
      </p:sp>
    </p:spTree>
    <p:extLst>
      <p:ext uri="{BB962C8B-B14F-4D97-AF65-F5344CB8AC3E}">
        <p14:creationId xmlns:p14="http://schemas.microsoft.com/office/powerpoint/2010/main" val="7277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306</TotalTime>
  <Words>384</Words>
  <Application>Microsoft Office PowerPoint</Application>
  <PresentationFormat>Экран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1</vt:lpstr>
      <vt:lpstr>Практичні заняття.  Ігровий суд.</vt:lpstr>
      <vt:lpstr>«Підсудний, що ви можете розказати про цю справу? - Ну, йду я вночі додому. До мені підійшли двоє і кажуть:  - Знімай шубу і шапку. - Я так і зробив. З одного зняв шубу, з іншого – шапку» </vt:lpstr>
      <vt:lpstr>Нормативно-правова база</vt:lpstr>
      <vt:lpstr>Суд першої інстанції </vt:lpstr>
      <vt:lpstr>Недопустимими є докази:</vt:lpstr>
      <vt:lpstr>Презумпція невинуватості</vt:lpstr>
      <vt:lpstr>Учасники судового процесу:</vt:lpstr>
      <vt:lpstr>Підлягають доказуванню</vt:lpstr>
      <vt:lpstr>Судовий розгляд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141</cp:revision>
  <dcterms:created xsi:type="dcterms:W3CDTF">2021-12-29T11:48:57Z</dcterms:created>
  <dcterms:modified xsi:type="dcterms:W3CDTF">2022-02-01T17:44:47Z</dcterms:modified>
</cp:coreProperties>
</file>