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3" r:id="rId8"/>
    <p:sldId id="264" r:id="rId9"/>
    <p:sldId id="270" r:id="rId10"/>
    <p:sldId id="271" r:id="rId11"/>
    <p:sldId id="273" r:id="rId12"/>
    <p:sldId id="27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365" y="1046961"/>
            <a:ext cx="6847088" cy="1719197"/>
          </a:xfrm>
        </p:spPr>
        <p:txBody>
          <a:bodyPr>
            <a:normAutofit/>
          </a:bodyPr>
          <a:lstStyle/>
          <a:p>
            <a:r>
              <a:rPr lang="uk-UA" sz="4000" dirty="0"/>
              <a:t>Трудові правовідносини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681730" y="132328"/>
            <a:ext cx="7460784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Дисциплінарна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відповідальність</a:t>
            </a:r>
            <a:endParaRPr lang="ru-UA" sz="32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1075507" y="1068404"/>
            <a:ext cx="6992984" cy="751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Першою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стадією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встановлення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факту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вчинення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проступку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47BACC1-2769-37E2-A458-5A4CFF5B9B6E}"/>
              </a:ext>
            </a:extLst>
          </p:cNvPr>
          <p:cNvSpPr/>
          <p:nvPr/>
        </p:nvSpPr>
        <p:spPr>
          <a:xfrm>
            <a:off x="433968" y="2131252"/>
            <a:ext cx="8276062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Другою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стадією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обрання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виду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стягнення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FA5FD8BB-4AAC-4C35-9AC5-A0283563F590}"/>
              </a:ext>
            </a:extLst>
          </p:cNvPr>
          <p:cNvSpPr/>
          <p:nvPr/>
        </p:nvSpPr>
        <p:spPr>
          <a:xfrm>
            <a:off x="1583500" y="2954595"/>
            <a:ext cx="5976999" cy="712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Третьою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стадією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дотримання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порядку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дисциплінарного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стягнення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C97AA0A0-D270-BB8A-A10E-E15D7A6B82F2}"/>
              </a:ext>
            </a:extLst>
          </p:cNvPr>
          <p:cNvSpPr/>
          <p:nvPr/>
        </p:nvSpPr>
        <p:spPr>
          <a:xfrm>
            <a:off x="1700475" y="3977860"/>
            <a:ext cx="5743048" cy="672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Четвертою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стадією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належне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правове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оформлення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роботодавцем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id="{124DAE32-2D27-816B-D7B5-FAB2933FF826}"/>
              </a:ext>
            </a:extLst>
          </p:cNvPr>
          <p:cNvSpPr/>
          <p:nvPr/>
        </p:nvSpPr>
        <p:spPr>
          <a:xfrm>
            <a:off x="1353157" y="4961543"/>
            <a:ext cx="6437684" cy="672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П’ятою</a:t>
            </a:r>
            <a:r>
              <a:rPr lang="ru-RU" sz="2000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стадією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оскарження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роботодавця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299517"/>
            <a:ext cx="767225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Види матеріальної відповідальності:</a:t>
            </a:r>
            <a:endParaRPr lang="ru-UA" sz="2800" dirty="0">
              <a:effectLst/>
            </a:endParaRP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BFD463A4-4EF1-CF9B-65DD-5025B52D76B8}"/>
              </a:ext>
            </a:extLst>
          </p:cNvPr>
          <p:cNvSpPr/>
          <p:nvPr/>
        </p:nvSpPr>
        <p:spPr>
          <a:xfrm>
            <a:off x="3420563" y="1536465"/>
            <a:ext cx="2302874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D52D300F-570F-C8C7-65E6-74CC6E919A4B}"/>
              </a:ext>
            </a:extLst>
          </p:cNvPr>
          <p:cNvSpPr/>
          <p:nvPr/>
        </p:nvSpPr>
        <p:spPr>
          <a:xfrm>
            <a:off x="3624670" y="2528985"/>
            <a:ext cx="1894660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23FC184-C6CC-630D-AC2C-AD17E2F489FB}"/>
              </a:ext>
            </a:extLst>
          </p:cNvPr>
          <p:cNvSpPr/>
          <p:nvPr/>
        </p:nvSpPr>
        <p:spPr>
          <a:xfrm>
            <a:off x="2573383" y="3521505"/>
            <a:ext cx="3997235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Колективна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бригадна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E6961302-6F28-135D-B4F7-345BD87BCBE5}"/>
              </a:ext>
            </a:extLst>
          </p:cNvPr>
          <p:cNvSpPr/>
          <p:nvPr/>
        </p:nvSpPr>
        <p:spPr>
          <a:xfrm>
            <a:off x="3455942" y="4514026"/>
            <a:ext cx="2232116" cy="512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Підвищена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18B2C0-7F68-F7F4-6CAC-815F7BD7BD16}"/>
              </a:ext>
            </a:extLst>
          </p:cNvPr>
          <p:cNvSpPr txBox="1">
            <a:spLocks/>
          </p:cNvSpPr>
          <p:nvPr/>
        </p:nvSpPr>
        <p:spPr>
          <a:xfrm>
            <a:off x="735874" y="1483881"/>
            <a:ext cx="7672251" cy="2818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Опрацюйте поняття та дайте їм визначення:</a:t>
            </a:r>
          </a:p>
          <a:p>
            <a:pPr algn="ctr"/>
            <a:endParaRPr lang="uk-UA" sz="2800" dirty="0">
              <a:effectLst/>
            </a:endParaRPr>
          </a:p>
          <a:p>
            <a:pPr algn="ctr"/>
            <a:r>
              <a:rPr lang="uk-UA" sz="2800" dirty="0" err="1">
                <a:effectLst/>
              </a:rPr>
              <a:t>Мобінг</a:t>
            </a:r>
            <a:r>
              <a:rPr lang="uk-UA" sz="2800" dirty="0">
                <a:effectLst/>
              </a:rPr>
              <a:t> - …</a:t>
            </a:r>
          </a:p>
          <a:p>
            <a:pPr algn="ctr"/>
            <a:endParaRPr lang="uk-UA" sz="2800" dirty="0">
              <a:effectLst/>
            </a:endParaRPr>
          </a:p>
          <a:p>
            <a:pPr algn="ctr"/>
            <a:r>
              <a:rPr lang="uk-UA" sz="2800" dirty="0" err="1">
                <a:effectLst/>
              </a:rPr>
              <a:t>Ейджизм</a:t>
            </a:r>
            <a:r>
              <a:rPr lang="uk-UA" sz="2800" dirty="0">
                <a:effectLst/>
              </a:rPr>
              <a:t> - …</a:t>
            </a:r>
          </a:p>
          <a:p>
            <a:pPr algn="ctr"/>
            <a:endParaRPr lang="uk-UA" sz="2800" dirty="0">
              <a:effectLst/>
            </a:endParaRPr>
          </a:p>
          <a:p>
            <a:pPr algn="ctr"/>
            <a:r>
              <a:rPr lang="uk-UA" sz="2800" dirty="0" err="1">
                <a:effectLst/>
              </a:rPr>
              <a:t>Янгжизм</a:t>
            </a:r>
            <a:r>
              <a:rPr lang="uk-UA" sz="2800" dirty="0">
                <a:effectLst/>
              </a:rPr>
              <a:t> - …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9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5" y="1258707"/>
            <a:ext cx="8391901" cy="210062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Міс</a:t>
            </a:r>
            <a:r>
              <a:rPr lang="ru-RU" dirty="0">
                <a:effectLst/>
              </a:rPr>
              <a:t> Джонс, </a:t>
            </a:r>
            <a:r>
              <a:rPr lang="ru-RU" dirty="0" err="1">
                <a:effectLst/>
              </a:rPr>
              <a:t>ви</a:t>
            </a:r>
            <a:r>
              <a:rPr lang="ru-RU" dirty="0">
                <a:effectLst/>
              </a:rPr>
              <a:t> так </a:t>
            </a:r>
            <a:r>
              <a:rPr lang="ru-RU" dirty="0" err="1">
                <a:effectLst/>
              </a:rPr>
              <a:t>чудово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виконуєте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свої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обов’язки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я </a:t>
            </a:r>
            <a:r>
              <a:rPr lang="ru-RU" dirty="0" err="1">
                <a:effectLst/>
              </a:rPr>
              <a:t>навіть</a:t>
            </a:r>
            <a:r>
              <a:rPr lang="ru-RU" dirty="0">
                <a:effectLst/>
              </a:rPr>
              <a:t> не знаю,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б ми робили без вас. Але з </a:t>
            </a:r>
            <a:r>
              <a:rPr lang="ru-RU" dirty="0" err="1">
                <a:effectLst/>
              </a:rPr>
              <a:t>понеділка</a:t>
            </a:r>
            <a:r>
              <a:rPr lang="ru-RU" dirty="0">
                <a:effectLst/>
              </a:rPr>
              <a:t> ми все-таки </a:t>
            </a:r>
            <a:r>
              <a:rPr lang="ru-RU" dirty="0" err="1">
                <a:effectLst/>
              </a:rPr>
              <a:t>спробуємо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E45FD8-2DD8-739C-8E1B-A843D368A217}"/>
              </a:ext>
            </a:extLst>
          </p:cNvPr>
          <p:cNvSpPr txBox="1">
            <a:spLocks/>
          </p:cNvSpPr>
          <p:nvPr/>
        </p:nvSpPr>
        <p:spPr>
          <a:xfrm>
            <a:off x="-329345" y="3204754"/>
            <a:ext cx="8532028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Мотивація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роботи</a:t>
            </a:r>
            <a:r>
              <a:rPr lang="ru-RU" dirty="0">
                <a:effectLst/>
              </a:rPr>
              <a:t> – </a:t>
            </a:r>
            <a:r>
              <a:rPr lang="ru-RU" dirty="0" err="1">
                <a:effectLst/>
              </a:rPr>
              <a:t>частина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мотивації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життя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91EE40-A3D4-FFD0-2BB4-B6BE5D5EBD0B}"/>
              </a:ext>
            </a:extLst>
          </p:cNvPr>
          <p:cNvSpPr txBox="1">
            <a:spLocks/>
          </p:cNvSpPr>
          <p:nvPr/>
        </p:nvSpPr>
        <p:spPr>
          <a:xfrm>
            <a:off x="3834993" y="4548982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Ееро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Воутілайнен</a:t>
            </a:r>
            <a:endParaRPr lang="ru-RU" dirty="0"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4BE342-2CC6-7011-9142-336F79582D33}"/>
              </a:ext>
            </a:extLst>
          </p:cNvPr>
          <p:cNvSpPr txBox="1">
            <a:spLocks/>
          </p:cNvSpPr>
          <p:nvPr/>
        </p:nvSpPr>
        <p:spPr>
          <a:xfrm>
            <a:off x="3834993" y="2800746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Англійський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гумор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3156342" y="1312144"/>
            <a:ext cx="2831315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4528B-C0B1-1D9E-06C2-20C9988717E4}"/>
              </a:ext>
            </a:extLst>
          </p:cNvPr>
          <p:cNvSpPr/>
          <p:nvPr/>
        </p:nvSpPr>
        <p:spPr>
          <a:xfrm>
            <a:off x="3751358" y="2054596"/>
            <a:ext cx="1641282" cy="468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Стаття 43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31CAB04-DE2E-0186-65EC-065BC8AAFDF2}"/>
              </a:ext>
            </a:extLst>
          </p:cNvPr>
          <p:cNvSpPr/>
          <p:nvPr/>
        </p:nvSpPr>
        <p:spPr>
          <a:xfrm>
            <a:off x="2487455" y="2744926"/>
            <a:ext cx="4169088" cy="4680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Кожен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працю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3942A-4B3C-7600-CEB0-0242823E9D85}"/>
              </a:ext>
            </a:extLst>
          </p:cNvPr>
          <p:cNvSpPr/>
          <p:nvPr/>
        </p:nvSpPr>
        <p:spPr>
          <a:xfrm>
            <a:off x="1165349" y="3433281"/>
            <a:ext cx="6813299" cy="4680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примусової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забороняється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76B8D3C-C29F-FC5B-3D9B-0044BFF8CB5A}"/>
              </a:ext>
            </a:extLst>
          </p:cNvPr>
          <p:cNvSpPr/>
          <p:nvPr/>
        </p:nvSpPr>
        <p:spPr>
          <a:xfrm>
            <a:off x="508651" y="4121636"/>
            <a:ext cx="8126698" cy="77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Кожен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належні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безпечні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умови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заробітну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плату, не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нижчу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законом.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8803C4-3A28-2EEB-BF14-A06852803AB4}"/>
              </a:ext>
            </a:extLst>
          </p:cNvPr>
          <p:cNvSpPr/>
          <p:nvPr/>
        </p:nvSpPr>
        <p:spPr>
          <a:xfrm>
            <a:off x="378022" y="5114560"/>
            <a:ext cx="8387951" cy="4680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Громадянам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гарантується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незаконного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звільнення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2684728" y="1395402"/>
            <a:ext cx="3706011" cy="520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законів про працю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9BCF67C-E613-30C6-B3D7-68E528A0CC99}"/>
              </a:ext>
            </a:extLst>
          </p:cNvPr>
          <p:cNvSpPr/>
          <p:nvPr/>
        </p:nvSpPr>
        <p:spPr>
          <a:xfrm>
            <a:off x="2971151" y="2282167"/>
            <a:ext cx="3133165" cy="520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охорону праці»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21F9CD8-9FFE-9CA8-6921-1C4677C2F1FA}"/>
              </a:ext>
            </a:extLst>
          </p:cNvPr>
          <p:cNvSpPr/>
          <p:nvPr/>
        </p:nvSpPr>
        <p:spPr>
          <a:xfrm>
            <a:off x="3366910" y="3168932"/>
            <a:ext cx="2341647" cy="520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відпустки»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B0DF668-6E03-76D7-EB3B-E2166911CA5C}"/>
              </a:ext>
            </a:extLst>
          </p:cNvPr>
          <p:cNvSpPr/>
          <p:nvPr/>
        </p:nvSpPr>
        <p:spPr>
          <a:xfrm>
            <a:off x="1699306" y="4055697"/>
            <a:ext cx="5676854" cy="520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Конвенції Міжнародної організації праці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60A80D5-CE06-9889-127D-8EF7E2E94D3B}"/>
              </a:ext>
            </a:extLst>
          </p:cNvPr>
          <p:cNvSpPr/>
          <p:nvPr/>
        </p:nvSpPr>
        <p:spPr>
          <a:xfrm>
            <a:off x="2025877" y="4942464"/>
            <a:ext cx="5023711" cy="52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Проєкт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Закону України «Про працю»</a:t>
            </a:r>
          </a:p>
        </p:txBody>
      </p:sp>
    </p:spTree>
    <p:extLst>
      <p:ext uri="{BB962C8B-B14F-4D97-AF65-F5344CB8AC3E}">
        <p14:creationId xmlns:p14="http://schemas.microsoft.com/office/powerpoint/2010/main" val="35701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14">
            <a:extLst>
              <a:ext uri="{FF2B5EF4-FFF2-40B4-BE49-F238E27FC236}">
                <a16:creationId xmlns:a16="http://schemas.microsoft.com/office/drawing/2014/main" id="{D018753F-7921-B0D5-C5A3-FDC4F735733F}"/>
              </a:ext>
            </a:extLst>
          </p:cNvPr>
          <p:cNvSpPr/>
          <p:nvPr/>
        </p:nvSpPr>
        <p:spPr>
          <a:xfrm>
            <a:off x="3496935" y="1134186"/>
            <a:ext cx="2285113" cy="537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Свободи праці</a:t>
            </a:r>
          </a:p>
        </p:txBody>
      </p:sp>
      <p:sp>
        <p:nvSpPr>
          <p:cNvPr id="5" name="Прямоугольник: скругленные углы 14">
            <a:extLst>
              <a:ext uri="{FF2B5EF4-FFF2-40B4-BE49-F238E27FC236}">
                <a16:creationId xmlns:a16="http://schemas.microsoft.com/office/drawing/2014/main" id="{2475C204-45C3-93F4-2A6D-AE0E1907810D}"/>
              </a:ext>
            </a:extLst>
          </p:cNvPr>
          <p:cNvSpPr/>
          <p:nvPr/>
        </p:nvSpPr>
        <p:spPr>
          <a:xfrm>
            <a:off x="2990977" y="1923482"/>
            <a:ext cx="3297028" cy="5379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Заборони дитячої праці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C3C871-F675-580F-CFC8-7EDF24391AB8}"/>
              </a:ext>
            </a:extLst>
          </p:cNvPr>
          <p:cNvSpPr txBox="1">
            <a:spLocks/>
          </p:cNvSpPr>
          <p:nvPr/>
        </p:nvSpPr>
        <p:spPr>
          <a:xfrm>
            <a:off x="252549" y="110883"/>
            <a:ext cx="7567749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Принципи трудових правовідносин:</a:t>
            </a:r>
            <a:endParaRPr lang="ru-UA" sz="3600" dirty="0">
              <a:effectLst/>
            </a:endParaRPr>
          </a:p>
        </p:txBody>
      </p:sp>
      <p:sp>
        <p:nvSpPr>
          <p:cNvPr id="8" name="Прямоугольник: скругленные углы 14">
            <a:extLst>
              <a:ext uri="{FF2B5EF4-FFF2-40B4-BE49-F238E27FC236}">
                <a16:creationId xmlns:a16="http://schemas.microsoft.com/office/drawing/2014/main" id="{BC026425-4A50-CB56-2EA8-3B07D4A5FCDF}"/>
              </a:ext>
            </a:extLst>
          </p:cNvPr>
          <p:cNvSpPr/>
          <p:nvPr/>
        </p:nvSpPr>
        <p:spPr>
          <a:xfrm>
            <a:off x="2704011" y="2712778"/>
            <a:ext cx="3870960" cy="537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Недопущення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дискримінації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4">
            <a:extLst>
              <a:ext uri="{FF2B5EF4-FFF2-40B4-BE49-F238E27FC236}">
                <a16:creationId xmlns:a16="http://schemas.microsoft.com/office/drawing/2014/main" id="{1B4F035F-B69B-FBAE-2680-F56E0B65C184}"/>
              </a:ext>
            </a:extLst>
          </p:cNvPr>
          <p:cNvSpPr/>
          <p:nvPr/>
        </p:nvSpPr>
        <p:spPr>
          <a:xfrm>
            <a:off x="1665514" y="3502074"/>
            <a:ext cx="5947955" cy="5379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прав, у тому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числі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ґендерної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рівності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4">
            <a:extLst>
              <a:ext uri="{FF2B5EF4-FFF2-40B4-BE49-F238E27FC236}">
                <a16:creationId xmlns:a16="http://schemas.microsoft.com/office/drawing/2014/main" id="{0A9E62AC-1ED9-6237-D44E-3E4FD7C515A3}"/>
              </a:ext>
            </a:extLst>
          </p:cNvPr>
          <p:cNvSpPr/>
          <p:nvPr/>
        </p:nvSpPr>
        <p:spPr>
          <a:xfrm>
            <a:off x="2431437" y="4291370"/>
            <a:ext cx="4416108" cy="537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Судового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4">
            <a:extLst>
              <a:ext uri="{FF2B5EF4-FFF2-40B4-BE49-F238E27FC236}">
                <a16:creationId xmlns:a16="http://schemas.microsoft.com/office/drawing/2014/main" id="{8282AC8E-E1AF-3169-F788-F2A3E096A491}"/>
              </a:ext>
            </a:extLst>
          </p:cNvPr>
          <p:cNvSpPr/>
          <p:nvPr/>
        </p:nvSpPr>
        <p:spPr>
          <a:xfrm>
            <a:off x="2246380" y="5080665"/>
            <a:ext cx="4651240" cy="5379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незаконного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звільнення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CD7C3A-FF1C-98B0-757A-08EBD1194A42}"/>
              </a:ext>
            </a:extLst>
          </p:cNvPr>
          <p:cNvCxnSpPr>
            <a:cxnSpLocks/>
          </p:cNvCxnSpPr>
          <p:nvPr/>
        </p:nvCxnSpPr>
        <p:spPr>
          <a:xfrm>
            <a:off x="6824255" y="2038681"/>
            <a:ext cx="0" cy="1040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FB064DB-A9B0-E066-954B-5AE59FA018E7}"/>
              </a:ext>
            </a:extLst>
          </p:cNvPr>
          <p:cNvCxnSpPr>
            <a:cxnSpLocks/>
          </p:cNvCxnSpPr>
          <p:nvPr/>
        </p:nvCxnSpPr>
        <p:spPr>
          <a:xfrm>
            <a:off x="2532845" y="1801153"/>
            <a:ext cx="0" cy="1040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252549" y="88081"/>
            <a:ext cx="83378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UA" sz="3200" dirty="0" err="1">
                <a:effectLst/>
              </a:rPr>
              <a:t>Суб</a:t>
            </a:r>
            <a:r>
              <a:rPr lang="uk-UA" sz="3200" dirty="0">
                <a:effectLst/>
              </a:rPr>
              <a:t>’</a:t>
            </a:r>
            <a:r>
              <a:rPr lang="uk-UA" sz="3200" dirty="0" err="1">
                <a:effectLst/>
              </a:rPr>
              <a:t>єкти</a:t>
            </a:r>
            <a:r>
              <a:rPr lang="uk-UA" sz="3200" dirty="0">
                <a:effectLst/>
              </a:rPr>
              <a:t> трудових правовідносин:</a:t>
            </a:r>
            <a:endParaRPr lang="ru-UA" sz="32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1277289" y="1563626"/>
            <a:ext cx="2380312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Працівники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556ECA8F-E408-BDF4-C3A2-EAF5AE80B733}"/>
              </a:ext>
            </a:extLst>
          </p:cNvPr>
          <p:cNvSpPr/>
          <p:nvPr/>
        </p:nvSpPr>
        <p:spPr>
          <a:xfrm>
            <a:off x="783535" y="2841378"/>
            <a:ext cx="3359284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 України </a:t>
            </a:r>
          </a:p>
        </p:txBody>
      </p:sp>
      <p:sp>
        <p:nvSpPr>
          <p:cNvPr id="4" name="Прямоугольник: скругленные углы 13">
            <a:extLst>
              <a:ext uri="{FF2B5EF4-FFF2-40B4-BE49-F238E27FC236}">
                <a16:creationId xmlns:a16="http://schemas.microsoft.com/office/drawing/2014/main" id="{BBD6EC5A-669E-19E8-FB61-279B2F01BF3D}"/>
              </a:ext>
            </a:extLst>
          </p:cNvPr>
          <p:cNvSpPr/>
          <p:nvPr/>
        </p:nvSpPr>
        <p:spPr>
          <a:xfrm>
            <a:off x="5486401" y="1563626"/>
            <a:ext cx="2675708" cy="475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Роботодавці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416E560E-2B96-06F1-8417-84A444D4C4DF}"/>
              </a:ext>
            </a:extLst>
          </p:cNvPr>
          <p:cNvSpPr/>
          <p:nvPr/>
        </p:nvSpPr>
        <p:spPr>
          <a:xfrm>
            <a:off x="1519410" y="3517478"/>
            <a:ext cx="1887535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Іноземці</a:t>
            </a: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3AFDB986-9C73-BCA4-A289-7360A6BB8A19}"/>
              </a:ext>
            </a:extLst>
          </p:cNvPr>
          <p:cNvSpPr/>
          <p:nvPr/>
        </p:nvSpPr>
        <p:spPr>
          <a:xfrm>
            <a:off x="504861" y="4193578"/>
            <a:ext cx="3916632" cy="4750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Особи без громадянства</a:t>
            </a: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999F5689-F1B5-828B-9A69-D5104B6B4A05}"/>
              </a:ext>
            </a:extLst>
          </p:cNvPr>
          <p:cNvSpPr/>
          <p:nvPr/>
        </p:nvSpPr>
        <p:spPr>
          <a:xfrm>
            <a:off x="6037218" y="3078905"/>
            <a:ext cx="1493519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ФОП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13">
            <a:extLst>
              <a:ext uri="{FF2B5EF4-FFF2-40B4-BE49-F238E27FC236}">
                <a16:creationId xmlns:a16="http://schemas.microsoft.com/office/drawing/2014/main" id="{7D8B3391-0580-1BD0-6310-87B72867126E}"/>
              </a:ext>
            </a:extLst>
          </p:cNvPr>
          <p:cNvSpPr/>
          <p:nvPr/>
        </p:nvSpPr>
        <p:spPr>
          <a:xfrm>
            <a:off x="5294812" y="3816345"/>
            <a:ext cx="2978331" cy="475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особа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794941" y="-13756"/>
            <a:ext cx="7554116" cy="9418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2800" dirty="0">
                <a:effectLst/>
              </a:rPr>
              <a:t>Підставою для трудового договору є:</a:t>
            </a:r>
            <a:endParaRPr lang="ru-UA" sz="2800" dirty="0">
              <a:effectLst/>
            </a:endParaRPr>
          </a:p>
        </p:txBody>
      </p:sp>
      <p:sp>
        <p:nvSpPr>
          <p:cNvPr id="5" name="Прямоугольник: скругленные углы 13">
            <a:extLst>
              <a:ext uri="{FF2B5EF4-FFF2-40B4-BE49-F238E27FC236}">
                <a16:creationId xmlns:a16="http://schemas.microsoft.com/office/drawing/2014/main" id="{39F4FCFC-E88A-2CF8-6BB9-0B6E6E272836}"/>
              </a:ext>
            </a:extLst>
          </p:cNvPr>
          <p:cNvSpPr/>
          <p:nvPr/>
        </p:nvSpPr>
        <p:spPr>
          <a:xfrm>
            <a:off x="2678613" y="1746303"/>
            <a:ext cx="3786771" cy="475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Призначення на посаду</a:t>
            </a: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7EC80BA6-6505-834A-967C-D3963408EA8B}"/>
              </a:ext>
            </a:extLst>
          </p:cNvPr>
          <p:cNvSpPr/>
          <p:nvPr/>
        </p:nvSpPr>
        <p:spPr>
          <a:xfrm>
            <a:off x="2943950" y="2623726"/>
            <a:ext cx="3256097" cy="479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Обрання на посаду</a:t>
            </a: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D8507BF5-5620-2F70-2697-F1C388BB1968}"/>
              </a:ext>
            </a:extLst>
          </p:cNvPr>
          <p:cNvSpPr/>
          <p:nvPr/>
        </p:nvSpPr>
        <p:spPr>
          <a:xfrm>
            <a:off x="2875371" y="3505783"/>
            <a:ext cx="3393254" cy="479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Результатів конкурсу</a:t>
            </a:r>
          </a:p>
        </p:txBody>
      </p:sp>
      <p:sp>
        <p:nvSpPr>
          <p:cNvPr id="2" name="Прямоугольник: скругленные углы 13">
            <a:extLst>
              <a:ext uri="{FF2B5EF4-FFF2-40B4-BE49-F238E27FC236}">
                <a16:creationId xmlns:a16="http://schemas.microsoft.com/office/drawing/2014/main" id="{98AA44DD-2A7E-DAB6-02EE-0526173D8274}"/>
              </a:ext>
            </a:extLst>
          </p:cNvPr>
          <p:cNvSpPr/>
          <p:nvPr/>
        </p:nvSpPr>
        <p:spPr>
          <a:xfrm>
            <a:off x="3366632" y="4387839"/>
            <a:ext cx="2410732" cy="4796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 суду</a:t>
            </a:r>
          </a:p>
        </p:txBody>
      </p:sp>
    </p:spTree>
    <p:extLst>
      <p:ext uri="{BB962C8B-B14F-4D97-AF65-F5344CB8AC3E}">
        <p14:creationId xmlns:p14="http://schemas.microsoft.com/office/powerpoint/2010/main" val="26040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847C2CA-E7B7-8F3C-7156-E064E058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104"/>
              </p:ext>
            </p:extLst>
          </p:nvPr>
        </p:nvGraphicFramePr>
        <p:xfrm>
          <a:off x="121920" y="984068"/>
          <a:ext cx="8934993" cy="48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803">
                  <a:extLst>
                    <a:ext uri="{9D8B030D-6E8A-4147-A177-3AD203B41FA5}">
                      <a16:colId xmlns:a16="http://schemas.microsoft.com/office/drawing/2014/main" val="1962117108"/>
                    </a:ext>
                  </a:extLst>
                </a:gridCol>
                <a:gridCol w="2956020">
                  <a:extLst>
                    <a:ext uri="{9D8B030D-6E8A-4147-A177-3AD203B41FA5}">
                      <a16:colId xmlns:a16="http://schemas.microsoft.com/office/drawing/2014/main" val="3907170250"/>
                    </a:ext>
                  </a:extLst>
                </a:gridCol>
                <a:gridCol w="3222170">
                  <a:extLst>
                    <a:ext uri="{9D8B030D-6E8A-4147-A177-3AD203B41FA5}">
                      <a16:colId xmlns:a16="http://schemas.microsoft.com/office/drawing/2014/main" val="1364301934"/>
                    </a:ext>
                  </a:extLst>
                </a:gridCol>
              </a:tblGrid>
              <a:tr h="688013">
                <a:tc>
                  <a:txBody>
                    <a:bodyPr/>
                    <a:lstStyle/>
                    <a:p>
                      <a:endParaRPr lang="ru-UA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noProof="0" dirty="0">
                          <a:latin typeface="Century Gothic" panose="020B0502020202020204" pitchFamily="34" charset="0"/>
                        </a:rPr>
                        <a:t>Трудовий договір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latin typeface="Century Gothic" panose="020B0502020202020204" pitchFamily="34" charset="0"/>
                        </a:rPr>
                        <a:t>Цивільно-правова</a:t>
                      </a:r>
                      <a:r>
                        <a:rPr lang="ru-RU" sz="2000" dirty="0">
                          <a:latin typeface="Century Gothic" panose="020B0502020202020204" pitchFamily="34" charset="0"/>
                        </a:rPr>
                        <a:t> угода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81366"/>
                  </a:ext>
                </a:extLst>
              </a:tr>
              <a:tr h="694915">
                <a:tc>
                  <a:txBody>
                    <a:bodyPr/>
                    <a:lstStyle/>
                    <a:p>
                      <a:pPr algn="ctr"/>
                      <a:r>
                        <a:rPr lang="uk-UA" sz="1800" b="1" noProof="0" dirty="0">
                          <a:latin typeface="Century Gothic" panose="020B0502020202020204" pitchFamily="34" charset="0"/>
                        </a:rPr>
                        <a:t>Мета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Отримання заробітної плати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0" noProof="0" dirty="0">
                          <a:latin typeface="Century Gothic" panose="020B0502020202020204" pitchFamily="34" charset="0"/>
                        </a:rPr>
                        <a:t>Отримання майнового результату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928125"/>
                  </a:ext>
                </a:extLst>
              </a:tr>
              <a:tr h="694915">
                <a:tc>
                  <a:txBody>
                    <a:bodyPr/>
                    <a:lstStyle/>
                    <a:p>
                      <a:pPr algn="ctr"/>
                      <a:r>
                        <a:rPr lang="uk-UA" sz="1800" b="1" noProof="0" dirty="0">
                          <a:latin typeface="Century Gothic" panose="020B0502020202020204" pitchFamily="34" charset="0"/>
                        </a:rPr>
                        <a:t>Чим регулюється?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Кодекс законів про працю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>
                          <a:latin typeface="Century Gothic" panose="020B0502020202020204" pitchFamily="34" charset="0"/>
                        </a:rPr>
                        <a:t>Цивільний кодекс України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648680"/>
                  </a:ext>
                </a:extLst>
              </a:tr>
              <a:tr h="950644"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latin typeface="Century Gothic" panose="020B0502020202020204" pitchFamily="34" charset="0"/>
                        </a:rPr>
                        <a:t>Предмет</a:t>
                      </a:r>
                      <a:endParaRPr lang="ru-UA" sz="18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Процес праці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Виконання робіт чи надання послуг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8287"/>
                  </a:ext>
                </a:extLst>
              </a:tr>
              <a:tr h="1769938"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latin typeface="Century Gothic" panose="020B0502020202020204" pitchFamily="34" charset="0"/>
                        </a:rPr>
                        <a:t>Ознаки</a:t>
                      </a:r>
                      <a:endParaRPr lang="ru-UA" sz="18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98438" indent="-198438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Штатний розпис</a:t>
                      </a:r>
                    </a:p>
                    <a:p>
                      <a:pPr marL="198438" indent="-198438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Заробітна плата</a:t>
                      </a:r>
                    </a:p>
                    <a:p>
                      <a:pPr marL="198438" indent="-198438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Внутрішній трудовий розпорядок</a:t>
                      </a:r>
                    </a:p>
                    <a:p>
                      <a:pPr marL="198438" indent="-198438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Відпустки </a:t>
                      </a:r>
                    </a:p>
                    <a:p>
                      <a:pPr marL="198438" indent="-198438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Охорона праці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5250" indent="-95250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 вноситься запис до трудової книжки</a:t>
                      </a:r>
                    </a:p>
                    <a:p>
                      <a:pPr marL="95250" indent="-95250" algn="ctr">
                        <a:buFont typeface="Arial" panose="020B0604020202020204" pitchFamily="34" charset="0"/>
                        <a:buChar char="•"/>
                      </a:pPr>
                      <a:r>
                        <a:rPr lang="uk-UA" sz="1600" dirty="0">
                          <a:latin typeface="Century Gothic" panose="020B0502020202020204" pitchFamily="34" charset="0"/>
                        </a:rPr>
                        <a:t>Не зараховується до штату</a:t>
                      </a:r>
                    </a:p>
                    <a:p>
                      <a:pPr marL="95250" indent="-952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результати</a:t>
                      </a:r>
                      <a:r>
                        <a:rPr lang="ru-RU" sz="16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роботи</a:t>
                      </a:r>
                      <a:r>
                        <a:rPr lang="ru-RU" sz="16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фіксуються</a:t>
                      </a:r>
                      <a:r>
                        <a:rPr lang="ru-RU" sz="1600" dirty="0">
                          <a:latin typeface="Century Gothic" panose="020B0502020202020204" pitchFamily="34" charset="0"/>
                        </a:rPr>
                        <a:t> в актах </a:t>
                      </a: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приймання</a:t>
                      </a:r>
                      <a:r>
                        <a:rPr lang="ru-RU" sz="16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виконаних</a:t>
                      </a:r>
                      <a:r>
                        <a:rPr lang="ru-RU" sz="16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Century Gothic" panose="020B0502020202020204" pitchFamily="34" charset="0"/>
                        </a:rPr>
                        <a:t>робіт</a:t>
                      </a:r>
                      <a:endParaRPr lang="ru-UA" sz="16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2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45586" y="96790"/>
            <a:ext cx="7478201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ru-RU" sz="3200" dirty="0" err="1">
                <a:effectLst/>
              </a:rPr>
              <a:t>Види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трудових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договорів</a:t>
            </a:r>
            <a:r>
              <a:rPr lang="ru-RU" sz="3200" dirty="0">
                <a:effectLst/>
              </a:rPr>
              <a:t> (</a:t>
            </a:r>
            <a:r>
              <a:rPr lang="ru-RU" sz="3200" dirty="0" err="1">
                <a:effectLst/>
              </a:rPr>
              <a:t>Законопроєкт</a:t>
            </a:r>
            <a:r>
              <a:rPr lang="ru-RU" sz="3200" dirty="0">
                <a:effectLst/>
              </a:rPr>
              <a:t>)</a:t>
            </a:r>
          </a:p>
        </p:txBody>
      </p:sp>
      <p:sp>
        <p:nvSpPr>
          <p:cNvPr id="3" name="Прямоугольник: скругленные углы 13">
            <a:extLst>
              <a:ext uri="{FF2B5EF4-FFF2-40B4-BE49-F238E27FC236}">
                <a16:creationId xmlns:a16="http://schemas.microsoft.com/office/drawing/2014/main" id="{D3489A54-9998-ACC6-64B7-8E935E9D1F46}"/>
              </a:ext>
            </a:extLst>
          </p:cNvPr>
          <p:cNvSpPr/>
          <p:nvPr/>
        </p:nvSpPr>
        <p:spPr>
          <a:xfrm>
            <a:off x="3184529" y="1083494"/>
            <a:ext cx="2774941" cy="512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Безстроковий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D50ADB0F-AEF6-58E8-58D4-1FB6EDA26391}"/>
              </a:ext>
            </a:extLst>
          </p:cNvPr>
          <p:cNvSpPr/>
          <p:nvPr/>
        </p:nvSpPr>
        <p:spPr>
          <a:xfrm>
            <a:off x="1898294" y="1805295"/>
            <a:ext cx="5347410" cy="512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Строковий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(не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більше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ніж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5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13">
            <a:extLst>
              <a:ext uri="{FF2B5EF4-FFF2-40B4-BE49-F238E27FC236}">
                <a16:creationId xmlns:a16="http://schemas.microsoft.com/office/drawing/2014/main" id="{4DFB5C88-3C5F-BFB7-956E-F9BB321B5379}"/>
              </a:ext>
            </a:extLst>
          </p:cNvPr>
          <p:cNvSpPr/>
          <p:nvPr/>
        </p:nvSpPr>
        <p:spPr>
          <a:xfrm>
            <a:off x="1965328" y="2527096"/>
            <a:ext cx="5213342" cy="512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Короткостроковий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(до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двох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місяців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13">
            <a:extLst>
              <a:ext uri="{FF2B5EF4-FFF2-40B4-BE49-F238E27FC236}">
                <a16:creationId xmlns:a16="http://schemas.microsoft.com/office/drawing/2014/main" id="{F291DAE8-A39C-D64E-D6E3-ED87F7F9C25D}"/>
              </a:ext>
            </a:extLst>
          </p:cNvPr>
          <p:cNvSpPr/>
          <p:nvPr/>
        </p:nvSpPr>
        <p:spPr>
          <a:xfrm>
            <a:off x="832899" y="3248897"/>
            <a:ext cx="7478201" cy="512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Сезонний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(до 8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місяців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сезонних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робіт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id="{4746FDA9-D78D-57F4-FD8B-5B7D39043E92}"/>
              </a:ext>
            </a:extLst>
          </p:cNvPr>
          <p:cNvSpPr/>
          <p:nvPr/>
        </p:nvSpPr>
        <p:spPr>
          <a:xfrm>
            <a:off x="1532361" y="3970698"/>
            <a:ext cx="6079277" cy="676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Учнівський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договір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(до шести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місяців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3">
            <a:extLst>
              <a:ext uri="{FF2B5EF4-FFF2-40B4-BE49-F238E27FC236}">
                <a16:creationId xmlns:a16="http://schemas.microsoft.com/office/drawing/2014/main" id="{C3F62045-E2BA-4776-5DE8-5B5CAC39D577}"/>
              </a:ext>
            </a:extLst>
          </p:cNvPr>
          <p:cNvSpPr/>
          <p:nvPr/>
        </p:nvSpPr>
        <p:spPr>
          <a:xfrm>
            <a:off x="1118790" y="4857048"/>
            <a:ext cx="6906418" cy="6877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договір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домашнім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працівником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нянею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репетитором,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домогосподаркою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341</TotalTime>
  <Words>355</Words>
  <Application>Microsoft Office PowerPoint</Application>
  <PresentationFormat>Экран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Тема1</vt:lpstr>
      <vt:lpstr>Трудові правовідносини</vt:lpstr>
      <vt:lpstr>«Міс Джонс, ви так чудово виконуєте свої обов’язки, що я навіть не знаю, що б ми робили без вас. Але з понеділка ми все-таки спробуємо»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107</cp:revision>
  <dcterms:created xsi:type="dcterms:W3CDTF">2021-12-24T07:47:25Z</dcterms:created>
  <dcterms:modified xsi:type="dcterms:W3CDTF">2022-10-23T15:06:50Z</dcterms:modified>
</cp:coreProperties>
</file>