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06" autoAdjust="0"/>
  </p:normalViewPr>
  <p:slideViewPr>
    <p:cSldViewPr snapToGrid="0">
      <p:cViewPr varScale="1">
        <p:scale>
          <a:sx n="110" d="100"/>
          <a:sy n="110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768393A1-0074-4B12-A3BB-A7C8965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7772400" cy="1227137"/>
          </a:xfrm>
          <a:noFill/>
        </p:spPr>
        <p:txBody>
          <a:bodyPr/>
          <a:lstStyle>
            <a:lvl1pPr algn="l">
              <a:defRPr sz="500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80891-1B09-4254-B0DC-1B3111CD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4FCEF35-1510-47E2-BB24-A0736D5A6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1028" name="矩形 6">
            <a:extLst>
              <a:ext uri="{FF2B5EF4-FFF2-40B4-BE49-F238E27FC236}">
                <a16:creationId xmlns:a16="http://schemas.microsoft.com/office/drawing/2014/main" id="{191854F5-6F56-490A-8A37-2AD484D1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60848-4D57-4EC5-BA40-2BCCB2CA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34" y="1280033"/>
            <a:ext cx="7716994" cy="1227137"/>
          </a:xfrm>
        </p:spPr>
        <p:txBody>
          <a:bodyPr>
            <a:noAutofit/>
          </a:bodyPr>
          <a:lstStyle/>
          <a:p>
            <a:r>
              <a:rPr lang="ru-RU" sz="4000" dirty="0"/>
              <a:t>Причини </a:t>
            </a:r>
            <a:r>
              <a:rPr lang="ru-RU" sz="4000" dirty="0" err="1"/>
              <a:t>виникнення</a:t>
            </a:r>
            <a:r>
              <a:rPr lang="ru-RU" sz="4000" dirty="0"/>
              <a:t> </a:t>
            </a:r>
            <a:r>
              <a:rPr lang="ru-RU" sz="4000" dirty="0" err="1"/>
              <a:t>держави</a:t>
            </a:r>
            <a:r>
              <a:rPr lang="ru-RU" sz="4000" dirty="0"/>
              <a:t>. </a:t>
            </a:r>
            <a:br>
              <a:rPr lang="ru-RU" sz="4000" dirty="0"/>
            </a:br>
            <a:r>
              <a:rPr lang="ru-RU" sz="4000" dirty="0" err="1"/>
              <a:t>Поняття</a:t>
            </a:r>
            <a:r>
              <a:rPr lang="ru-RU" sz="4000" dirty="0"/>
              <a:t> й </a:t>
            </a:r>
            <a:r>
              <a:rPr lang="ru-RU" sz="4000" dirty="0" err="1"/>
              <a:t>ознаки</a:t>
            </a:r>
            <a:r>
              <a:rPr lang="ru-RU" sz="4000" dirty="0"/>
              <a:t> </a:t>
            </a:r>
            <a:r>
              <a:rPr lang="ru-RU" sz="4000" dirty="0" err="1"/>
              <a:t>держави</a:t>
            </a:r>
            <a:r>
              <a:rPr lang="ru-RU" sz="4000" dirty="0"/>
              <a:t>. </a:t>
            </a:r>
            <a:br>
              <a:rPr lang="ru-RU" sz="4000" dirty="0"/>
            </a:br>
            <a:r>
              <a:rPr lang="ru-RU" sz="4000" dirty="0" err="1"/>
              <a:t>Державна</a:t>
            </a:r>
            <a:r>
              <a:rPr lang="ru-RU" sz="4000" dirty="0"/>
              <a:t> </a:t>
            </a:r>
            <a:r>
              <a:rPr lang="ru-RU" sz="4000" dirty="0" err="1"/>
              <a:t>влада</a:t>
            </a:r>
            <a:r>
              <a:rPr lang="ru-RU" sz="4000" dirty="0"/>
              <a:t>. </a:t>
            </a:r>
            <a:br>
              <a:rPr lang="ru-RU" sz="4000" dirty="0"/>
            </a:br>
            <a:r>
              <a:rPr lang="ru-RU" sz="4000" dirty="0" err="1"/>
              <a:t>Функції</a:t>
            </a:r>
            <a:r>
              <a:rPr lang="ru-RU" sz="4000" dirty="0"/>
              <a:t> </a:t>
            </a:r>
            <a:r>
              <a:rPr lang="ru-RU" sz="4000" dirty="0" err="1"/>
              <a:t>держави</a:t>
            </a:r>
            <a:r>
              <a:rPr lang="ru-RU" sz="4000" dirty="0"/>
              <a:t>.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8777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E5D1C-251F-4370-8A78-797C1B76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3769"/>
            <a:ext cx="8229600" cy="796925"/>
          </a:xfrm>
        </p:spPr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uk-UA" dirty="0"/>
              <a:t>Державна влада - це стілець на трьох ніжках: насильство</a:t>
            </a:r>
            <a:r>
              <a:rPr lang="en-US" dirty="0"/>
              <a:t>, </a:t>
            </a:r>
            <a:r>
              <a:rPr lang="uk-UA" dirty="0"/>
              <a:t>багатство й знання</a:t>
            </a:r>
            <a:r>
              <a:rPr lang="ru-RU" dirty="0"/>
              <a:t>»</a:t>
            </a:r>
            <a:br>
              <a:rPr lang="en-US" dirty="0"/>
            </a:br>
            <a:endParaRPr lang="ru-UA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C7637D8-3C0D-4100-8F75-A43AA718FC9C}"/>
              </a:ext>
            </a:extLst>
          </p:cNvPr>
          <p:cNvSpPr txBox="1">
            <a:spLocks/>
          </p:cNvSpPr>
          <p:nvPr/>
        </p:nvSpPr>
        <p:spPr>
          <a:xfrm>
            <a:off x="-227162" y="3058844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sz="2400" b="1" dirty="0">
                <a:latin typeface="Century Gothic" panose="020B0502020202020204" pitchFamily="34" charset="0"/>
              </a:rPr>
              <a:t>Е. </a:t>
            </a:r>
            <a:r>
              <a:rPr lang="ru-RU" sz="2400" b="1" dirty="0" err="1">
                <a:latin typeface="Century Gothic" panose="020B0502020202020204" pitchFamily="34" charset="0"/>
              </a:rPr>
              <a:t>Тоффлер</a:t>
            </a:r>
            <a:endParaRPr lang="ru-UA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AAB4BA5-9547-48E8-AACC-4D3D286C3252}"/>
              </a:ext>
            </a:extLst>
          </p:cNvPr>
          <p:cNvCxnSpPr>
            <a:cxnSpLocks/>
          </p:cNvCxnSpPr>
          <p:nvPr/>
        </p:nvCxnSpPr>
        <p:spPr>
          <a:xfrm>
            <a:off x="4736592" y="859536"/>
            <a:ext cx="0" cy="49610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8D120-A03E-46B2-9853-FD83F02F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53290"/>
            <a:ext cx="8229600" cy="796925"/>
          </a:xfrm>
        </p:spPr>
        <p:txBody>
          <a:bodyPr/>
          <a:lstStyle/>
          <a:p>
            <a:pPr algn="ctr"/>
            <a:r>
              <a:rPr lang="uk-UA" dirty="0"/>
              <a:t>Причини виникнення держави</a:t>
            </a:r>
            <a:endParaRPr lang="ru-UA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34A8FB2-A899-4F2C-898E-51D27EDF929C}"/>
              </a:ext>
            </a:extLst>
          </p:cNvPr>
          <p:cNvSpPr/>
          <p:nvPr/>
        </p:nvSpPr>
        <p:spPr>
          <a:xfrm>
            <a:off x="2197227" y="1110615"/>
            <a:ext cx="4980432" cy="1216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великі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поділи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Відокремлення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землеробства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скотарства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Відокремлення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ремесла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землеробства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Виділення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торгівлі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D5F585A-A1C9-42A8-809E-2B77F94DB715}"/>
              </a:ext>
            </a:extLst>
          </p:cNvPr>
          <p:cNvSpPr/>
          <p:nvPr/>
        </p:nvSpPr>
        <p:spPr>
          <a:xfrm>
            <a:off x="2636139" y="2467641"/>
            <a:ext cx="4102608" cy="10349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Поява надлишкового продукту: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Формування приватної власності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Майнове розшарування суспільства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01A3165-A7C9-448A-8459-B83F7A18BF33}"/>
              </a:ext>
            </a:extLst>
          </p:cNvPr>
          <p:cNvSpPr/>
          <p:nvPr/>
        </p:nvSpPr>
        <p:spPr>
          <a:xfrm>
            <a:off x="2739009" y="3677890"/>
            <a:ext cx="3896868" cy="9039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Виникнення великих груп людей із протилежними інтересами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935515C-114C-4F0A-9C71-98B896E49F3F}"/>
              </a:ext>
            </a:extLst>
          </p:cNvPr>
          <p:cNvSpPr/>
          <p:nvPr/>
        </p:nvSpPr>
        <p:spPr>
          <a:xfrm>
            <a:off x="1803654" y="4770946"/>
            <a:ext cx="5767578" cy="1216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Виникнення спеціальних організацій, призначених для здійснення соціального управління: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Поява нового типу соціальних норм, забезпечених державним примусом, - правових норм</a:t>
            </a:r>
          </a:p>
        </p:txBody>
      </p:sp>
    </p:spTree>
    <p:extLst>
      <p:ext uri="{BB962C8B-B14F-4D97-AF65-F5344CB8AC3E}">
        <p14:creationId xmlns:p14="http://schemas.microsoft.com/office/powerpoint/2010/main" val="149661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D4DB09F-BB9C-459F-A4AC-B40A0ECDD165}"/>
              </a:ext>
            </a:extLst>
          </p:cNvPr>
          <p:cNvCxnSpPr>
            <a:cxnSpLocks/>
          </p:cNvCxnSpPr>
          <p:nvPr/>
        </p:nvCxnSpPr>
        <p:spPr>
          <a:xfrm flipH="1" flipV="1">
            <a:off x="4999596" y="1632073"/>
            <a:ext cx="18138" cy="1318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2AB51B-8430-4ED8-9549-AC5CC81E4070}"/>
              </a:ext>
            </a:extLst>
          </p:cNvPr>
          <p:cNvCxnSpPr>
            <a:cxnSpLocks/>
          </p:cNvCxnSpPr>
          <p:nvPr/>
        </p:nvCxnSpPr>
        <p:spPr>
          <a:xfrm flipV="1">
            <a:off x="6047576" y="2039195"/>
            <a:ext cx="663772" cy="9299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CACD263-6A40-4B1A-B689-916358E469BA}"/>
              </a:ext>
            </a:extLst>
          </p:cNvPr>
          <p:cNvCxnSpPr>
            <a:cxnSpLocks/>
          </p:cNvCxnSpPr>
          <p:nvPr/>
        </p:nvCxnSpPr>
        <p:spPr>
          <a:xfrm>
            <a:off x="6379462" y="3337987"/>
            <a:ext cx="100952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05AAD60-A1C8-4B3C-96CF-294C664BD8C2}"/>
              </a:ext>
            </a:extLst>
          </p:cNvPr>
          <p:cNvCxnSpPr>
            <a:cxnSpLocks/>
          </p:cNvCxnSpPr>
          <p:nvPr/>
        </p:nvCxnSpPr>
        <p:spPr>
          <a:xfrm>
            <a:off x="6219645" y="3706825"/>
            <a:ext cx="720544" cy="1067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D295E55-A05A-41E5-B60A-BE0D4B6557A3}"/>
              </a:ext>
            </a:extLst>
          </p:cNvPr>
          <p:cNvCxnSpPr>
            <a:cxnSpLocks/>
          </p:cNvCxnSpPr>
          <p:nvPr/>
        </p:nvCxnSpPr>
        <p:spPr>
          <a:xfrm>
            <a:off x="5017734" y="3662227"/>
            <a:ext cx="0" cy="15410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A01E219-8DBF-4BA7-B733-6314E1B78E94}"/>
              </a:ext>
            </a:extLst>
          </p:cNvPr>
          <p:cNvCxnSpPr>
            <a:cxnSpLocks/>
          </p:cNvCxnSpPr>
          <p:nvPr/>
        </p:nvCxnSpPr>
        <p:spPr>
          <a:xfrm flipH="1">
            <a:off x="2579298" y="3706825"/>
            <a:ext cx="986324" cy="976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B949712-1A0B-4FF9-AEB2-0D1F06098494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 flipV="1">
            <a:off x="2389517" y="3321170"/>
            <a:ext cx="1078302" cy="168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48AC187-3FBF-48AC-9753-C9769472BDB5}"/>
              </a:ext>
            </a:extLst>
          </p:cNvPr>
          <p:cNvCxnSpPr>
            <a:cxnSpLocks/>
          </p:cNvCxnSpPr>
          <p:nvPr/>
        </p:nvCxnSpPr>
        <p:spPr>
          <a:xfrm flipH="1" flipV="1">
            <a:off x="3424644" y="2202474"/>
            <a:ext cx="505230" cy="603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42FB550-EBFA-43E3-922C-060F7F991522}"/>
              </a:ext>
            </a:extLst>
          </p:cNvPr>
          <p:cNvSpPr/>
          <p:nvPr/>
        </p:nvSpPr>
        <p:spPr>
          <a:xfrm>
            <a:off x="3467819" y="2760453"/>
            <a:ext cx="3063554" cy="11550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Теорії походження держави</a:t>
            </a:r>
            <a:endParaRPr lang="ru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9E93435-C2D2-4032-BEDA-EC301EB62224}"/>
              </a:ext>
            </a:extLst>
          </p:cNvPr>
          <p:cNvSpPr/>
          <p:nvPr/>
        </p:nvSpPr>
        <p:spPr>
          <a:xfrm>
            <a:off x="1375986" y="4683808"/>
            <a:ext cx="1825852" cy="442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Органічна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CF243DF-A6F0-4415-9977-887D3FF39744}"/>
              </a:ext>
            </a:extLst>
          </p:cNvPr>
          <p:cNvSpPr/>
          <p:nvPr/>
        </p:nvSpPr>
        <p:spPr>
          <a:xfrm>
            <a:off x="4104808" y="5216934"/>
            <a:ext cx="1825852" cy="442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Договірна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77749DD-8FB9-4478-805B-2C07A293B06A}"/>
              </a:ext>
            </a:extLst>
          </p:cNvPr>
          <p:cNvSpPr/>
          <p:nvPr/>
        </p:nvSpPr>
        <p:spPr>
          <a:xfrm>
            <a:off x="6881004" y="4774002"/>
            <a:ext cx="1825852" cy="442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Психологічна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84ACC61-AAE2-48BF-BEF2-A189060E918B}"/>
              </a:ext>
            </a:extLst>
          </p:cNvPr>
          <p:cNvSpPr/>
          <p:nvPr/>
        </p:nvSpPr>
        <p:spPr>
          <a:xfrm>
            <a:off x="7355384" y="3116521"/>
            <a:ext cx="1531778" cy="442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Теологічна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4A21492-81C2-482D-BA40-609FAF2A4486}"/>
              </a:ext>
            </a:extLst>
          </p:cNvPr>
          <p:cNvSpPr/>
          <p:nvPr/>
        </p:nvSpPr>
        <p:spPr>
          <a:xfrm>
            <a:off x="6711348" y="1622536"/>
            <a:ext cx="1538241" cy="442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Насильства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7966366-62CB-46EC-82BF-C9F0C5517270}"/>
              </a:ext>
            </a:extLst>
          </p:cNvPr>
          <p:cNvSpPr/>
          <p:nvPr/>
        </p:nvSpPr>
        <p:spPr>
          <a:xfrm>
            <a:off x="4087035" y="1189141"/>
            <a:ext cx="1861399" cy="442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Патріархальна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1A59B0D-9D2B-4DBA-881E-99C28337684C}"/>
              </a:ext>
            </a:extLst>
          </p:cNvPr>
          <p:cNvSpPr/>
          <p:nvPr/>
        </p:nvSpPr>
        <p:spPr>
          <a:xfrm>
            <a:off x="1755010" y="1476780"/>
            <a:ext cx="1709514" cy="74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Соціально-економічна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AB86D53-99FD-4350-845B-7940C59FA84E}"/>
              </a:ext>
            </a:extLst>
          </p:cNvPr>
          <p:cNvSpPr/>
          <p:nvPr/>
        </p:nvSpPr>
        <p:spPr>
          <a:xfrm>
            <a:off x="563665" y="2950233"/>
            <a:ext cx="1825852" cy="741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Космічна (інопланетна)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EC5041D-74F3-467D-A082-908AD67E0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43477"/>
              </p:ext>
            </p:extLst>
          </p:nvPr>
        </p:nvGraphicFramePr>
        <p:xfrm>
          <a:off x="382077" y="1388853"/>
          <a:ext cx="8537636" cy="3692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18">
                  <a:extLst>
                    <a:ext uri="{9D8B030D-6E8A-4147-A177-3AD203B41FA5}">
                      <a16:colId xmlns:a16="http://schemas.microsoft.com/office/drawing/2014/main" val="2422231664"/>
                    </a:ext>
                  </a:extLst>
                </a:gridCol>
                <a:gridCol w="4268818">
                  <a:extLst>
                    <a:ext uri="{9D8B030D-6E8A-4147-A177-3AD203B41FA5}">
                      <a16:colId xmlns:a16="http://schemas.microsoft.com/office/drawing/2014/main" val="1209898448"/>
                    </a:ext>
                  </a:extLst>
                </a:gridCol>
              </a:tblGrid>
              <a:tr h="385649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Первісне суспільство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Держава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61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Поділ людей за ознакою споріднення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Поділ людей за територіальною ознакою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64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Наявність лише народного суверенітету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Наявність як народного, так і державного суверенітету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9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Відсутність публічної влади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Наявність публічної влади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18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Відсутність апарату примусу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Наявність апарату примусу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73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Регулювання суспільних відносин за допомогою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мононорм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Регулювання суспільних відносин за допомогою переважно правових норм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50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Мононорми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відображають інтереси всього суспільства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Норми права відображають інтереси, захищають права переважно певної частини суспільства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63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69638-235F-4E20-B7A6-93D49EDD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Ознаки держави</a:t>
            </a:r>
            <a:endParaRPr lang="ru-UA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E341E09-BE88-4EB2-B96B-21544C4EE93C}"/>
              </a:ext>
            </a:extLst>
          </p:cNvPr>
          <p:cNvSpPr/>
          <p:nvPr/>
        </p:nvSpPr>
        <p:spPr>
          <a:xfrm>
            <a:off x="1518384" y="1483829"/>
            <a:ext cx="2096083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права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3149EB1-30C8-4BDF-ABBB-E2066346F84F}"/>
              </a:ext>
            </a:extLst>
          </p:cNvPr>
          <p:cNvSpPr/>
          <p:nvPr/>
        </p:nvSpPr>
        <p:spPr>
          <a:xfrm>
            <a:off x="1518384" y="2345280"/>
            <a:ext cx="2096083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Суверенітет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3DD143F-5856-427F-B9E7-533BB3C31080}"/>
              </a:ext>
            </a:extLst>
          </p:cNvPr>
          <p:cNvSpPr/>
          <p:nvPr/>
        </p:nvSpPr>
        <p:spPr>
          <a:xfrm>
            <a:off x="1518384" y="3206731"/>
            <a:ext cx="2096083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Апарат публічної влади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E072B7A-1C92-49DD-9807-F1C6C2BF9266}"/>
              </a:ext>
            </a:extLst>
          </p:cNvPr>
          <p:cNvSpPr/>
          <p:nvPr/>
        </p:nvSpPr>
        <p:spPr>
          <a:xfrm>
            <a:off x="1360636" y="4068182"/>
            <a:ext cx="2448600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Апарат державного примусу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A91F57C-225A-4657-B4E3-90433AAB0ABA}"/>
              </a:ext>
            </a:extLst>
          </p:cNvPr>
          <p:cNvSpPr/>
          <p:nvPr/>
        </p:nvSpPr>
        <p:spPr>
          <a:xfrm>
            <a:off x="5465425" y="4068182"/>
            <a:ext cx="1847220" cy="65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Збройні сили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77069ED-FD04-4214-A747-BDB48D4BECC0}"/>
              </a:ext>
            </a:extLst>
          </p:cNvPr>
          <p:cNvSpPr/>
          <p:nvPr/>
        </p:nvSpPr>
        <p:spPr>
          <a:xfrm>
            <a:off x="4697414" y="5254791"/>
            <a:ext cx="2077853" cy="440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Державна мова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D33C903-76BF-4CBC-BDE9-248BA4A92EC4}"/>
              </a:ext>
            </a:extLst>
          </p:cNvPr>
          <p:cNvSpPr/>
          <p:nvPr/>
        </p:nvSpPr>
        <p:spPr>
          <a:xfrm>
            <a:off x="2192447" y="5254792"/>
            <a:ext cx="2077853" cy="440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Державні символи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9676A9-85BE-468F-BB9B-261A5D04DAD6}"/>
              </a:ext>
            </a:extLst>
          </p:cNvPr>
          <p:cNvSpPr/>
          <p:nvPr/>
        </p:nvSpPr>
        <p:spPr>
          <a:xfrm>
            <a:off x="5026596" y="3207139"/>
            <a:ext cx="2711301" cy="65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Поділ населення за територіальною ознакою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A4D6E24-54F5-4DF8-986C-549563989CDD}"/>
              </a:ext>
            </a:extLst>
          </p:cNvPr>
          <p:cNvSpPr/>
          <p:nvPr/>
        </p:nvSpPr>
        <p:spPr>
          <a:xfrm>
            <a:off x="5335374" y="2371589"/>
            <a:ext cx="2096083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Територія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3D9DCE2-74EC-427E-B4E0-C4A1BED04252}"/>
              </a:ext>
            </a:extLst>
          </p:cNvPr>
          <p:cNvSpPr/>
          <p:nvPr/>
        </p:nvSpPr>
        <p:spPr>
          <a:xfrm>
            <a:off x="5334206" y="1507413"/>
            <a:ext cx="2096083" cy="65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Податкова та фінансова система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4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0EA99FB-555B-4C61-A709-DBF8A08D73C6}"/>
              </a:ext>
            </a:extLst>
          </p:cNvPr>
          <p:cNvCxnSpPr>
            <a:cxnSpLocks/>
          </p:cNvCxnSpPr>
          <p:nvPr/>
        </p:nvCxnSpPr>
        <p:spPr>
          <a:xfrm>
            <a:off x="1286026" y="1470529"/>
            <a:ext cx="0" cy="144000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E54555D-A3F0-486F-83E0-0DB9F75D2720}"/>
              </a:ext>
            </a:extLst>
          </p:cNvPr>
          <p:cNvCxnSpPr>
            <a:cxnSpLocks/>
          </p:cNvCxnSpPr>
          <p:nvPr/>
        </p:nvCxnSpPr>
        <p:spPr>
          <a:xfrm>
            <a:off x="3267226" y="1470529"/>
            <a:ext cx="0" cy="1440000"/>
          </a:xfrm>
          <a:prstGeom prst="line">
            <a:avLst/>
          </a:prstGeom>
          <a:ln w="762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2500BC9-F0C4-4E9F-8204-3BF5874B6CF3}"/>
              </a:ext>
            </a:extLst>
          </p:cNvPr>
          <p:cNvCxnSpPr>
            <a:cxnSpLocks/>
          </p:cNvCxnSpPr>
          <p:nvPr/>
        </p:nvCxnSpPr>
        <p:spPr>
          <a:xfrm>
            <a:off x="5153535" y="1470529"/>
            <a:ext cx="0" cy="1440000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5D1157E-66E4-404E-95FD-C422D1978093}"/>
              </a:ext>
            </a:extLst>
          </p:cNvPr>
          <p:cNvCxnSpPr>
            <a:cxnSpLocks/>
          </p:cNvCxnSpPr>
          <p:nvPr/>
        </p:nvCxnSpPr>
        <p:spPr>
          <a:xfrm>
            <a:off x="7497051" y="1470529"/>
            <a:ext cx="0" cy="3960000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Функції держави</a:t>
            </a:r>
            <a:endParaRPr lang="ru-UA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313CC88-86F8-43DF-80FC-A14B1F348A0D}"/>
              </a:ext>
            </a:extLst>
          </p:cNvPr>
          <p:cNvSpPr/>
          <p:nvPr/>
        </p:nvSpPr>
        <p:spPr>
          <a:xfrm>
            <a:off x="457201" y="1378294"/>
            <a:ext cx="1698014" cy="6556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соціальним значенням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BE787C8-DF77-4FC1-BB01-B11858C18302}"/>
              </a:ext>
            </a:extLst>
          </p:cNvPr>
          <p:cNvSpPr/>
          <p:nvPr/>
        </p:nvSpPr>
        <p:spPr>
          <a:xfrm>
            <a:off x="623284" y="2211775"/>
            <a:ext cx="1365848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5B0E13E-6C47-4A45-9496-5B95923B1ACA}"/>
              </a:ext>
            </a:extLst>
          </p:cNvPr>
          <p:cNvSpPr/>
          <p:nvPr/>
        </p:nvSpPr>
        <p:spPr>
          <a:xfrm>
            <a:off x="623284" y="2808029"/>
            <a:ext cx="1365848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116072-5704-4EFD-A26B-75110DD1D576}"/>
              </a:ext>
            </a:extLst>
          </p:cNvPr>
          <p:cNvSpPr/>
          <p:nvPr/>
        </p:nvSpPr>
        <p:spPr>
          <a:xfrm>
            <a:off x="2403896" y="1378294"/>
            <a:ext cx="1698014" cy="6556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сферами впливу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69E6CB6-2EFC-4964-A2AA-F52C5A049DB2}"/>
              </a:ext>
            </a:extLst>
          </p:cNvPr>
          <p:cNvSpPr/>
          <p:nvPr/>
        </p:nvSpPr>
        <p:spPr>
          <a:xfrm>
            <a:off x="2569979" y="2211775"/>
            <a:ext cx="1365848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5E66C04-B5B9-4208-911A-E8B215CDD468}"/>
              </a:ext>
            </a:extLst>
          </p:cNvPr>
          <p:cNvSpPr/>
          <p:nvPr/>
        </p:nvSpPr>
        <p:spPr>
          <a:xfrm>
            <a:off x="2569979" y="2808029"/>
            <a:ext cx="1365848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1477473-7D32-4AC3-8670-C71C324DFB1D}"/>
              </a:ext>
            </a:extLst>
          </p:cNvPr>
          <p:cNvSpPr/>
          <p:nvPr/>
        </p:nvSpPr>
        <p:spPr>
          <a:xfrm>
            <a:off x="4350591" y="1378294"/>
            <a:ext cx="1698014" cy="6556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тривалістю в часі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7B74D74-7D77-471C-A782-3FBC267D5787}"/>
              </a:ext>
            </a:extLst>
          </p:cNvPr>
          <p:cNvSpPr/>
          <p:nvPr/>
        </p:nvSpPr>
        <p:spPr>
          <a:xfrm>
            <a:off x="4516674" y="2203744"/>
            <a:ext cx="1365848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66D4090-2404-4653-83D0-E05372B66F36}"/>
              </a:ext>
            </a:extLst>
          </p:cNvPr>
          <p:cNvSpPr/>
          <p:nvPr/>
        </p:nvSpPr>
        <p:spPr>
          <a:xfrm>
            <a:off x="4516674" y="2791967"/>
            <a:ext cx="1365848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8F9ABF7-D230-4981-8D07-E35DF60541D9}"/>
              </a:ext>
            </a:extLst>
          </p:cNvPr>
          <p:cNvSpPr/>
          <p:nvPr/>
        </p:nvSpPr>
        <p:spPr>
          <a:xfrm>
            <a:off x="6359162" y="1376043"/>
            <a:ext cx="2267259" cy="655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сферою суспільних відносин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057FD2A-8C03-4FA0-8CD5-961CF353BBFC}"/>
              </a:ext>
            </a:extLst>
          </p:cNvPr>
          <p:cNvSpPr/>
          <p:nvPr/>
        </p:nvSpPr>
        <p:spPr>
          <a:xfrm>
            <a:off x="6809867" y="2197710"/>
            <a:ext cx="1365848" cy="418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Економічна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846AF85-A2C5-4C5C-BA21-0E189B9928D1}"/>
              </a:ext>
            </a:extLst>
          </p:cNvPr>
          <p:cNvSpPr/>
          <p:nvPr/>
        </p:nvSpPr>
        <p:spPr>
          <a:xfrm>
            <a:off x="6809867" y="2782150"/>
            <a:ext cx="1365848" cy="418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Політична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70EB3CD-797A-4585-B05F-D8D68AEB0CBE}"/>
              </a:ext>
            </a:extLst>
          </p:cNvPr>
          <p:cNvSpPr/>
          <p:nvPr/>
        </p:nvSpPr>
        <p:spPr>
          <a:xfrm>
            <a:off x="6809867" y="3366590"/>
            <a:ext cx="1365848" cy="418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Соціальна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C36B620-CFAC-42FA-8858-CC0F79413C11}"/>
              </a:ext>
            </a:extLst>
          </p:cNvPr>
          <p:cNvSpPr/>
          <p:nvPr/>
        </p:nvSpPr>
        <p:spPr>
          <a:xfrm>
            <a:off x="6750225" y="3951030"/>
            <a:ext cx="1485133" cy="418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Гуманітарна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9F21217F-805A-4B3F-9A22-B42F897C5EE9}"/>
              </a:ext>
            </a:extLst>
          </p:cNvPr>
          <p:cNvSpPr/>
          <p:nvPr/>
        </p:nvSpPr>
        <p:spPr>
          <a:xfrm>
            <a:off x="6809867" y="4535470"/>
            <a:ext cx="1365848" cy="418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Екологічна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6B260CB0-B9E3-4B19-9E13-189FA3F7CBD3}"/>
              </a:ext>
            </a:extLst>
          </p:cNvPr>
          <p:cNvSpPr/>
          <p:nvPr/>
        </p:nvSpPr>
        <p:spPr>
          <a:xfrm>
            <a:off x="6809867" y="5119909"/>
            <a:ext cx="1365848" cy="418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Оборонна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Правова характеристика понять «людина», «особа», «громадянин»</Template>
  <TotalTime>63</TotalTime>
  <Words>232</Words>
  <Application>Microsoft Office PowerPoint</Application>
  <PresentationFormat>Экран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1</vt:lpstr>
      <vt:lpstr>Причини виникнення держави.  Поняття й ознаки держави.  Державна влада.  Функції держави.</vt:lpstr>
      <vt:lpstr>«Державна влада - це стілець на трьох ніжках: насильство, багатство й знання» </vt:lpstr>
      <vt:lpstr>Причини виникнення держави</vt:lpstr>
      <vt:lpstr>Презентация PowerPoint</vt:lpstr>
      <vt:lpstr>Презентация PowerPoint</vt:lpstr>
      <vt:lpstr>Ознаки держави</vt:lpstr>
      <vt:lpstr>Функції держави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Причини виникнення держави.  Поняття й ознаки держави.  Державна влада.  Функції держави.</dc:title>
  <dc:creator>Alex</dc:creator>
  <cp:lastModifiedBy>Ромашко Олександр Григорович</cp:lastModifiedBy>
  <cp:revision>16</cp:revision>
  <dcterms:created xsi:type="dcterms:W3CDTF">2021-12-29T11:48:57Z</dcterms:created>
  <dcterms:modified xsi:type="dcterms:W3CDTF">2022-01-16T16:49:38Z</dcterms:modified>
</cp:coreProperties>
</file>