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1" r:id="rId4"/>
    <p:sldId id="267" r:id="rId5"/>
    <p:sldId id="268" r:id="rId6"/>
    <p:sldId id="278" r:id="rId7"/>
    <p:sldId id="269" r:id="rId8"/>
    <p:sldId id="270" r:id="rId9"/>
    <p:sldId id="279" r:id="rId10"/>
    <p:sldId id="280" r:id="rId11"/>
    <p:sldId id="281" r:id="rId12"/>
    <p:sldId id="282" r:id="rId13"/>
    <p:sldId id="283" r:id="rId14"/>
    <p:sldId id="284" r:id="rId15"/>
    <p:sldId id="285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06" autoAdjust="0"/>
  </p:normalViewPr>
  <p:slideViewPr>
    <p:cSldViewPr snapToGrid="0">
      <p:cViewPr varScale="1">
        <p:scale>
          <a:sx n="110" d="100"/>
          <a:sy n="110" d="100"/>
        </p:scale>
        <p:origin x="15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>
            <a:extLst>
              <a:ext uri="{FF2B5EF4-FFF2-40B4-BE49-F238E27FC236}">
                <a16:creationId xmlns:a16="http://schemas.microsoft.com/office/drawing/2014/main" id="{768393A1-0074-4B12-A3BB-A7C89654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6488113"/>
            <a:ext cx="35528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ru-UA">
                <a:latin typeface="Calibri" panose="020F0502020204030204" pitchFamily="34" charset="0"/>
              </a:rPr>
              <a:t>Copyright © Wondershare Software</a:t>
            </a:r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5"/>
            <a:ext cx="7772400" cy="1227137"/>
          </a:xfrm>
          <a:noFill/>
        </p:spPr>
        <p:txBody>
          <a:bodyPr/>
          <a:lstStyle>
            <a:lvl1pPr algn="l">
              <a:defRPr sz="500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4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1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F80891-1B09-4254-B0DC-1B3111CD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4FCEF35-1510-47E2-BB24-A0736D5A62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85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1028" name="矩形 6">
            <a:extLst>
              <a:ext uri="{FF2B5EF4-FFF2-40B4-BE49-F238E27FC236}">
                <a16:creationId xmlns:a16="http://schemas.microsoft.com/office/drawing/2014/main" id="{191854F5-6F56-490A-8A37-2AD484D1A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6488113"/>
            <a:ext cx="35528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ru-UA">
                <a:latin typeface="Calibri" panose="020F0502020204030204" pitchFamily="34" charset="0"/>
              </a:rPr>
              <a:t>Copyright © Wondershare Software</a:t>
            </a:r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80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32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60848-4D57-4EC5-BA40-2BCCB2CAE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92" y="915012"/>
            <a:ext cx="7542568" cy="1227137"/>
          </a:xfrm>
        </p:spPr>
        <p:txBody>
          <a:bodyPr>
            <a:noAutofit/>
          </a:bodyPr>
          <a:lstStyle/>
          <a:p>
            <a:r>
              <a:rPr lang="ru-RU" sz="3600" dirty="0" err="1"/>
              <a:t>Прокурори</a:t>
            </a:r>
            <a:r>
              <a:rPr lang="ru-RU" sz="3600" dirty="0"/>
              <a:t>, пол</a:t>
            </a:r>
            <a:r>
              <a:rPr lang="uk-UA" sz="3600" dirty="0" err="1"/>
              <a:t>іцейські</a:t>
            </a:r>
            <a:r>
              <a:rPr lang="ru-RU" sz="3600" dirty="0"/>
              <a:t> (</a:t>
            </a:r>
            <a:r>
              <a:rPr lang="ru-RU" sz="3600" dirty="0" err="1"/>
              <a:t>патрульні</a:t>
            </a:r>
            <a:r>
              <a:rPr lang="ru-RU" sz="3600" dirty="0"/>
              <a:t>, </a:t>
            </a:r>
            <a:r>
              <a:rPr lang="ru-RU" sz="3600" dirty="0" err="1"/>
              <a:t>дільничні</a:t>
            </a:r>
            <a:r>
              <a:rPr lang="ru-RU" sz="3600" dirty="0"/>
              <a:t> </a:t>
            </a:r>
            <a:r>
              <a:rPr lang="ru-RU" sz="3600" dirty="0" err="1"/>
              <a:t>офіцери</a:t>
            </a:r>
            <a:r>
              <a:rPr lang="ru-RU" sz="3600" dirty="0"/>
              <a:t> </a:t>
            </a:r>
            <a:r>
              <a:rPr lang="ru-RU" sz="3600" dirty="0" err="1"/>
              <a:t>поліції</a:t>
            </a:r>
            <a:r>
              <a:rPr lang="ru-RU" sz="3600" dirty="0"/>
              <a:t>)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36469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A6359D3-30A9-43C5-92AA-148DA3EA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67" y="106931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dirty="0"/>
              <a:t>Поліцейському заборонено:</a:t>
            </a:r>
            <a:endParaRPr lang="ru-UA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B104829-DB0E-4EEB-9152-9E6203A8189D}"/>
              </a:ext>
            </a:extLst>
          </p:cNvPr>
          <p:cNvSpPr/>
          <p:nvPr/>
        </p:nvSpPr>
        <p:spPr>
          <a:xfrm>
            <a:off x="1267880" y="1784404"/>
            <a:ext cx="6679016" cy="994610"/>
          </a:xfrm>
          <a:prstGeom prst="roundRect">
            <a:avLst>
              <a:gd name="adj" fmla="val 792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наносити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удари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гумовими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(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пластиковими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) кийками по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голові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шиї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ключичній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ділянці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статевих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органах,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попереку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(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куприку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) і в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живіт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4E6B25E-C2FD-4E21-B69E-25D16E9B7D3E}"/>
              </a:ext>
            </a:extLst>
          </p:cNvPr>
          <p:cNvSpPr/>
          <p:nvPr/>
        </p:nvSpPr>
        <p:spPr>
          <a:xfrm>
            <a:off x="1267880" y="3057729"/>
            <a:ext cx="6679016" cy="796925"/>
          </a:xfrm>
          <a:prstGeom prst="roundRect">
            <a:avLst>
              <a:gd name="adj" fmla="val 792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застосовувати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водомети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при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температурі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повітря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нижче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+10°C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753E51A-6A5F-4C1D-9DF4-90D0B943383B}"/>
              </a:ext>
            </a:extLst>
          </p:cNvPr>
          <p:cNvSpPr/>
          <p:nvPr/>
        </p:nvSpPr>
        <p:spPr>
          <a:xfrm>
            <a:off x="566609" y="4133370"/>
            <a:ext cx="8081558" cy="796925"/>
          </a:xfrm>
          <a:prstGeom prst="roundRect">
            <a:avLst>
              <a:gd name="adj" fmla="val 792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застосовувати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кайданки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більше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ніж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2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години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безперервного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використання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або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без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послаблення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їх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тиску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62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A6359D3-30A9-43C5-92AA-148DA3EA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9006" y="144838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ru-RU" sz="3000" dirty="0" err="1"/>
              <a:t>Випадки</a:t>
            </a:r>
            <a:r>
              <a:rPr lang="ru-RU" sz="3000" dirty="0"/>
              <a:t> </a:t>
            </a:r>
            <a:r>
              <a:rPr lang="ru-RU" sz="3000" dirty="0" err="1"/>
              <a:t>застосування</a:t>
            </a:r>
            <a:r>
              <a:rPr lang="ru-RU" sz="3000" dirty="0"/>
              <a:t> </a:t>
            </a:r>
            <a:r>
              <a:rPr lang="ru-RU" sz="3000" dirty="0" err="1"/>
              <a:t>вогнепальної</a:t>
            </a:r>
            <a:r>
              <a:rPr lang="ru-RU" sz="3000" dirty="0"/>
              <a:t> </a:t>
            </a:r>
            <a:r>
              <a:rPr lang="ru-RU" sz="3000" dirty="0" err="1"/>
              <a:t>зброї</a:t>
            </a:r>
            <a:r>
              <a:rPr lang="ru-RU" sz="3000" dirty="0"/>
              <a:t>:</a:t>
            </a:r>
            <a:endParaRPr lang="ru-UA" sz="300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B104829-DB0E-4EEB-9152-9E6203A8189D}"/>
              </a:ext>
            </a:extLst>
          </p:cNvPr>
          <p:cNvSpPr/>
          <p:nvPr/>
        </p:nvSpPr>
        <p:spPr>
          <a:xfrm>
            <a:off x="881856" y="1354702"/>
            <a:ext cx="7380287" cy="796925"/>
          </a:xfrm>
          <a:prstGeom prst="roundRect">
            <a:avLst>
              <a:gd name="adj" fmla="val 792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для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відбиття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нападу на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поліцейського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або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членів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його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сім’ї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у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випадку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загрози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їхньому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життю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чи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здоров’ю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4E6B25E-C2FD-4E21-B69E-25D16E9B7D3E}"/>
              </a:ext>
            </a:extLst>
          </p:cNvPr>
          <p:cNvSpPr/>
          <p:nvPr/>
        </p:nvSpPr>
        <p:spPr>
          <a:xfrm>
            <a:off x="1552416" y="2393471"/>
            <a:ext cx="6039166" cy="796925"/>
          </a:xfrm>
          <a:prstGeom prst="roundRect">
            <a:avLst>
              <a:gd name="adj" fmla="val 792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для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захисту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осіб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нападу,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що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загрожує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їхньому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життю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чи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здоров’ю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753E51A-6A5F-4C1D-9DF4-90D0B943383B}"/>
              </a:ext>
            </a:extLst>
          </p:cNvPr>
          <p:cNvSpPr/>
          <p:nvPr/>
        </p:nvSpPr>
        <p:spPr>
          <a:xfrm>
            <a:off x="531220" y="3432240"/>
            <a:ext cx="8081558" cy="796925"/>
          </a:xfrm>
          <a:prstGeom prst="roundRect">
            <a:avLst>
              <a:gd name="adj" fmla="val 792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для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затримання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особи, яку застали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під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час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вчинення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тяжкого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або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особливо тяжкого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злочину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і яка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намагається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втекти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1CBE537-E64D-4449-B2B6-9A40114CE3CE}"/>
              </a:ext>
            </a:extLst>
          </p:cNvPr>
          <p:cNvSpPr/>
          <p:nvPr/>
        </p:nvSpPr>
        <p:spPr>
          <a:xfrm>
            <a:off x="1345473" y="4471009"/>
            <a:ext cx="6453052" cy="796926"/>
          </a:xfrm>
          <a:prstGeom prst="roundRect">
            <a:avLst>
              <a:gd name="adj" fmla="val 792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для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затримання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особи, яка чинить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збройний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опір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намагається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втекти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з-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під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варти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тощо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…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9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48" y="166838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sz="2800" dirty="0"/>
              <a:t>«Про прокуратуру»</a:t>
            </a:r>
            <a:endParaRPr lang="ru-UA" sz="2800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5AB22950-3FD8-435E-BA56-EEE54126D854}"/>
              </a:ext>
            </a:extLst>
          </p:cNvPr>
          <p:cNvSpPr/>
          <p:nvPr/>
        </p:nvSpPr>
        <p:spPr>
          <a:xfrm>
            <a:off x="2913744" y="1245293"/>
            <a:ext cx="3304007" cy="4778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Функціями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прокуратури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є: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8D07A0CD-FB74-4212-A558-BB3E4D8FFF67}"/>
              </a:ext>
            </a:extLst>
          </p:cNvPr>
          <p:cNvSpPr/>
          <p:nvPr/>
        </p:nvSpPr>
        <p:spPr>
          <a:xfrm>
            <a:off x="1291698" y="2016158"/>
            <a:ext cx="6548099" cy="4778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підтримання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державного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обвинувачення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суді</a:t>
            </a:r>
            <a:endParaRPr lang="ru-UA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E49BA1AF-9BF5-471D-B4E9-45E69FBAF2D1}"/>
              </a:ext>
            </a:extLst>
          </p:cNvPr>
          <p:cNvSpPr/>
          <p:nvPr/>
        </p:nvSpPr>
        <p:spPr>
          <a:xfrm>
            <a:off x="1987720" y="2787023"/>
            <a:ext cx="5156055" cy="6608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представництво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інтересів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громадянина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або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держави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суді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ECE373E1-1ADD-4D25-97FB-486E3CD901B1}"/>
              </a:ext>
            </a:extLst>
          </p:cNvPr>
          <p:cNvSpPr/>
          <p:nvPr/>
        </p:nvSpPr>
        <p:spPr>
          <a:xfrm>
            <a:off x="754632" y="3740847"/>
            <a:ext cx="7622231" cy="5980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нагляд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за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додержанням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законів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органами,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провадять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оперативно-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розшукову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діяльність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дізнання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досудове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слідство</a:t>
            </a:r>
            <a:endParaRPr lang="ru-UA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F78FFB5-252F-44CD-804E-454C1DA322CE}"/>
              </a:ext>
            </a:extLst>
          </p:cNvPr>
          <p:cNvSpPr/>
          <p:nvPr/>
        </p:nvSpPr>
        <p:spPr>
          <a:xfrm>
            <a:off x="1335952" y="4631931"/>
            <a:ext cx="6459591" cy="6608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нагляд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за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додержанням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законів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при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виконанні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судових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рішень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у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кримінальних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справах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тощо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…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58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A6359D3-30A9-43C5-92AA-148DA3EA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2704" y="63388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sz="2800" dirty="0"/>
              <a:t>Систему прокуратури України становлять:</a:t>
            </a:r>
            <a:endParaRPr lang="ru-UA" sz="2800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EFB72DF9-B16E-4EF7-B7DB-8335F360041F}"/>
              </a:ext>
            </a:extLst>
          </p:cNvPr>
          <p:cNvSpPr/>
          <p:nvPr/>
        </p:nvSpPr>
        <p:spPr>
          <a:xfrm>
            <a:off x="1913773" y="1631596"/>
            <a:ext cx="5316454" cy="4513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Офіс</a:t>
            </a:r>
            <a:r>
              <a:rPr lang="ru-RU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Генерального прокурора</a:t>
            </a:r>
            <a:endParaRPr lang="ru-UA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05078D8E-224F-4EE7-9CA4-015E7976567E}"/>
              </a:ext>
            </a:extLst>
          </p:cNvPr>
          <p:cNvSpPr/>
          <p:nvPr/>
        </p:nvSpPr>
        <p:spPr>
          <a:xfrm>
            <a:off x="2372128" y="2418037"/>
            <a:ext cx="4399745" cy="4513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Обласні</a:t>
            </a:r>
            <a:r>
              <a:rPr lang="ru-RU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прокуратури</a:t>
            </a:r>
            <a:endParaRPr lang="ru-UA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20DF18E-593A-4589-9323-2126A8F56B16}"/>
              </a:ext>
            </a:extLst>
          </p:cNvPr>
          <p:cNvSpPr/>
          <p:nvPr/>
        </p:nvSpPr>
        <p:spPr>
          <a:xfrm>
            <a:off x="2372128" y="3204478"/>
            <a:ext cx="4399745" cy="4513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Окружні</a:t>
            </a:r>
            <a:r>
              <a:rPr lang="ru-RU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прокуратури</a:t>
            </a:r>
            <a:endParaRPr lang="ru-UA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E44CB472-B56E-4EFB-850D-7FD228D055F8}"/>
              </a:ext>
            </a:extLst>
          </p:cNvPr>
          <p:cNvSpPr/>
          <p:nvPr/>
        </p:nvSpPr>
        <p:spPr>
          <a:xfrm>
            <a:off x="1881290" y="3990918"/>
            <a:ext cx="5381421" cy="7969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Спеціалізована</a:t>
            </a:r>
            <a:r>
              <a:rPr lang="ru-RU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антикорупційна</a:t>
            </a:r>
            <a:r>
              <a:rPr lang="ru-RU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прокуратура</a:t>
            </a:r>
            <a:endParaRPr lang="ru-UA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03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F226F09-3B77-4FA2-B7E0-AEB96BB11197}"/>
              </a:ext>
            </a:extLst>
          </p:cNvPr>
          <p:cNvCxnSpPr>
            <a:cxnSpLocks/>
          </p:cNvCxnSpPr>
          <p:nvPr/>
        </p:nvCxnSpPr>
        <p:spPr>
          <a:xfrm>
            <a:off x="4594769" y="2054121"/>
            <a:ext cx="0" cy="2520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9812" y="77514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sz="24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Прокурором</a:t>
            </a:r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може бути фізична особа, яка є:</a:t>
            </a:r>
            <a:endParaRPr lang="ru-UA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E254DF2-E6F5-455E-8A79-8BEC3FFC3C06}"/>
              </a:ext>
            </a:extLst>
          </p:cNvPr>
          <p:cNvSpPr/>
          <p:nvPr/>
        </p:nvSpPr>
        <p:spPr>
          <a:xfrm>
            <a:off x="2244783" y="1815190"/>
            <a:ext cx="4699971" cy="477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Громадянин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/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громадянка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України</a:t>
            </a:r>
            <a:endParaRPr lang="ru-UA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45BFD3A3-1653-40DC-A2C5-C3760D53FC27}"/>
              </a:ext>
            </a:extLst>
          </p:cNvPr>
          <p:cNvSpPr/>
          <p:nvPr/>
        </p:nvSpPr>
        <p:spPr>
          <a:xfrm>
            <a:off x="1392750" y="4172154"/>
            <a:ext cx="6358501" cy="922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володіє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державною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мовою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відповідно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до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рівня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визначеного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Національною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комісією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стандартів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державної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мови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A659ACE-2129-4471-96CC-0B28A18C6A07}"/>
              </a:ext>
            </a:extLst>
          </p:cNvPr>
          <p:cNvSpPr/>
          <p:nvPr/>
        </p:nvSpPr>
        <p:spPr>
          <a:xfrm>
            <a:off x="1958108" y="2550160"/>
            <a:ext cx="5227785" cy="477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має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вищу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юридичну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освіту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81041AB5-7292-4DD2-81AC-8AA4C2BB0912}"/>
              </a:ext>
            </a:extLst>
          </p:cNvPr>
          <p:cNvSpPr/>
          <p:nvPr/>
        </p:nvSpPr>
        <p:spPr>
          <a:xfrm>
            <a:off x="2340267" y="3285130"/>
            <a:ext cx="4463466" cy="629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стаж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роботи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галузі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права не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менше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двох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років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ru-UA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6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F226F09-3B77-4FA2-B7E0-AEB96BB11197}"/>
              </a:ext>
            </a:extLst>
          </p:cNvPr>
          <p:cNvCxnSpPr>
            <a:cxnSpLocks/>
          </p:cNvCxnSpPr>
          <p:nvPr/>
        </p:nvCxnSpPr>
        <p:spPr>
          <a:xfrm>
            <a:off x="4551226" y="1538108"/>
            <a:ext cx="0" cy="4320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26" y="123606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sz="28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Генеральний прокурор України:</a:t>
            </a:r>
            <a:endParaRPr lang="ru-UA" sz="28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E254DF2-E6F5-455E-8A79-8BEC3FFC3C06}"/>
              </a:ext>
            </a:extLst>
          </p:cNvPr>
          <p:cNvSpPr/>
          <p:nvPr/>
        </p:nvSpPr>
        <p:spPr>
          <a:xfrm>
            <a:off x="1361195" y="1099879"/>
            <a:ext cx="6421610" cy="6122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призначається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на посаду Президентом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України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за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згодою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Верховної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Ради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України</a:t>
            </a:r>
            <a:endParaRPr lang="ru-UA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45BFD3A3-1653-40DC-A2C5-C3760D53FC27}"/>
              </a:ext>
            </a:extLst>
          </p:cNvPr>
          <p:cNvSpPr/>
          <p:nvPr/>
        </p:nvSpPr>
        <p:spPr>
          <a:xfrm>
            <a:off x="1392750" y="3474371"/>
            <a:ext cx="6358501" cy="9226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володіє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державною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мовою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відповідно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до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рівня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визначеного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Національною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комісією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стандартів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державної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мови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A659ACE-2129-4471-96CC-0B28A18C6A07}"/>
              </a:ext>
            </a:extLst>
          </p:cNvPr>
          <p:cNvSpPr/>
          <p:nvPr/>
        </p:nvSpPr>
        <p:spPr>
          <a:xfrm>
            <a:off x="1958108" y="1939804"/>
            <a:ext cx="5227785" cy="4493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Строк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повноважень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становить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шість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років</a:t>
            </a:r>
            <a:endParaRPr lang="ru-UA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81041AB5-7292-4DD2-81AC-8AA4C2BB0912}"/>
              </a:ext>
            </a:extLst>
          </p:cNvPr>
          <p:cNvSpPr/>
          <p:nvPr/>
        </p:nvSpPr>
        <p:spPr>
          <a:xfrm>
            <a:off x="1749254" y="2616827"/>
            <a:ext cx="5645493" cy="6299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має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вищу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юридичну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освіту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стаж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роботи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галузі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права 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менше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десяти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років</a:t>
            </a:r>
            <a:endParaRPr lang="ru-UA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5499365-3E79-4265-AF64-C60342B600D4}"/>
              </a:ext>
            </a:extLst>
          </p:cNvPr>
          <p:cNvSpPr/>
          <p:nvPr/>
        </p:nvSpPr>
        <p:spPr>
          <a:xfrm>
            <a:off x="1958108" y="4624682"/>
            <a:ext cx="5227785" cy="603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має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високі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морально-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ділові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професійні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якості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організаторські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здібності</a:t>
            </a:r>
            <a:endParaRPr lang="ru-UA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A1042B1-AA34-4173-AC70-61F1375FD51F}"/>
              </a:ext>
            </a:extLst>
          </p:cNvPr>
          <p:cNvSpPr/>
          <p:nvPr/>
        </p:nvSpPr>
        <p:spPr>
          <a:xfrm>
            <a:off x="2270636" y="5456183"/>
            <a:ext cx="4602728" cy="6038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та 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має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заборгованості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сплати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аліментів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утримання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дитини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08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966C1-823F-45F6-9237-84F868C4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2" y="629194"/>
            <a:ext cx="8765177" cy="5599612"/>
          </a:xfrm>
        </p:spPr>
        <p:txBody>
          <a:bodyPr>
            <a:noAutofit/>
          </a:bodyPr>
          <a:lstStyle/>
          <a:p>
            <a:pPr>
              <a:spcBef>
                <a:spcPts val="3000"/>
              </a:spcBef>
            </a:pPr>
            <a:r>
              <a:rPr lang="uk-UA" sz="2400" dirty="0"/>
              <a:t>«Я поліцейський і я заарештую тебе. Ти порушив закон… не я його писав, може я навіть не згоден з ним, але я примушу тебе його дотримуватися і, як би ти не благав, клянчив, просив чи намагався сподобатися, я все одно засаджу тебе за ґрати. Якщо ти </a:t>
            </a:r>
            <a:r>
              <a:rPr lang="uk-UA" sz="2400" dirty="0" err="1"/>
              <a:t>побіжиш</a:t>
            </a:r>
            <a:r>
              <a:rPr lang="uk-UA" sz="2400" dirty="0"/>
              <a:t>, я наздожену тебе, якщо нападеш — я битимуся, вистрілиш ​​— отримаєш кулю у відповідь. Відступати мені забороняє закон. Я — наслідок твого злочину, неоплачений рахунок, твоя доля зі стовбуром та значком, але за ним б'ється таке саме серце, як і в тебе. Я проливаю кров, думаю, люблю, і мене можна вбити, але я не один. За мною стоять тисячі таких же, як я сестер і братів, готових віддати за мене життя, а я за них. Ми - </a:t>
            </a:r>
            <a:r>
              <a:rPr lang="uk-UA" sz="2800" i="1" u="sng" dirty="0"/>
              <a:t>поліцейські</a:t>
            </a:r>
            <a:r>
              <a:rPr lang="uk-UA" sz="2400" dirty="0"/>
              <a:t>...»</a:t>
            </a:r>
          </a:p>
        </p:txBody>
      </p:sp>
    </p:spTree>
    <p:extLst>
      <p:ext uri="{BB962C8B-B14F-4D97-AF65-F5344CB8AC3E}">
        <p14:creationId xmlns:p14="http://schemas.microsoft.com/office/powerpoint/2010/main" val="23014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30" y="127430"/>
            <a:ext cx="8229600" cy="796925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Нормативно-правова база</a:t>
            </a:r>
            <a:endParaRPr lang="ru-UA" sz="40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B116072-5704-4EFD-A26B-75110DD1D576}"/>
              </a:ext>
            </a:extLst>
          </p:cNvPr>
          <p:cNvSpPr/>
          <p:nvPr/>
        </p:nvSpPr>
        <p:spPr>
          <a:xfrm>
            <a:off x="651126" y="3257431"/>
            <a:ext cx="3414188" cy="7969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«Про національну поліцію»</a:t>
            </a:r>
            <a:endParaRPr lang="ru-UA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C1477473-7D32-4AC3-8670-C71C324DFB1D}"/>
              </a:ext>
            </a:extLst>
          </p:cNvPr>
          <p:cNvSpPr/>
          <p:nvPr/>
        </p:nvSpPr>
        <p:spPr>
          <a:xfrm>
            <a:off x="4793037" y="3328090"/>
            <a:ext cx="3699837" cy="6556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«Про прокуратуру»</a:t>
            </a:r>
            <a:endParaRPr lang="ru-UA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5AB22950-3FD8-435E-BA56-EEE54126D854}"/>
              </a:ext>
            </a:extLst>
          </p:cNvPr>
          <p:cNvSpPr/>
          <p:nvPr/>
        </p:nvSpPr>
        <p:spPr>
          <a:xfrm>
            <a:off x="2864906" y="2291935"/>
            <a:ext cx="3414188" cy="5209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Конституція України</a:t>
            </a:r>
            <a:endParaRPr lang="ru-UA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61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48" y="166838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sz="2800" dirty="0"/>
              <a:t>«Про національну поліцію»</a:t>
            </a:r>
            <a:endParaRPr lang="ru-UA" sz="2800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5AB22950-3FD8-435E-BA56-EEE54126D854}"/>
              </a:ext>
            </a:extLst>
          </p:cNvPr>
          <p:cNvSpPr/>
          <p:nvPr/>
        </p:nvSpPr>
        <p:spPr>
          <a:xfrm>
            <a:off x="902233" y="1820060"/>
            <a:ext cx="7339533" cy="4778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u="sng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Завданнями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поліції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є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надання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поліцейських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послуг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у сферах: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8D07A0CD-FB74-4212-A558-BB3E4D8FFF67}"/>
              </a:ext>
            </a:extLst>
          </p:cNvPr>
          <p:cNvSpPr/>
          <p:nvPr/>
        </p:nvSpPr>
        <p:spPr>
          <a:xfrm>
            <a:off x="1304203" y="2593141"/>
            <a:ext cx="6548099" cy="4778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забезпечення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публічної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безпеки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і порядку</a:t>
            </a:r>
            <a:endParaRPr lang="ru-UA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E49BA1AF-9BF5-471D-B4E9-45E69FBAF2D1}"/>
              </a:ext>
            </a:extLst>
          </p:cNvPr>
          <p:cNvSpPr/>
          <p:nvPr/>
        </p:nvSpPr>
        <p:spPr>
          <a:xfrm>
            <a:off x="1993973" y="3366222"/>
            <a:ext cx="5156055" cy="6608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охорони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 і свобод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людини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, а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також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інтересів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суспільства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держави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ECE373E1-1ADD-4D25-97FB-486E3CD901B1}"/>
              </a:ext>
            </a:extLst>
          </p:cNvPr>
          <p:cNvSpPr/>
          <p:nvPr/>
        </p:nvSpPr>
        <p:spPr>
          <a:xfrm>
            <a:off x="2566798" y="4322261"/>
            <a:ext cx="4010401" cy="4778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uk-UA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протидії злочинності 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тощо…</a:t>
            </a:r>
            <a:endParaRPr lang="ru-UA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5AB22950-3FD8-435E-BA56-EEE54126D854}"/>
              </a:ext>
            </a:extLst>
          </p:cNvPr>
          <p:cNvSpPr/>
          <p:nvPr/>
        </p:nvSpPr>
        <p:spPr>
          <a:xfrm>
            <a:off x="2821382" y="1483551"/>
            <a:ext cx="3083029" cy="4513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Кримінальна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поліція</a:t>
            </a:r>
            <a:endParaRPr lang="ru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A6359D3-30A9-43C5-92AA-148DA3EA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057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dirty="0"/>
              <a:t>У складі поліції функціонують:</a:t>
            </a:r>
            <a:endParaRPr lang="ru-UA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1AEE42D-3A49-4C4A-B33A-6DA405B38CE0}"/>
              </a:ext>
            </a:extLst>
          </p:cNvPr>
          <p:cNvSpPr/>
          <p:nvPr/>
        </p:nvSpPr>
        <p:spPr>
          <a:xfrm>
            <a:off x="2821382" y="2165308"/>
            <a:ext cx="3083029" cy="4513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Патрульна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поліція</a:t>
            </a:r>
            <a:endParaRPr lang="ru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0B09DAA-E7A7-40B8-A711-98C7C210EFBD}"/>
              </a:ext>
            </a:extLst>
          </p:cNvPr>
          <p:cNvSpPr/>
          <p:nvPr/>
        </p:nvSpPr>
        <p:spPr>
          <a:xfrm>
            <a:off x="1863439" y="2847065"/>
            <a:ext cx="4998914" cy="4513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Органи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досудового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розслідування</a:t>
            </a:r>
            <a:endParaRPr lang="ru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2F73A4E-1362-42B4-ADA9-9686EA07B462}"/>
              </a:ext>
            </a:extLst>
          </p:cNvPr>
          <p:cNvSpPr/>
          <p:nvPr/>
        </p:nvSpPr>
        <p:spPr>
          <a:xfrm>
            <a:off x="2821382" y="3528822"/>
            <a:ext cx="3083029" cy="4513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Поліція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охорони</a:t>
            </a:r>
            <a:endParaRPr lang="ru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DD723A6D-32FF-4C8F-A2C3-4E6F2F37893E}"/>
              </a:ext>
            </a:extLst>
          </p:cNvPr>
          <p:cNvSpPr/>
          <p:nvPr/>
        </p:nvSpPr>
        <p:spPr>
          <a:xfrm>
            <a:off x="2821382" y="4210579"/>
            <a:ext cx="3083029" cy="4513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Спеціальна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поліція</a:t>
            </a:r>
            <a:endParaRPr lang="ru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716E991-358D-4034-B484-49531866FC0D}"/>
              </a:ext>
            </a:extLst>
          </p:cNvPr>
          <p:cNvSpPr/>
          <p:nvPr/>
        </p:nvSpPr>
        <p:spPr>
          <a:xfrm>
            <a:off x="1959233" y="4892334"/>
            <a:ext cx="4807327" cy="4513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Поліція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особливого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призначення</a:t>
            </a:r>
            <a:endParaRPr lang="ru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8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F226F09-3B77-4FA2-B7E0-AEB96BB11197}"/>
              </a:ext>
            </a:extLst>
          </p:cNvPr>
          <p:cNvCxnSpPr>
            <a:cxnSpLocks/>
          </p:cNvCxnSpPr>
          <p:nvPr/>
        </p:nvCxnSpPr>
        <p:spPr>
          <a:xfrm>
            <a:off x="4617615" y="1285885"/>
            <a:ext cx="0" cy="4680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9812" y="77514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sz="24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Поліцейським</a:t>
            </a:r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може бути фізична особа, яка є:</a:t>
            </a:r>
            <a:endParaRPr lang="ru-UA" sz="24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E254DF2-E6F5-455E-8A79-8BEC3FFC3C06}"/>
              </a:ext>
            </a:extLst>
          </p:cNvPr>
          <p:cNvSpPr/>
          <p:nvPr/>
        </p:nvSpPr>
        <p:spPr>
          <a:xfrm>
            <a:off x="1375255" y="892115"/>
            <a:ext cx="6421610" cy="477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Громадянин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/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громадянка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України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віком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18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років</a:t>
            </a:r>
            <a:endParaRPr lang="ru-UA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62170C8-024B-4EA8-8F73-4993B5CFD9CB}"/>
              </a:ext>
            </a:extLst>
          </p:cNvPr>
          <p:cNvSpPr/>
          <p:nvPr/>
        </p:nvSpPr>
        <p:spPr>
          <a:xfrm>
            <a:off x="2385882" y="5214526"/>
            <a:ext cx="4463466" cy="477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склала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Присягу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поліцейського</a:t>
            </a:r>
            <a:endParaRPr lang="ru-UA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9A24E01D-8534-4B5D-B4E3-F38F730781EC}"/>
              </a:ext>
            </a:extLst>
          </p:cNvPr>
          <p:cNvSpPr/>
          <p:nvPr/>
        </p:nvSpPr>
        <p:spPr>
          <a:xfrm>
            <a:off x="2003346" y="5847639"/>
            <a:ext cx="5165428" cy="477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присвоєно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спеціальне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звання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поліції</a:t>
            </a:r>
            <a:endParaRPr lang="ru-UA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45BFD3A3-1653-40DC-A2C5-C3760D53FC27}"/>
              </a:ext>
            </a:extLst>
          </p:cNvPr>
          <p:cNvSpPr/>
          <p:nvPr/>
        </p:nvSpPr>
        <p:spPr>
          <a:xfrm>
            <a:off x="1406810" y="2151949"/>
            <a:ext cx="6358501" cy="922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володіє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державною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мовою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відповідно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до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рівня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визначеного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Національною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комісією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стандартів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державної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мови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A659ACE-2129-4471-96CC-0B28A18C6A07}"/>
              </a:ext>
            </a:extLst>
          </p:cNvPr>
          <p:cNvSpPr/>
          <p:nvPr/>
        </p:nvSpPr>
        <p:spPr>
          <a:xfrm>
            <a:off x="1972168" y="1522032"/>
            <a:ext cx="5227785" cy="477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має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повну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загальну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середню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освіту</a:t>
            </a:r>
            <a:endParaRPr lang="ru-UA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0DFCD2F3-8E4F-4890-9300-308C278B38D2}"/>
              </a:ext>
            </a:extLst>
          </p:cNvPr>
          <p:cNvSpPr/>
          <p:nvPr/>
        </p:nvSpPr>
        <p:spPr>
          <a:xfrm>
            <a:off x="2385882" y="3853412"/>
            <a:ext cx="4463466" cy="57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перевірку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рівня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фізичної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підготовки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психофізіологічне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обстеження</a:t>
            </a:r>
            <a:endParaRPr lang="ru-UA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81041AB5-7292-4DD2-81AC-8AA4C2BB0912}"/>
              </a:ext>
            </a:extLst>
          </p:cNvPr>
          <p:cNvSpPr/>
          <p:nvPr/>
        </p:nvSpPr>
        <p:spPr>
          <a:xfrm>
            <a:off x="2385882" y="3223495"/>
            <a:ext cx="4463466" cy="477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пройшла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медичні</a:t>
            </a:r>
            <a:r>
              <a:rPr lang="ru-RU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обстеження</a:t>
            </a:r>
            <a:endParaRPr lang="ru-UA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0470E25-8C29-4CF8-8674-58DC109F83AF}"/>
              </a:ext>
            </a:extLst>
          </p:cNvPr>
          <p:cNvSpPr/>
          <p:nvPr/>
        </p:nvSpPr>
        <p:spPr>
          <a:xfrm>
            <a:off x="2385882" y="4584609"/>
            <a:ext cx="4463466" cy="477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3188" indent="-103188" algn="ctr">
              <a:buFont typeface="Arial" panose="020B0604020202020204" pitchFamily="34" charset="0"/>
              <a:buChar char="•"/>
            </a:pP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тестування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на </a:t>
            </a:r>
            <a:r>
              <a:rPr lang="ru-RU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поліграфі</a:t>
            </a:r>
            <a:endParaRPr lang="ru-UA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73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5AB22950-3FD8-435E-BA56-EEE54126D854}"/>
              </a:ext>
            </a:extLst>
          </p:cNvPr>
          <p:cNvSpPr/>
          <p:nvPr/>
        </p:nvSpPr>
        <p:spPr>
          <a:xfrm>
            <a:off x="1003337" y="991435"/>
            <a:ext cx="7137325" cy="443124"/>
          </a:xfrm>
          <a:prstGeom prst="roundRect">
            <a:avLst>
              <a:gd name="adj" fmla="val 105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здійснює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превентивну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</a:t>
            </a: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профілактичну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діяльність</a:t>
            </a:r>
            <a:endParaRPr lang="ru-RU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A6359D3-30A9-43C5-92AA-148DA3EA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67" y="106931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dirty="0"/>
              <a:t>Основні повноваження поліції</a:t>
            </a:r>
            <a:endParaRPr lang="ru-UA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D605843-15DB-49A6-93B9-9BF46F5048DD}"/>
              </a:ext>
            </a:extLst>
          </p:cNvPr>
          <p:cNvSpPr/>
          <p:nvPr/>
        </p:nvSpPr>
        <p:spPr>
          <a:xfrm>
            <a:off x="1441722" y="1595386"/>
            <a:ext cx="6183279" cy="796925"/>
          </a:xfrm>
          <a:prstGeom prst="roundRect">
            <a:avLst>
              <a:gd name="adj" fmla="val 105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вживає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заходи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спрямовані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усунення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загроз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життю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здоров’ю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фізичних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осіб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BB5EB78-E71E-416B-A649-14C7CF15F304}"/>
              </a:ext>
            </a:extLst>
          </p:cNvPr>
          <p:cNvSpPr/>
          <p:nvPr/>
        </p:nvSpPr>
        <p:spPr>
          <a:xfrm>
            <a:off x="964699" y="2553137"/>
            <a:ext cx="7137325" cy="720000"/>
          </a:xfrm>
          <a:prstGeom prst="roundRect">
            <a:avLst>
              <a:gd name="adj" fmla="val 105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здійснює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досудове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розслідування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кримінальних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правопорушень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у межах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визначеної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підслідності</a:t>
            </a:r>
            <a:endParaRPr lang="ru-RU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4683C83-913B-40A7-9CA5-D5E692B470AD}"/>
              </a:ext>
            </a:extLst>
          </p:cNvPr>
          <p:cNvSpPr/>
          <p:nvPr/>
        </p:nvSpPr>
        <p:spPr>
          <a:xfrm>
            <a:off x="1441722" y="3433963"/>
            <a:ext cx="6183279" cy="796925"/>
          </a:xfrm>
          <a:prstGeom prst="roundRect">
            <a:avLst>
              <a:gd name="adj" fmla="val 105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розшукує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осіб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які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переховуються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від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органів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досудового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розслідування</a:t>
            </a:r>
            <a:endParaRPr lang="ru-RU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11D40A4-5274-46DB-921E-10878FC726C7}"/>
              </a:ext>
            </a:extLst>
          </p:cNvPr>
          <p:cNvSpPr/>
          <p:nvPr/>
        </p:nvSpPr>
        <p:spPr>
          <a:xfrm>
            <a:off x="884421" y="4391714"/>
            <a:ext cx="7297881" cy="796925"/>
          </a:xfrm>
          <a:prstGeom prst="roundRect">
            <a:avLst>
              <a:gd name="adj" fmla="val 105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приймає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рішення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про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застосування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адміністративних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стягнень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забезпечує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їх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виконання</a:t>
            </a:r>
            <a:endParaRPr lang="ru-RU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037DF16-AC39-4C02-B826-66863FE33902}"/>
              </a:ext>
            </a:extLst>
          </p:cNvPr>
          <p:cNvSpPr/>
          <p:nvPr/>
        </p:nvSpPr>
        <p:spPr>
          <a:xfrm>
            <a:off x="1163072" y="5349466"/>
            <a:ext cx="6740579" cy="796925"/>
          </a:xfrm>
          <a:prstGeom prst="roundRect">
            <a:avLst>
              <a:gd name="adj" fmla="val 105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60338" algn="ctr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регулює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дорожній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рух 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та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здійснює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контроль за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дотриманням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Правил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дорожнього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руху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тощо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155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A6359D3-30A9-43C5-92AA-148DA3EA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67" y="106931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dirty="0"/>
              <a:t>Поліцейське піклування</a:t>
            </a:r>
            <a:endParaRPr lang="ru-UA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B104829-DB0E-4EEB-9152-9E6203A8189D}"/>
              </a:ext>
            </a:extLst>
          </p:cNvPr>
          <p:cNvSpPr/>
          <p:nvPr/>
        </p:nvSpPr>
        <p:spPr>
          <a:xfrm>
            <a:off x="1236728" y="1205719"/>
            <a:ext cx="6679016" cy="692747"/>
          </a:xfrm>
          <a:prstGeom prst="roundRect">
            <a:avLst>
              <a:gd name="adj" fmla="val 79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неповнолітньої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особи </a:t>
            </a: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віком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до 16 </a:t>
            </a: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років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яка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залишилася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без догляду</a:t>
            </a:r>
            <a:endParaRPr lang="uk-UA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4E6B25E-C2FD-4E21-B69E-25D16E9B7D3E}"/>
              </a:ext>
            </a:extLst>
          </p:cNvPr>
          <p:cNvSpPr/>
          <p:nvPr/>
        </p:nvSpPr>
        <p:spPr>
          <a:xfrm>
            <a:off x="997303" y="2232756"/>
            <a:ext cx="7149393" cy="1173694"/>
          </a:xfrm>
          <a:prstGeom prst="roundRect">
            <a:avLst>
              <a:gd name="adj" fmla="val 79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особи, яка </a:t>
            </a: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підозрюється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у </a:t>
            </a: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втечі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психіатричного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закладу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чи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спеціалізованого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лікувального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закладу, де вона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утримувалася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підставі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судового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рішення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753E51A-6A5F-4C1D-9DF4-90D0B943383B}"/>
              </a:ext>
            </a:extLst>
          </p:cNvPr>
          <p:cNvSpPr/>
          <p:nvPr/>
        </p:nvSpPr>
        <p:spPr>
          <a:xfrm>
            <a:off x="766351" y="3746649"/>
            <a:ext cx="7619771" cy="796925"/>
          </a:xfrm>
          <a:prstGeom prst="roundRect">
            <a:avLst>
              <a:gd name="adj" fmla="val 79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особи, яка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має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ознаки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вираженого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психічного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розладу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і </a:t>
            </a: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створює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реальну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небезпеку</a:t>
            </a:r>
            <a:r>
              <a:rPr lang="ru-RU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оточуючим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або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собі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07743FB-9764-403A-A4F1-2DEAE338A172}"/>
              </a:ext>
            </a:extLst>
          </p:cNvPr>
          <p:cNvSpPr/>
          <p:nvPr/>
        </p:nvSpPr>
        <p:spPr>
          <a:xfrm>
            <a:off x="766351" y="4771963"/>
            <a:ext cx="7619771" cy="1027943"/>
          </a:xfrm>
          <a:prstGeom prst="roundRect">
            <a:avLst>
              <a:gd name="adj" fmla="val 79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особи, яка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перебуває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у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публічному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місці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і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внаслідок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сп’яніння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втратила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здатність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самостійно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пересуватися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чи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створює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реальну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небезпеку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оточуючим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або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собі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3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A6359D3-30A9-43C5-92AA-148DA3EA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1033" y="180405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dirty="0"/>
              <a:t>Поліцейські можуть використовувати спеціальні засоби:</a:t>
            </a:r>
            <a:endParaRPr lang="ru-UA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B104829-DB0E-4EEB-9152-9E6203A8189D}"/>
              </a:ext>
            </a:extLst>
          </p:cNvPr>
          <p:cNvSpPr/>
          <p:nvPr/>
        </p:nvSpPr>
        <p:spPr>
          <a:xfrm>
            <a:off x="2520648" y="1257419"/>
            <a:ext cx="3892620" cy="475035"/>
          </a:xfrm>
          <a:prstGeom prst="roundRect">
            <a:avLst>
              <a:gd name="adj" fmla="val 7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гумові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пластикові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кийки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6AE8FFE-9435-42F4-842C-B993DA1BCECB}"/>
              </a:ext>
            </a:extLst>
          </p:cNvPr>
          <p:cNvSpPr/>
          <p:nvPr/>
        </p:nvSpPr>
        <p:spPr>
          <a:xfrm>
            <a:off x="1974155" y="1928697"/>
            <a:ext cx="4985606" cy="662823"/>
          </a:xfrm>
          <a:prstGeom prst="roundRect">
            <a:avLst>
              <a:gd name="adj" fmla="val 7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електрошокові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пристрої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контактної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контактно-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дистанційної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дії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2EECD332-2B62-4864-AC12-59FF2EA1441F}"/>
              </a:ext>
            </a:extLst>
          </p:cNvPr>
          <p:cNvSpPr/>
          <p:nvPr/>
        </p:nvSpPr>
        <p:spPr>
          <a:xfrm>
            <a:off x="1774932" y="2787763"/>
            <a:ext cx="5384053" cy="662823"/>
          </a:xfrm>
          <a:prstGeom prst="roundRect">
            <a:avLst>
              <a:gd name="adj" fmla="val 7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засоби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обмеження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рухомості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(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кайданки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сітки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для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зв’язування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тощо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)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BFC28A7B-883C-4638-9592-60E1CA419874}"/>
              </a:ext>
            </a:extLst>
          </p:cNvPr>
          <p:cNvSpPr/>
          <p:nvPr/>
        </p:nvSpPr>
        <p:spPr>
          <a:xfrm>
            <a:off x="1974155" y="3646829"/>
            <a:ext cx="4985606" cy="662823"/>
          </a:xfrm>
          <a:prstGeom prst="roundRect">
            <a:avLst>
              <a:gd name="adj" fmla="val 7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засоби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споряджені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речовинами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сльозогінної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дратівної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дії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B5C83BFE-C9B0-4336-95E1-F282F0D29719}"/>
              </a:ext>
            </a:extLst>
          </p:cNvPr>
          <p:cNvSpPr/>
          <p:nvPr/>
        </p:nvSpPr>
        <p:spPr>
          <a:xfrm>
            <a:off x="1583343" y="4505895"/>
            <a:ext cx="5767230" cy="662823"/>
          </a:xfrm>
          <a:prstGeom prst="roundRect">
            <a:avLst>
              <a:gd name="adj" fmla="val 7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водомети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бронемашини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інші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спеціальні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транспортні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засоби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тощо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…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B6E7909A-F005-4A39-88C6-B13723EA6CA8}"/>
              </a:ext>
            </a:extLst>
          </p:cNvPr>
          <p:cNvSpPr/>
          <p:nvPr/>
        </p:nvSpPr>
        <p:spPr>
          <a:xfrm>
            <a:off x="1974155" y="5364963"/>
            <a:ext cx="4985606" cy="662823"/>
          </a:xfrm>
          <a:prstGeom prst="roundRect">
            <a:avLst>
              <a:gd name="adj" fmla="val 7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пристрої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гранати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боєприпаси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світлозвукової</a:t>
            </a:r>
            <a:r>
              <a:rPr lang="ru-RU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дії</a:t>
            </a:r>
            <a:endParaRPr lang="uk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73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Правова характеристика понять «людина», «особа», «громадянин»</Template>
  <TotalTime>273</TotalTime>
  <Words>762</Words>
  <Application>Microsoft Office PowerPoint</Application>
  <PresentationFormat>Экран (4:3)</PresentationFormat>
  <Paragraphs>78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1</vt:lpstr>
      <vt:lpstr>Прокурори, поліцейські (патрульні, дільничні офіцери поліції)</vt:lpstr>
      <vt:lpstr>«Я поліцейський і я заарештую тебе. Ти порушив закон… не я його писав, може я навіть не згоден з ним, але я примушу тебе його дотримуватися і, як би ти не благав, клянчив, просив чи намагався сподобатися, я все одно засаджу тебе за ґрати. Якщо ти побіжиш, я наздожену тебе, якщо нападеш — я битимуся, вистрілиш ​​— отримаєш кулю у відповідь. Відступати мені забороняє закон. Я — наслідок твого злочину, неоплачений рахунок, твоя доля зі стовбуром та значком, але за ним б'ється таке саме серце, як і в тебе. Я проливаю кров, думаю, люблю, і мене можна вбити, але я не один. За мною стоять тисячі таких же, як я сестер і братів, готових віддати за мене життя, а я за них. Ми - поліцейські...»</vt:lpstr>
      <vt:lpstr>Нормативно-правова база</vt:lpstr>
      <vt:lpstr>«Про національну поліцію»</vt:lpstr>
      <vt:lpstr>У складі поліції функціонують:</vt:lpstr>
      <vt:lpstr>Поліцейським може бути фізична особа, яка є:</vt:lpstr>
      <vt:lpstr>Основні повноваження поліції</vt:lpstr>
      <vt:lpstr>Поліцейське піклування</vt:lpstr>
      <vt:lpstr>Поліцейські можуть використовувати спеціальні засоби:</vt:lpstr>
      <vt:lpstr>Поліцейському заборонено:</vt:lpstr>
      <vt:lpstr>Випадки застосування вогнепальної зброї:</vt:lpstr>
      <vt:lpstr>«Про прокуратуру»</vt:lpstr>
      <vt:lpstr>Систему прокуратури України становлять:</vt:lpstr>
      <vt:lpstr>Прокурором може бути фізична особа, яка є:</vt:lpstr>
      <vt:lpstr>Генеральний прокурор України: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Причини виникнення держави.  Поняття й ознаки держави.  Державна влада.  Функції держави.</dc:title>
  <dc:creator>Alex</dc:creator>
  <cp:lastModifiedBy>Ромашко Олександр Григорович</cp:lastModifiedBy>
  <cp:revision>118</cp:revision>
  <dcterms:created xsi:type="dcterms:W3CDTF">2021-12-29T11:48:57Z</dcterms:created>
  <dcterms:modified xsi:type="dcterms:W3CDTF">2022-01-28T12:34:12Z</dcterms:modified>
</cp:coreProperties>
</file>