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1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92" y="915012"/>
            <a:ext cx="7542568" cy="1227137"/>
          </a:xfrm>
        </p:spPr>
        <p:txBody>
          <a:bodyPr>
            <a:noAutofit/>
          </a:bodyPr>
          <a:lstStyle/>
          <a:p>
            <a:r>
              <a:rPr lang="ru-RU" sz="3600" dirty="0" err="1"/>
              <a:t>Професія</a:t>
            </a:r>
            <a:r>
              <a:rPr lang="ru-RU" sz="3600" dirty="0"/>
              <a:t> юрист: «адвокат», «</a:t>
            </a:r>
            <a:r>
              <a:rPr lang="ru-RU" sz="3600" dirty="0" err="1"/>
              <a:t>нотар</a:t>
            </a:r>
            <a:r>
              <a:rPr lang="uk-UA" sz="3600" dirty="0" err="1"/>
              <a:t>іус</a:t>
            </a:r>
            <a:r>
              <a:rPr lang="uk-UA" sz="3600" dirty="0"/>
              <a:t>», «</a:t>
            </a:r>
            <a:r>
              <a:rPr lang="uk-UA" sz="3600" dirty="0" err="1"/>
              <a:t>судья</a:t>
            </a:r>
            <a:r>
              <a:rPr lang="uk-UA" sz="3600" dirty="0"/>
              <a:t>»</a:t>
            </a:r>
            <a:r>
              <a:rPr lang="ru-RU" sz="3600" dirty="0"/>
              <a:t>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36469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495206" y="1237653"/>
            <a:ext cx="0" cy="468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8" y="98223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«Про судоустрій і статус суддів»</a:t>
            </a:r>
            <a:endParaRPr lang="ru-UA" sz="28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725590" y="996506"/>
            <a:ext cx="5539232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Суддею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може бути фізична особа, яка: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1881313" y="1694914"/>
            <a:ext cx="5227785" cy="76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 посаду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судді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бути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призначений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громадянин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62170C8-024B-4EA8-8F73-4993B5CFD9CB}"/>
              </a:ext>
            </a:extLst>
          </p:cNvPr>
          <p:cNvSpPr/>
          <p:nvPr/>
        </p:nvSpPr>
        <p:spPr>
          <a:xfrm>
            <a:off x="1881313" y="2675531"/>
            <a:ext cx="5227785" cy="689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молодший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тридцяти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старший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шістдесяти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п’яти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E026695-3409-4B43-AC61-0FD606FF98B8}"/>
              </a:ext>
            </a:extLst>
          </p:cNvPr>
          <p:cNvSpPr/>
          <p:nvPr/>
        </p:nvSpPr>
        <p:spPr>
          <a:xfrm>
            <a:off x="1315956" y="3585555"/>
            <a:ext cx="6358501" cy="689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вищу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освіту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стаж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професійної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діяльності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сфері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щонайменше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п’ять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A24E01D-8534-4B5D-B4E3-F38F730781EC}"/>
              </a:ext>
            </a:extLst>
          </p:cNvPr>
          <p:cNvSpPr/>
          <p:nvPr/>
        </p:nvSpPr>
        <p:spPr>
          <a:xfrm>
            <a:off x="1912492" y="4495577"/>
            <a:ext cx="5165428" cy="478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компетентним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доброчесним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45BFD3A3-1653-40DC-A2C5-C3760D53FC27}"/>
              </a:ext>
            </a:extLst>
          </p:cNvPr>
          <p:cNvSpPr/>
          <p:nvPr/>
        </p:nvSpPr>
        <p:spPr>
          <a:xfrm>
            <a:off x="1315956" y="5194670"/>
            <a:ext cx="6358501" cy="922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володіє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державною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мовою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Національною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комісією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стандартів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2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D130C06-8D3A-43AC-9DA7-E4FE3372371A}"/>
              </a:ext>
            </a:extLst>
          </p:cNvPr>
          <p:cNvCxnSpPr>
            <a:cxnSpLocks/>
          </p:cNvCxnSpPr>
          <p:nvPr/>
        </p:nvCxnSpPr>
        <p:spPr>
          <a:xfrm>
            <a:off x="4572000" y="3999640"/>
            <a:ext cx="0" cy="108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4344CB49-E5E1-413F-9294-7C5DAC2EAEF8}"/>
              </a:ext>
            </a:extLst>
          </p:cNvPr>
          <p:cNvCxnSpPr>
            <a:cxnSpLocks/>
          </p:cNvCxnSpPr>
          <p:nvPr/>
        </p:nvCxnSpPr>
        <p:spPr>
          <a:xfrm>
            <a:off x="4573583" y="1220236"/>
            <a:ext cx="0" cy="108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8" y="98223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Суддею може бути:</a:t>
            </a:r>
            <a:endParaRPr lang="ru-UA" sz="28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3366511" y="1025022"/>
            <a:ext cx="2410981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В</a:t>
            </a: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ідбірковий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іспит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1888439" y="1683825"/>
            <a:ext cx="5367122" cy="9002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прохідний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бал,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бути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нижчим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75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відсотків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максимально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можливого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балу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відбіркового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іспиту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0114065-6BA8-479D-9DF3-85668055540D}"/>
              </a:ext>
            </a:extLst>
          </p:cNvPr>
          <p:cNvSpPr/>
          <p:nvPr/>
        </p:nvSpPr>
        <p:spPr>
          <a:xfrm>
            <a:off x="3136200" y="3716685"/>
            <a:ext cx="2871599" cy="477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Спеціальна підготовка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49C7592-2815-41DE-B9D5-EA9D3756FA6A}"/>
              </a:ext>
            </a:extLst>
          </p:cNvPr>
          <p:cNvSpPr/>
          <p:nvPr/>
        </p:nvSpPr>
        <p:spPr>
          <a:xfrm>
            <a:off x="2296652" y="4375488"/>
            <a:ext cx="4550693" cy="7272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Національна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школа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суддів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(12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місяців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37CE19B-3E94-40A0-BA43-CEBE960F4697}"/>
              </a:ext>
            </a:extLst>
          </p:cNvPr>
          <p:cNvSpPr/>
          <p:nvPr/>
        </p:nvSpPr>
        <p:spPr>
          <a:xfrm>
            <a:off x="3136200" y="2911443"/>
            <a:ext cx="2871599" cy="4778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Спеціальна перевірка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6032215-2D61-474C-A997-F644F0BDDD2F}"/>
              </a:ext>
            </a:extLst>
          </p:cNvPr>
          <p:cNvSpPr/>
          <p:nvPr/>
        </p:nvSpPr>
        <p:spPr>
          <a:xfrm>
            <a:off x="1141379" y="5408741"/>
            <a:ext cx="6861242" cy="5493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Указ Президента про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призначення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судді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посаду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6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495206" y="1194112"/>
            <a:ext cx="0" cy="468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8" y="98223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«Про нотаріат»</a:t>
            </a:r>
            <a:endParaRPr lang="ru-UA" sz="28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725590" y="952965"/>
            <a:ext cx="5539232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Нотаріусом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може бути особа, яка: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1434272" y="1597975"/>
            <a:ext cx="6121868" cy="796926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громадянин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якому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присуджено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ступінь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вищої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освіти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нижче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магістра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7954C2D-5BB9-44AF-AFD8-0697AAD790C4}"/>
              </a:ext>
            </a:extLst>
          </p:cNvPr>
          <p:cNvSpPr/>
          <p:nvPr/>
        </p:nvSpPr>
        <p:spPr>
          <a:xfrm>
            <a:off x="1434272" y="2562049"/>
            <a:ext cx="6121868" cy="1243095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володіє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державною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мовою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Законом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«Про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функціонування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української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як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»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6DBF9B0-1CCE-40B7-BD86-52EF63C267ED}"/>
              </a:ext>
            </a:extLst>
          </p:cNvPr>
          <p:cNvSpPr/>
          <p:nvPr/>
        </p:nvSpPr>
        <p:spPr>
          <a:xfrm>
            <a:off x="1434272" y="3972292"/>
            <a:ext cx="6121868" cy="1243095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стаж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сфері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менш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як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шість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з них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помічником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нотаріуса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консультантом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контори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— 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менш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як три роки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FF6944B-2F97-40D7-B5E5-995D516ED2CC}"/>
              </a:ext>
            </a:extLst>
          </p:cNvPr>
          <p:cNvSpPr/>
          <p:nvPr/>
        </p:nvSpPr>
        <p:spPr>
          <a:xfrm>
            <a:off x="1422663" y="5378975"/>
            <a:ext cx="6121868" cy="669936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склав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кваліфікаційний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іспит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і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отримав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свідоцтво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 право на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зайняття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нотаріальною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діяльністю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7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495207" y="1774765"/>
            <a:ext cx="0" cy="180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1169982" y="1639389"/>
            <a:ext cx="6804037" cy="1519001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Нотаріальна</a:t>
            </a:r>
            <a:r>
              <a:rPr lang="ru-RU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таємниця</a:t>
            </a:r>
            <a:r>
              <a:rPr lang="ru-RU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сукупність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відомостей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отриманих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час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вчинення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нотаріуса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заінтересованої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особи, в тому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числі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особу,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майно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особисті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майнові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немайнові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і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обов’язки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B9935A1-9FD9-4C28-81AB-545C09B1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8" y="98223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«Про нотаріат»</a:t>
            </a:r>
            <a:endParaRPr lang="ru-UA" sz="28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3950D3-9AD2-4F26-946F-002F5D30F34F}"/>
              </a:ext>
            </a:extLst>
          </p:cNvPr>
          <p:cNvSpPr/>
          <p:nvPr/>
        </p:nvSpPr>
        <p:spPr>
          <a:xfrm>
            <a:off x="1169981" y="3429000"/>
            <a:ext cx="6804037" cy="1519001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Нотаріальний</a:t>
            </a:r>
            <a:r>
              <a:rPr lang="ru-RU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округ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територіальна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одиниця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в межах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нотаріус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здійснює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в межах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знаходиться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контора, в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якій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працює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державний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нотаріус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робоче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(контора) приватного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нотаріуса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7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7" y="35466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Нотаріуси вчиняють такі нотаріальні дії:</a:t>
            </a:r>
            <a:endParaRPr lang="ru-UA" sz="28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1142487" y="1220496"/>
            <a:ext cx="6859025" cy="796926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посвідчують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правочини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(договори,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заповіти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довіреності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вимоги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посвідчення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правочину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);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7954C2D-5BB9-44AF-AFD8-0697AAD790C4}"/>
              </a:ext>
            </a:extLst>
          </p:cNvPr>
          <p:cNvSpPr/>
          <p:nvPr/>
        </p:nvSpPr>
        <p:spPr>
          <a:xfrm>
            <a:off x="1511065" y="2266186"/>
            <a:ext cx="6121868" cy="555620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видають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свідоцтва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право на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спадщину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6DBF9B0-1CCE-40B7-BD86-52EF63C267ED}"/>
              </a:ext>
            </a:extLst>
          </p:cNvPr>
          <p:cNvSpPr/>
          <p:nvPr/>
        </p:nvSpPr>
        <p:spPr>
          <a:xfrm>
            <a:off x="930495" y="3070570"/>
            <a:ext cx="7283008" cy="939342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видають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свідоцтва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право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власності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частку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спільному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майні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подружжя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колишнього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подружжя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) на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підставі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спільної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заяви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разі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смерті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одного з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подружжя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FF6944B-2F97-40D7-B5E5-995D516ED2CC}"/>
              </a:ext>
            </a:extLst>
          </p:cNvPr>
          <p:cNvSpPr/>
          <p:nvPr/>
        </p:nvSpPr>
        <p:spPr>
          <a:xfrm>
            <a:off x="1511065" y="4258676"/>
            <a:ext cx="6121868" cy="527520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засвідчують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справжність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підпису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документах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5571909-EC1B-448B-A28D-DD2BBDAF3D0A}"/>
              </a:ext>
            </a:extLst>
          </p:cNvPr>
          <p:cNvSpPr/>
          <p:nvPr/>
        </p:nvSpPr>
        <p:spPr>
          <a:xfrm>
            <a:off x="1310703" y="5034960"/>
            <a:ext cx="6522592" cy="527520"/>
          </a:xfrm>
          <a:prstGeom prst="roundRect">
            <a:avLst>
              <a:gd name="adj" fmla="val 6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посвідчують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факт,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фізична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особа є живою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966C1-823F-45F6-9237-84F868C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6651"/>
            <a:ext cx="8229600" cy="2218509"/>
          </a:xfrm>
        </p:spPr>
        <p:txBody>
          <a:bodyPr>
            <a:normAutofit fontScale="90000"/>
          </a:bodyPr>
          <a:lstStyle/>
          <a:p>
            <a:pPr>
              <a:spcBef>
                <a:spcPts val="3000"/>
              </a:spcBef>
            </a:pPr>
            <a:r>
              <a:rPr lang="ru-RU" dirty="0"/>
              <a:t>Без </a:t>
            </a:r>
            <a:r>
              <a:rPr lang="ru-RU" dirty="0" err="1"/>
              <a:t>професійного</a:t>
            </a:r>
            <a:r>
              <a:rPr lang="ru-RU" dirty="0"/>
              <a:t> адвоката будь-яке </a:t>
            </a:r>
            <a:r>
              <a:rPr lang="ru-RU" dirty="0" err="1"/>
              <a:t>правове</a:t>
            </a:r>
            <a:r>
              <a:rPr lang="ru-RU" dirty="0"/>
              <a:t> поле - </a:t>
            </a:r>
            <a:r>
              <a:rPr lang="ru-RU" dirty="0" err="1"/>
              <a:t>мінне</a:t>
            </a:r>
            <a:r>
              <a:rPr lang="ru-RU" dirty="0"/>
              <a:t>. (</a:t>
            </a:r>
            <a:r>
              <a:rPr lang="ru-RU" dirty="0" err="1"/>
              <a:t>Леонід</a:t>
            </a:r>
            <a:r>
              <a:rPr lang="ru-RU" dirty="0"/>
              <a:t> С. Сухоруков )</a:t>
            </a:r>
            <a:br>
              <a:rPr lang="ru-RU" dirty="0"/>
            </a:br>
            <a:br>
              <a:rPr lang="ru-RU" sz="1300" dirty="0"/>
            </a:b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поганим адвокатом, за </a:t>
            </a:r>
            <a:r>
              <a:rPr lang="ru-RU" dirty="0" err="1"/>
              <a:t>що</a:t>
            </a:r>
            <a:r>
              <a:rPr lang="ru-RU" dirty="0"/>
              <a:t> й </a:t>
            </a:r>
            <a:r>
              <a:rPr lang="ru-RU" dirty="0" err="1"/>
              <a:t>отримав</a:t>
            </a:r>
            <a:r>
              <a:rPr lang="ru-RU" dirty="0"/>
              <a:t> </a:t>
            </a:r>
            <a:r>
              <a:rPr lang="ru-RU" dirty="0" err="1"/>
              <a:t>прізвисько</a:t>
            </a:r>
            <a:r>
              <a:rPr lang="ru-RU" dirty="0"/>
              <a:t> </a:t>
            </a:r>
            <a:r>
              <a:rPr lang="ru-RU" dirty="0" err="1"/>
              <a:t>півзахисник</a:t>
            </a:r>
            <a:r>
              <a:rPr lang="ru-RU" dirty="0"/>
              <a:t>. (</a:t>
            </a:r>
            <a:r>
              <a:rPr lang="ru-RU" dirty="0" err="1"/>
              <a:t>Володимир</a:t>
            </a:r>
            <a:r>
              <a:rPr lang="ru-RU" dirty="0"/>
              <a:t> Семенов)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2C3F8-159A-44C0-97F2-2200092BF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20" y="3320641"/>
            <a:ext cx="4800360" cy="2964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147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71CDBC0-3431-4DC9-937D-DEDE29892AEA}"/>
              </a:ext>
            </a:extLst>
          </p:cNvPr>
          <p:cNvCxnSpPr>
            <a:cxnSpLocks/>
          </p:cNvCxnSpPr>
          <p:nvPr/>
        </p:nvCxnSpPr>
        <p:spPr>
          <a:xfrm>
            <a:off x="1751081" y="2675284"/>
            <a:ext cx="0" cy="108000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3399EC-02FB-4A39-9172-5CA2466BE1E5}"/>
              </a:ext>
            </a:extLst>
          </p:cNvPr>
          <p:cNvCxnSpPr>
            <a:cxnSpLocks/>
          </p:cNvCxnSpPr>
          <p:nvPr/>
        </p:nvCxnSpPr>
        <p:spPr>
          <a:xfrm>
            <a:off x="7496844" y="2675284"/>
            <a:ext cx="0" cy="108000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16BF54D-0D40-4279-A610-6D9D8E40884A}"/>
              </a:ext>
            </a:extLst>
          </p:cNvPr>
          <p:cNvCxnSpPr>
            <a:cxnSpLocks/>
          </p:cNvCxnSpPr>
          <p:nvPr/>
        </p:nvCxnSpPr>
        <p:spPr>
          <a:xfrm>
            <a:off x="4478662" y="2821039"/>
            <a:ext cx="0" cy="144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30" y="127430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Нормативно-правова база</a:t>
            </a:r>
            <a:endParaRPr lang="ru-UA" sz="4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659835" y="2438825"/>
            <a:ext cx="2189902" cy="6556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нотаріат»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6009949" y="2438826"/>
            <a:ext cx="3020823" cy="6556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адвокатуру та адвокатську діяльність»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8F9ABF7-D230-4981-8D07-E35DF60541D9}"/>
              </a:ext>
            </a:extLst>
          </p:cNvPr>
          <p:cNvSpPr/>
          <p:nvPr/>
        </p:nvSpPr>
        <p:spPr>
          <a:xfrm>
            <a:off x="3235113" y="2438825"/>
            <a:ext cx="2439743" cy="6556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судоустрій і статус суддів»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3447433" y="1432116"/>
            <a:ext cx="2267259" cy="6556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984AE1F-4ED9-4289-B6DA-19A644919DE6}"/>
              </a:ext>
            </a:extLst>
          </p:cNvPr>
          <p:cNvSpPr/>
          <p:nvPr/>
        </p:nvSpPr>
        <p:spPr>
          <a:xfrm>
            <a:off x="196609" y="3294523"/>
            <a:ext cx="3108944" cy="655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Правила професійної етики нотаріусів України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7D48F3E-3238-4CC1-B446-F8A64726D0A6}"/>
              </a:ext>
            </a:extLst>
          </p:cNvPr>
          <p:cNvSpPr/>
          <p:nvPr/>
        </p:nvSpPr>
        <p:spPr>
          <a:xfrm>
            <a:off x="6009949" y="3300124"/>
            <a:ext cx="3020823" cy="6556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Правила адвокатської етики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1B7A2D4D-9879-470A-B633-300C63573439}"/>
              </a:ext>
            </a:extLst>
          </p:cNvPr>
          <p:cNvSpPr/>
          <p:nvPr/>
        </p:nvSpPr>
        <p:spPr>
          <a:xfrm>
            <a:off x="3069985" y="4158213"/>
            <a:ext cx="2769998" cy="6556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Кодекс професійної етики судді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565748" y="1560043"/>
            <a:ext cx="0" cy="360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117" y="98223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«Про адвокатуру та адвокатську діяльність»</a:t>
            </a:r>
            <a:endParaRPr lang="ru-UA" sz="28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826892" y="1318896"/>
            <a:ext cx="5539232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Адвокатом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може бути фізична особа, яка: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D07A0CD-FB74-4212-A558-BB3E4D8FFF67}"/>
              </a:ext>
            </a:extLst>
          </p:cNvPr>
          <p:cNvSpPr/>
          <p:nvPr/>
        </p:nvSpPr>
        <p:spPr>
          <a:xfrm>
            <a:off x="1297950" y="1978593"/>
            <a:ext cx="6548099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має </a:t>
            </a: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повну вищу юридичну освіту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49BA1AF-9BF5-471D-B4E9-45E69FBAF2D1}"/>
              </a:ext>
            </a:extLst>
          </p:cNvPr>
          <p:cNvSpPr/>
          <p:nvPr/>
        </p:nvSpPr>
        <p:spPr>
          <a:xfrm>
            <a:off x="818025" y="2642265"/>
            <a:ext cx="7556967" cy="902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володіє </a:t>
            </a: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державною мовою відповідно до рівня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визначеного згідно із Законом України "Про забезпечення функціонування української мови як державної"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CE373E1-1ADD-4D25-97FB-486E3CD901B1}"/>
              </a:ext>
            </a:extLst>
          </p:cNvPr>
          <p:cNvSpPr/>
          <p:nvPr/>
        </p:nvSpPr>
        <p:spPr>
          <a:xfrm>
            <a:off x="1297950" y="3726642"/>
            <a:ext cx="6548099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має стаж роботи в галузі права </a:t>
            </a: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менше двох років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524C287-D20D-4F00-9C85-33F9D19B2D12}"/>
              </a:ext>
            </a:extLst>
          </p:cNvPr>
          <p:cNvSpPr/>
          <p:nvPr/>
        </p:nvSpPr>
        <p:spPr>
          <a:xfrm>
            <a:off x="1322458" y="4401314"/>
            <a:ext cx="6548099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склала </a:t>
            </a: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кваліфікаційний іспит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пройшла стажування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98A313C-A650-49A5-8D2F-84EF953001D8}"/>
              </a:ext>
            </a:extLst>
          </p:cNvPr>
          <p:cNvSpPr/>
          <p:nvPr/>
        </p:nvSpPr>
        <p:spPr>
          <a:xfrm>
            <a:off x="818025" y="5051999"/>
            <a:ext cx="7556967" cy="6608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склала присягу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адвоката України та отримала </a:t>
            </a: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свідоцтво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право на заняття адвокатською діяльністю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5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533367" y="2116681"/>
            <a:ext cx="0" cy="216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271257" y="1865123"/>
            <a:ext cx="6820314" cy="7472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Кваліфікаційний</a:t>
            </a: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іспит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атестуванням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особи, яка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виявила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бажання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стати адвокатом.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4DF8BDB-451E-4EAC-9318-8A1ED24C8FA2}"/>
              </a:ext>
            </a:extLst>
          </p:cNvPr>
          <p:cNvSpPr/>
          <p:nvPr/>
        </p:nvSpPr>
        <p:spPr>
          <a:xfrm>
            <a:off x="1271257" y="2922055"/>
            <a:ext cx="6820314" cy="7472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Стажування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полягає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перевірці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готовності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здійснювати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адвокатську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BA2E3E7-27C4-42A9-9CF9-362E692166C9}"/>
              </a:ext>
            </a:extLst>
          </p:cNvPr>
          <p:cNvSpPr/>
          <p:nvPr/>
        </p:nvSpPr>
        <p:spPr>
          <a:xfrm>
            <a:off x="1271256" y="3978987"/>
            <a:ext cx="6820314" cy="7472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видача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особі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свідоцтва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заняття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адвокатською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діяльністю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117" y="98223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«Про адвокатуру та адвокатську діяльність»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29738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533367" y="2116681"/>
            <a:ext cx="0" cy="288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480360" y="1461206"/>
            <a:ext cx="6183279" cy="7969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>
                <a:latin typeface="Century Gothic" panose="020B0502020202020204" pitchFamily="34" charset="0"/>
                <a:cs typeface="Times New Roman" panose="02020603050405020304" pitchFamily="18" charset="0"/>
              </a:rPr>
              <a:t>надання правової інформації, консультацій і роз’яснень з правових питань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7" y="10693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Види адвокатської діяльності</a:t>
            </a:r>
            <a:endParaRPr lang="ru-UA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605843-15DB-49A6-93B9-9BF46F5048DD}"/>
              </a:ext>
            </a:extLst>
          </p:cNvPr>
          <p:cNvSpPr/>
          <p:nvPr/>
        </p:nvSpPr>
        <p:spPr>
          <a:xfrm>
            <a:off x="1441727" y="2470480"/>
            <a:ext cx="6183279" cy="7969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складення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заяв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скарг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процесуальних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інших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документів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правового характеру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B5EB78-E71E-416B-A649-14C7CF15F304}"/>
              </a:ext>
            </a:extLst>
          </p:cNvPr>
          <p:cNvSpPr/>
          <p:nvPr/>
        </p:nvSpPr>
        <p:spPr>
          <a:xfrm>
            <a:off x="1441726" y="3479756"/>
            <a:ext cx="6183279" cy="1009274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прав, свобод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законних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інтересів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підозрюваного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обвинуваченого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підсудного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засудженого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виправданого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683C83-913B-40A7-9CA5-D5E692B470AD}"/>
              </a:ext>
            </a:extLst>
          </p:cNvPr>
          <p:cNvSpPr/>
          <p:nvPr/>
        </p:nvSpPr>
        <p:spPr>
          <a:xfrm>
            <a:off x="1441725" y="4701381"/>
            <a:ext cx="6183279" cy="7969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надання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правової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допомоги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свідку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провадженні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155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571999" y="1832736"/>
            <a:ext cx="0" cy="288000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635677" y="1832736"/>
            <a:ext cx="7872646" cy="1055572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будь-яка інформація, що стала відома адвокату, помічнику адвоката, стажисту адвоката, про клієнта, а також питання, з яких клієнт звертався до адвоката 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7" y="10693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Адвокатська таємниця:</a:t>
            </a:r>
            <a:endParaRPr lang="ru-UA" sz="28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B104829-DB0E-4EEB-9152-9E6203A8189D}"/>
              </a:ext>
            </a:extLst>
          </p:cNvPr>
          <p:cNvSpPr/>
          <p:nvPr/>
        </p:nvSpPr>
        <p:spPr>
          <a:xfrm>
            <a:off x="1232492" y="3128712"/>
            <a:ext cx="6679016" cy="57476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зміст порад, консультацій, роз’яснень адвоката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86FFB9E-BFE3-4ED1-8691-5B2D4DD92E6C}"/>
              </a:ext>
            </a:extLst>
          </p:cNvPr>
          <p:cNvSpPr/>
          <p:nvPr/>
        </p:nvSpPr>
        <p:spPr>
          <a:xfrm>
            <a:off x="936160" y="3932993"/>
            <a:ext cx="7271679" cy="831665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складені ним документи, відомості, одержані адвокатом під час здійснення адвокатської діяльності</a:t>
            </a:r>
          </a:p>
        </p:txBody>
      </p:sp>
    </p:spTree>
    <p:extLst>
      <p:ext uri="{BB962C8B-B14F-4D97-AF65-F5344CB8AC3E}">
        <p14:creationId xmlns:p14="http://schemas.microsoft.com/office/powerpoint/2010/main" val="34963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457200" y="2290355"/>
            <a:ext cx="8229599" cy="1541418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Письмове звернення адвоката до органу державної влади, органу місцевого самоврядування, їх посадових та службових осіб, про надання інформації, копій документів, необхідних адвокату для надання правової допомоги клієнту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94017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3600" dirty="0"/>
              <a:t>Адвокатський запит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329554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576912" y="1959929"/>
            <a:ext cx="0" cy="360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167455" y="1304452"/>
            <a:ext cx="6818908" cy="7969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вимагати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адвоката …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надання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відомостей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є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адвокатською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таємницею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7" y="10693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Забороняється:</a:t>
            </a:r>
            <a:endParaRPr lang="ru-UA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605843-15DB-49A6-93B9-9BF46F5048DD}"/>
              </a:ext>
            </a:extLst>
          </p:cNvPr>
          <p:cNvSpPr/>
          <p:nvPr/>
        </p:nvSpPr>
        <p:spPr>
          <a:xfrm>
            <a:off x="855847" y="2329688"/>
            <a:ext cx="7432305" cy="561022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втручання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приватне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спілкування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адвоката з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клієнтом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B5EB78-E71E-416B-A649-14C7CF15F304}"/>
              </a:ext>
            </a:extLst>
          </p:cNvPr>
          <p:cNvSpPr/>
          <p:nvPr/>
        </p:nvSpPr>
        <p:spPr>
          <a:xfrm>
            <a:off x="1742062" y="3119021"/>
            <a:ext cx="5535635" cy="561021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втручання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правову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позицію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адвоката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683C83-913B-40A7-9CA5-D5E692B470AD}"/>
              </a:ext>
            </a:extLst>
          </p:cNvPr>
          <p:cNvSpPr/>
          <p:nvPr/>
        </p:nvSpPr>
        <p:spPr>
          <a:xfrm>
            <a:off x="968779" y="3908353"/>
            <a:ext cx="7206442" cy="1099707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притягати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іншої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відповідальності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адвоката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зв’язку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із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здійсненням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ним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адвокатської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згідно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із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законом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76F2BB-78DF-477D-A6FD-902E0D78EFC1}"/>
              </a:ext>
            </a:extLst>
          </p:cNvPr>
          <p:cNvSpPr/>
          <p:nvPr/>
        </p:nvSpPr>
        <p:spPr>
          <a:xfrm>
            <a:off x="1847522" y="5236371"/>
            <a:ext cx="5448953" cy="561021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ототожнення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адвоката з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клієнтом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8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210</TotalTime>
  <Words>705</Words>
  <Application>Microsoft Office PowerPoint</Application>
  <PresentationFormat>Экран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1</vt:lpstr>
      <vt:lpstr>Професія юрист: «адвокат», «нотаріус», «судья».</vt:lpstr>
      <vt:lpstr>Без професійного адвоката будь-яке правове поле - мінне. (Леонід С. Сухоруков )  Він був поганим адвокатом, за що й отримав прізвисько півзахисник. (Володимир Семенов)</vt:lpstr>
      <vt:lpstr>Нормативно-правова база</vt:lpstr>
      <vt:lpstr>«Про адвокатуру та адвокатську діяльність»</vt:lpstr>
      <vt:lpstr>«Про адвокатуру та адвокатську діяльність»</vt:lpstr>
      <vt:lpstr>Види адвокатської діяльності</vt:lpstr>
      <vt:lpstr>Адвокатська таємниця:</vt:lpstr>
      <vt:lpstr>Адвокатський запит</vt:lpstr>
      <vt:lpstr>Забороняється:</vt:lpstr>
      <vt:lpstr>«Про судоустрій і статус суддів»</vt:lpstr>
      <vt:lpstr>Суддею може бути:</vt:lpstr>
      <vt:lpstr>«Про нотаріат»</vt:lpstr>
      <vt:lpstr>«Про нотаріат»</vt:lpstr>
      <vt:lpstr>Нотаріуси вчиняють такі нотаріальні дії: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73</cp:revision>
  <dcterms:created xsi:type="dcterms:W3CDTF">2021-12-29T11:48:57Z</dcterms:created>
  <dcterms:modified xsi:type="dcterms:W3CDTF">2022-01-28T11:17:07Z</dcterms:modified>
</cp:coreProperties>
</file>