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09" y="1202395"/>
            <a:ext cx="7542568" cy="1227137"/>
          </a:xfrm>
        </p:spPr>
        <p:txBody>
          <a:bodyPr>
            <a:noAutofit/>
          </a:bodyPr>
          <a:lstStyle/>
          <a:p>
            <a:r>
              <a:rPr lang="uk-UA" sz="3600" dirty="0"/>
              <a:t>Соціальні норми в житті людей</a:t>
            </a:r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50DC2-7B54-820F-3DC3-2B19A51F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97732"/>
            <a:ext cx="8442960" cy="3840480"/>
          </a:xfrm>
        </p:spPr>
        <p:txBody>
          <a:bodyPr>
            <a:normAutofit fontScale="90000"/>
          </a:bodyPr>
          <a:lstStyle/>
          <a:p>
            <a:r>
              <a:rPr lang="ru-RU" dirty="0"/>
              <a:t>Я </a:t>
            </a:r>
            <a:r>
              <a:rPr lang="ru-RU" dirty="0" err="1"/>
              <a:t>йшов</a:t>
            </a:r>
            <a:r>
              <a:rPr lang="ru-RU" dirty="0"/>
              <a:t> і думав – </a:t>
            </a:r>
            <a:r>
              <a:rPr lang="ru-RU" dirty="0" err="1"/>
              <a:t>світ</a:t>
            </a:r>
            <a:r>
              <a:rPr lang="ru-RU" dirty="0"/>
              <a:t> </a:t>
            </a:r>
            <a:r>
              <a:rPr lang="ru-RU" dirty="0" err="1"/>
              <a:t>охоплений</a:t>
            </a:r>
            <a:r>
              <a:rPr lang="ru-RU" dirty="0"/>
              <a:t> безумством. Безумство </a:t>
            </a:r>
            <a:r>
              <a:rPr lang="ru-RU" dirty="0" err="1"/>
              <a:t>стає</a:t>
            </a:r>
            <a:r>
              <a:rPr lang="ru-RU" dirty="0"/>
              <a:t> нормою. Норма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почуття</a:t>
            </a:r>
            <a:r>
              <a:rPr lang="ru-RU" dirty="0"/>
              <a:t> дива…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UA" dirty="0" err="1"/>
              <a:t>Що</a:t>
            </a:r>
            <a:r>
              <a:rPr lang="ru-UA" dirty="0"/>
              <a:t> </a:t>
            </a:r>
            <a:r>
              <a:rPr lang="ru-UA" dirty="0" err="1"/>
              <a:t>таке</a:t>
            </a:r>
            <a:r>
              <a:rPr lang="ru-UA" dirty="0"/>
              <a:t> н</a:t>
            </a:r>
            <a:r>
              <a:rPr lang="ru-RU" dirty="0" err="1"/>
              <a:t>орма</a:t>
            </a:r>
            <a:r>
              <a:rPr lang="ru-RU" dirty="0"/>
              <a:t> — </a:t>
            </a:r>
            <a:r>
              <a:rPr lang="ru-UA" dirty="0" err="1"/>
              <a:t>це</a:t>
            </a:r>
            <a:r>
              <a:rPr lang="ru-RU" dirty="0"/>
              <a:t> </a:t>
            </a:r>
            <a:r>
              <a:rPr lang="ru-RU" dirty="0" err="1"/>
              <a:t>вч</a:t>
            </a:r>
            <a:r>
              <a:rPr lang="ru-UA" dirty="0"/>
              <a:t>о</a:t>
            </a:r>
            <a:r>
              <a:rPr lang="ru-RU" dirty="0" err="1"/>
              <a:t>рашн</a:t>
            </a:r>
            <a:r>
              <a:rPr lang="uk-UA" dirty="0"/>
              <a:t>і</a:t>
            </a:r>
            <a:r>
              <a:rPr lang="ru-RU" dirty="0"/>
              <a:t>й день і </a:t>
            </a:r>
            <a:r>
              <a:rPr lang="ru-RU" dirty="0" err="1"/>
              <a:t>минулий</a:t>
            </a:r>
            <a:r>
              <a:rPr lang="ru-RU" dirty="0"/>
              <a:t> </a:t>
            </a:r>
            <a:r>
              <a:rPr lang="ru-RU" dirty="0" err="1"/>
              <a:t>рік</a:t>
            </a:r>
            <a:r>
              <a:rPr lang="ru-RU" dirty="0"/>
              <a:t> разом.</a:t>
            </a:r>
            <a:endParaRPr lang="ru-UA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6B731D3-7A22-DD32-16E4-1E44E0D7C975}"/>
              </a:ext>
            </a:extLst>
          </p:cNvPr>
          <p:cNvSpPr txBox="1">
            <a:spLocks/>
          </p:cNvSpPr>
          <p:nvPr/>
        </p:nvSpPr>
        <p:spPr>
          <a:xfrm>
            <a:off x="6104708" y="2787220"/>
            <a:ext cx="3187337" cy="8444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800" dirty="0" err="1"/>
              <a:t>Сергій</a:t>
            </a:r>
            <a:r>
              <a:rPr lang="ru-RU" sz="2800" dirty="0"/>
              <a:t> Довлатов</a:t>
            </a:r>
            <a:endParaRPr lang="ru-UA" sz="28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C9E7707-21ED-F67F-F86E-B05A3764CA41}"/>
              </a:ext>
            </a:extLst>
          </p:cNvPr>
          <p:cNvSpPr txBox="1">
            <a:spLocks/>
          </p:cNvSpPr>
          <p:nvPr/>
        </p:nvSpPr>
        <p:spPr>
          <a:xfrm>
            <a:off x="6104707" y="5047087"/>
            <a:ext cx="3187337" cy="8444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800" dirty="0" err="1"/>
              <a:t>Террі</a:t>
            </a:r>
            <a:r>
              <a:rPr lang="ru-RU" sz="2800" dirty="0"/>
              <a:t> </a:t>
            </a:r>
            <a:r>
              <a:rPr lang="ru-RU" sz="2800" dirty="0" err="1"/>
              <a:t>Пратчетт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42134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0EA99FB-555B-4C61-A709-DBF8A08D73C6}"/>
              </a:ext>
            </a:extLst>
          </p:cNvPr>
          <p:cNvCxnSpPr>
            <a:cxnSpLocks/>
          </p:cNvCxnSpPr>
          <p:nvPr/>
        </p:nvCxnSpPr>
        <p:spPr>
          <a:xfrm>
            <a:off x="1492818" y="1531892"/>
            <a:ext cx="0" cy="288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E54555D-A3F0-486F-83E0-0DB9F75D2720}"/>
              </a:ext>
            </a:extLst>
          </p:cNvPr>
          <p:cNvCxnSpPr>
            <a:cxnSpLocks/>
          </p:cNvCxnSpPr>
          <p:nvPr/>
        </p:nvCxnSpPr>
        <p:spPr>
          <a:xfrm>
            <a:off x="3996824" y="1562764"/>
            <a:ext cx="0" cy="3240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2500BC9-F0C4-4E9F-8204-3BF5874B6CF3}"/>
              </a:ext>
            </a:extLst>
          </p:cNvPr>
          <p:cNvCxnSpPr>
            <a:cxnSpLocks/>
          </p:cNvCxnSpPr>
          <p:nvPr/>
        </p:nvCxnSpPr>
        <p:spPr>
          <a:xfrm>
            <a:off x="6251912" y="1562764"/>
            <a:ext cx="0" cy="144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5D1157E-66E4-404E-95FD-C422D1978093}"/>
              </a:ext>
            </a:extLst>
          </p:cNvPr>
          <p:cNvCxnSpPr>
            <a:cxnSpLocks/>
          </p:cNvCxnSpPr>
          <p:nvPr/>
        </p:nvCxnSpPr>
        <p:spPr>
          <a:xfrm>
            <a:off x="7962869" y="1470529"/>
            <a:ext cx="0" cy="144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Соціальні норми</a:t>
            </a:r>
            <a:endParaRPr lang="ru-UA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E787C8-DF77-4FC1-BB01-B11858C18302}"/>
              </a:ext>
            </a:extLst>
          </p:cNvPr>
          <p:cNvSpPr/>
          <p:nvPr/>
        </p:nvSpPr>
        <p:spPr>
          <a:xfrm>
            <a:off x="809894" y="2273138"/>
            <a:ext cx="1365848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Політичні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0E13E-6C47-4A45-9496-5B95923B1ACA}"/>
              </a:ext>
            </a:extLst>
          </p:cNvPr>
          <p:cNvSpPr/>
          <p:nvPr/>
        </p:nvSpPr>
        <p:spPr>
          <a:xfrm>
            <a:off x="679407" y="2869392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2892230" y="1333143"/>
            <a:ext cx="2189902" cy="832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встановлення та забезпечення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9E6CB6-2EFC-4964-A2AA-F52C5A049DB2}"/>
              </a:ext>
            </a:extLst>
          </p:cNvPr>
          <p:cNvSpPr/>
          <p:nvPr/>
        </p:nvSpPr>
        <p:spPr>
          <a:xfrm>
            <a:off x="3240144" y="2313152"/>
            <a:ext cx="1494075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права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5E66C04-B5B9-4208-911A-E8B215CDD468}"/>
              </a:ext>
            </a:extLst>
          </p:cNvPr>
          <p:cNvSpPr/>
          <p:nvPr/>
        </p:nvSpPr>
        <p:spPr>
          <a:xfrm>
            <a:off x="2994566" y="2879531"/>
            <a:ext cx="1985230" cy="5287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об’єднань громадян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5487435" y="1421344"/>
            <a:ext cx="1476605" cy="6556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формою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B74D74-7D77-471C-A782-3FBC267D5787}"/>
              </a:ext>
            </a:extLst>
          </p:cNvPr>
          <p:cNvSpPr/>
          <p:nvPr/>
        </p:nvSpPr>
        <p:spPr>
          <a:xfrm>
            <a:off x="5542813" y="2271386"/>
            <a:ext cx="1365848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6D4090-2404-4653-83D0-E05372B66F36}"/>
              </a:ext>
            </a:extLst>
          </p:cNvPr>
          <p:cNvSpPr/>
          <p:nvPr/>
        </p:nvSpPr>
        <p:spPr>
          <a:xfrm>
            <a:off x="5542813" y="2884202"/>
            <a:ext cx="1365848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F9ABF7-D230-4981-8D07-E35DF60541D9}"/>
              </a:ext>
            </a:extLst>
          </p:cNvPr>
          <p:cNvSpPr/>
          <p:nvPr/>
        </p:nvSpPr>
        <p:spPr>
          <a:xfrm>
            <a:off x="7247254" y="1421344"/>
            <a:ext cx="1476605" cy="6556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виникнення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057FD2A-8C03-4FA0-8CD5-961CF353BBFC}"/>
              </a:ext>
            </a:extLst>
          </p:cNvPr>
          <p:cNvSpPr/>
          <p:nvPr/>
        </p:nvSpPr>
        <p:spPr>
          <a:xfrm>
            <a:off x="7302632" y="2223880"/>
            <a:ext cx="1365848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Свідомі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846AF85-A2C5-4C5C-BA21-0E189B9928D1}"/>
              </a:ext>
            </a:extLst>
          </p:cNvPr>
          <p:cNvSpPr/>
          <p:nvPr/>
        </p:nvSpPr>
        <p:spPr>
          <a:xfrm>
            <a:off x="7302632" y="2782150"/>
            <a:ext cx="1365848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Стихійні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359189" y="1421344"/>
            <a:ext cx="2267259" cy="655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сферою суспільних відносин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52DC1E3F-79D4-4ED2-9CEC-EA2452CF8BB3}"/>
              </a:ext>
            </a:extLst>
          </p:cNvPr>
          <p:cNvSpPr/>
          <p:nvPr/>
        </p:nvSpPr>
        <p:spPr>
          <a:xfrm>
            <a:off x="679407" y="3465646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C39898E-BDBA-4166-BC2A-B15D5E6EBA4C}"/>
              </a:ext>
            </a:extLst>
          </p:cNvPr>
          <p:cNvSpPr/>
          <p:nvPr/>
        </p:nvSpPr>
        <p:spPr>
          <a:xfrm>
            <a:off x="679407" y="4061900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254E431-2CC0-46AA-A74D-105EF6DEA60B}"/>
              </a:ext>
            </a:extLst>
          </p:cNvPr>
          <p:cNvSpPr/>
          <p:nvPr/>
        </p:nvSpPr>
        <p:spPr>
          <a:xfrm>
            <a:off x="3057260" y="3556265"/>
            <a:ext cx="1859843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Релігійні норми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D88A6AD-18D2-4574-A2B6-9CF802C9DA10}"/>
              </a:ext>
            </a:extLst>
          </p:cNvPr>
          <p:cNvSpPr/>
          <p:nvPr/>
        </p:nvSpPr>
        <p:spPr>
          <a:xfrm>
            <a:off x="3057260" y="4122644"/>
            <a:ext cx="1859843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Звичаї, традиції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AF1B9A2-0EFB-43FE-97C9-795DF5D25D5F}"/>
              </a:ext>
            </a:extLst>
          </p:cNvPr>
          <p:cNvSpPr/>
          <p:nvPr/>
        </p:nvSpPr>
        <p:spPr>
          <a:xfrm>
            <a:off x="3102498" y="4689024"/>
            <a:ext cx="1769367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моралі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7DD4-1E1E-4C3D-B521-66B31D02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2442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Ознаки права</a:t>
            </a:r>
            <a:endParaRPr lang="ru-UA" sz="4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5662D7-DB2A-4EFB-9F4B-D386111EC35F}"/>
              </a:ext>
            </a:extLst>
          </p:cNvPr>
          <p:cNvSpPr/>
          <p:nvPr/>
        </p:nvSpPr>
        <p:spPr>
          <a:xfrm>
            <a:off x="3731100" y="1818814"/>
            <a:ext cx="2171936" cy="71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 визначеність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6A6A5B2-5F6B-43E3-BF16-2D25A12DE4B5}"/>
              </a:ext>
            </a:extLst>
          </p:cNvPr>
          <p:cNvSpPr/>
          <p:nvPr/>
        </p:nvSpPr>
        <p:spPr>
          <a:xfrm>
            <a:off x="6671154" y="3083644"/>
            <a:ext cx="2245559" cy="96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Загально-обов’язковість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4AABB94-AB71-4993-92D0-87909A31FD30}"/>
              </a:ext>
            </a:extLst>
          </p:cNvPr>
          <p:cNvSpPr/>
          <p:nvPr/>
        </p:nvSpPr>
        <p:spPr>
          <a:xfrm>
            <a:off x="3208280" y="2876083"/>
            <a:ext cx="3217576" cy="1378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Встановлюється або санкціонується державою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94528F9-9EE3-42FA-9DF2-379FB027736A}"/>
              </a:ext>
            </a:extLst>
          </p:cNvPr>
          <p:cNvSpPr/>
          <p:nvPr/>
        </p:nvSpPr>
        <p:spPr>
          <a:xfrm>
            <a:off x="476385" y="1858114"/>
            <a:ext cx="2245559" cy="63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норм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8D4201C-A31F-464F-94EA-FC72ECFA6C39}"/>
              </a:ext>
            </a:extLst>
          </p:cNvPr>
          <p:cNvSpPr/>
          <p:nvPr/>
        </p:nvSpPr>
        <p:spPr>
          <a:xfrm>
            <a:off x="235349" y="3083644"/>
            <a:ext cx="2727633" cy="96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загальний характер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96DFE9-ED1F-416F-A0D3-37FC52837112}"/>
              </a:ext>
            </a:extLst>
          </p:cNvPr>
          <p:cNvSpPr/>
          <p:nvPr/>
        </p:nvSpPr>
        <p:spPr>
          <a:xfrm>
            <a:off x="6671153" y="1858114"/>
            <a:ext cx="2245559" cy="63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0EA99FB-555B-4C61-A709-DBF8A08D73C6}"/>
              </a:ext>
            </a:extLst>
          </p:cNvPr>
          <p:cNvCxnSpPr>
            <a:cxnSpLocks/>
          </p:cNvCxnSpPr>
          <p:nvPr/>
        </p:nvCxnSpPr>
        <p:spPr>
          <a:xfrm>
            <a:off x="2295074" y="1531892"/>
            <a:ext cx="0" cy="144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E54555D-A3F0-486F-83E0-0DB9F75D2720}"/>
              </a:ext>
            </a:extLst>
          </p:cNvPr>
          <p:cNvCxnSpPr>
            <a:cxnSpLocks/>
          </p:cNvCxnSpPr>
          <p:nvPr/>
        </p:nvCxnSpPr>
        <p:spPr>
          <a:xfrm>
            <a:off x="4799080" y="1562764"/>
            <a:ext cx="0" cy="2160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2500BC9-F0C4-4E9F-8204-3BF5874B6CF3}"/>
              </a:ext>
            </a:extLst>
          </p:cNvPr>
          <p:cNvCxnSpPr>
            <a:cxnSpLocks/>
          </p:cNvCxnSpPr>
          <p:nvPr/>
        </p:nvCxnSpPr>
        <p:spPr>
          <a:xfrm>
            <a:off x="7174626" y="1562764"/>
            <a:ext cx="0" cy="144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Норми права</a:t>
            </a:r>
            <a:endParaRPr lang="ru-UA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E787C8-DF77-4FC1-BB01-B11858C18302}"/>
              </a:ext>
            </a:extLst>
          </p:cNvPr>
          <p:cNvSpPr/>
          <p:nvPr/>
        </p:nvSpPr>
        <p:spPr>
          <a:xfrm>
            <a:off x="1599707" y="2211003"/>
            <a:ext cx="1390735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0E13E-6C47-4A45-9496-5B95923B1ACA}"/>
              </a:ext>
            </a:extLst>
          </p:cNvPr>
          <p:cNvSpPr/>
          <p:nvPr/>
        </p:nvSpPr>
        <p:spPr>
          <a:xfrm>
            <a:off x="1481663" y="2783132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3694311" y="1333143"/>
            <a:ext cx="2189902" cy="832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правового регулювання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9E6CB6-2EFC-4964-A2AA-F52C5A049DB2}"/>
              </a:ext>
            </a:extLst>
          </p:cNvPr>
          <p:cNvSpPr/>
          <p:nvPr/>
        </p:nvSpPr>
        <p:spPr>
          <a:xfrm>
            <a:off x="3941556" y="2313153"/>
            <a:ext cx="1695412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Зобов’язальні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5E66C04-B5B9-4208-911A-E8B215CDD468}"/>
              </a:ext>
            </a:extLst>
          </p:cNvPr>
          <p:cNvSpPr/>
          <p:nvPr/>
        </p:nvSpPr>
        <p:spPr>
          <a:xfrm>
            <a:off x="4000546" y="2879531"/>
            <a:ext cx="1577433" cy="3720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Заборонні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6289691" y="1333143"/>
            <a:ext cx="1705339" cy="8320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методом правового регулювання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B74D74-7D77-471C-A782-3FBC267D5787}"/>
              </a:ext>
            </a:extLst>
          </p:cNvPr>
          <p:cNvSpPr/>
          <p:nvPr/>
        </p:nvSpPr>
        <p:spPr>
          <a:xfrm>
            <a:off x="6360034" y="2303284"/>
            <a:ext cx="1577425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Імперативні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6D4090-2404-4653-83D0-E05372B66F36}"/>
              </a:ext>
            </a:extLst>
          </p:cNvPr>
          <p:cNvSpPr/>
          <p:nvPr/>
        </p:nvSpPr>
        <p:spPr>
          <a:xfrm>
            <a:off x="6353647" y="2840851"/>
            <a:ext cx="1577425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Диспозитивні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161445" y="1421344"/>
            <a:ext cx="2267259" cy="655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функціональною спрямованістю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254E431-2CC0-46AA-A74D-105EF6DEA60B}"/>
              </a:ext>
            </a:extLst>
          </p:cNvPr>
          <p:cNvSpPr/>
          <p:nvPr/>
        </p:nvSpPr>
        <p:spPr>
          <a:xfrm>
            <a:off x="3743845" y="3399622"/>
            <a:ext cx="2110470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Уповноважувальні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7E9870A-5BD6-4E02-82A6-4E9E8C36F784}"/>
              </a:ext>
            </a:extLst>
          </p:cNvPr>
          <p:cNvCxnSpPr>
            <a:cxnSpLocks/>
          </p:cNvCxnSpPr>
          <p:nvPr/>
        </p:nvCxnSpPr>
        <p:spPr>
          <a:xfrm>
            <a:off x="1994277" y="3965623"/>
            <a:ext cx="0" cy="144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5F3FC4C-B6C7-42C4-B8C8-902728D23533}"/>
              </a:ext>
            </a:extLst>
          </p:cNvPr>
          <p:cNvSpPr/>
          <p:nvPr/>
        </p:nvSpPr>
        <p:spPr>
          <a:xfrm>
            <a:off x="1273030" y="4645196"/>
            <a:ext cx="1390735" cy="56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 визначені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FA1AA28-F973-4B15-9C00-06D9EE1CED45}"/>
              </a:ext>
            </a:extLst>
          </p:cNvPr>
          <p:cNvSpPr/>
          <p:nvPr/>
        </p:nvSpPr>
        <p:spPr>
          <a:xfrm>
            <a:off x="1273029" y="5342538"/>
            <a:ext cx="1390736" cy="56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Відносно визначені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A6B0BC9-93DC-4B1F-9C35-87787BAFF76C}"/>
              </a:ext>
            </a:extLst>
          </p:cNvPr>
          <p:cNvSpPr/>
          <p:nvPr/>
        </p:nvSpPr>
        <p:spPr>
          <a:xfrm>
            <a:off x="834770" y="3649742"/>
            <a:ext cx="2273716" cy="860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ступенем визначеності варіанта поведінки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929C521-2260-4967-B8DB-3CA0EAC8008A}"/>
              </a:ext>
            </a:extLst>
          </p:cNvPr>
          <p:cNvCxnSpPr>
            <a:cxnSpLocks/>
          </p:cNvCxnSpPr>
          <p:nvPr/>
        </p:nvCxnSpPr>
        <p:spPr>
          <a:xfrm>
            <a:off x="4870546" y="4285772"/>
            <a:ext cx="0" cy="144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34DD69A9-DFFB-4F30-8D9B-A15197055641}"/>
              </a:ext>
            </a:extLst>
          </p:cNvPr>
          <p:cNvSpPr/>
          <p:nvPr/>
        </p:nvSpPr>
        <p:spPr>
          <a:xfrm>
            <a:off x="4079294" y="4965345"/>
            <a:ext cx="1537206" cy="5628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FE3DFF6C-6377-4C63-9DF3-A8F7667DFDF9}"/>
              </a:ext>
            </a:extLst>
          </p:cNvPr>
          <p:cNvSpPr/>
          <p:nvPr/>
        </p:nvSpPr>
        <p:spPr>
          <a:xfrm>
            <a:off x="4011792" y="5662687"/>
            <a:ext cx="1672211" cy="5628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4C44D99-C78D-4A8D-B15B-30F13FFF6469}"/>
              </a:ext>
            </a:extLst>
          </p:cNvPr>
          <p:cNvSpPr/>
          <p:nvPr/>
        </p:nvSpPr>
        <p:spPr>
          <a:xfrm>
            <a:off x="3711039" y="4190533"/>
            <a:ext cx="2273716" cy="6402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належністю до підсистем права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1AF1-62D2-4566-B697-B21E0E06A95E}"/>
              </a:ext>
            </a:extLst>
          </p:cNvPr>
          <p:cNvCxnSpPr>
            <a:cxnSpLocks/>
          </p:cNvCxnSpPr>
          <p:nvPr/>
        </p:nvCxnSpPr>
        <p:spPr>
          <a:xfrm>
            <a:off x="7355431" y="3825697"/>
            <a:ext cx="0" cy="144000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0233D1C1-875E-4906-A500-74126B3CD9F6}"/>
              </a:ext>
            </a:extLst>
          </p:cNvPr>
          <p:cNvSpPr/>
          <p:nvPr/>
        </p:nvSpPr>
        <p:spPr>
          <a:xfrm>
            <a:off x="6764114" y="4496645"/>
            <a:ext cx="1137336" cy="336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A1CD89F-317D-4487-8B95-AE780AF06B86}"/>
              </a:ext>
            </a:extLst>
          </p:cNvPr>
          <p:cNvSpPr/>
          <p:nvPr/>
        </p:nvSpPr>
        <p:spPr>
          <a:xfrm>
            <a:off x="6669480" y="4961313"/>
            <a:ext cx="1326604" cy="336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43AD651F-E0AF-4365-849B-9E0EC13A4BAA}"/>
              </a:ext>
            </a:extLst>
          </p:cNvPr>
          <p:cNvSpPr/>
          <p:nvPr/>
        </p:nvSpPr>
        <p:spPr>
          <a:xfrm>
            <a:off x="6195924" y="3730458"/>
            <a:ext cx="2273716" cy="640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часом дії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E3F6-A63D-4FC4-B8B4-453E7D2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419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Право</a:t>
            </a:r>
            <a:endParaRPr lang="ru-UA" sz="4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A4158B-8316-44CC-B6BD-28AB300662C7}"/>
              </a:ext>
            </a:extLst>
          </p:cNvPr>
          <p:cNvCxnSpPr>
            <a:cxnSpLocks/>
          </p:cNvCxnSpPr>
          <p:nvPr/>
        </p:nvCxnSpPr>
        <p:spPr>
          <a:xfrm>
            <a:off x="2445621" y="2084640"/>
            <a:ext cx="0" cy="252000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EEC1D78-F115-43B2-8011-0BC449954948}"/>
              </a:ext>
            </a:extLst>
          </p:cNvPr>
          <p:cNvCxnSpPr>
            <a:cxnSpLocks/>
          </p:cNvCxnSpPr>
          <p:nvPr/>
        </p:nvCxnSpPr>
        <p:spPr>
          <a:xfrm>
            <a:off x="6888439" y="2141878"/>
            <a:ext cx="0" cy="2520000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6511C62-DC11-4019-8575-576A64D53622}"/>
              </a:ext>
            </a:extLst>
          </p:cNvPr>
          <p:cNvSpPr/>
          <p:nvPr/>
        </p:nvSpPr>
        <p:spPr>
          <a:xfrm>
            <a:off x="981563" y="2004193"/>
            <a:ext cx="2928116" cy="418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 публічного права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A3DA263-AF86-41D2-9B90-F57C77EEB8BC}"/>
              </a:ext>
            </a:extLst>
          </p:cNvPr>
          <p:cNvSpPr/>
          <p:nvPr/>
        </p:nvSpPr>
        <p:spPr>
          <a:xfrm>
            <a:off x="1149673" y="2647843"/>
            <a:ext cx="2591897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Конституційне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C833F72-D3C5-467B-A7A6-284824AF8640}"/>
              </a:ext>
            </a:extLst>
          </p:cNvPr>
          <p:cNvSpPr/>
          <p:nvPr/>
        </p:nvSpPr>
        <p:spPr>
          <a:xfrm>
            <a:off x="1149673" y="3253260"/>
            <a:ext cx="2591896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Кримінальне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8ADBC36-6C13-4436-BD2E-82BD96A48D8D}"/>
              </a:ext>
            </a:extLst>
          </p:cNvPr>
          <p:cNvSpPr/>
          <p:nvPr/>
        </p:nvSpPr>
        <p:spPr>
          <a:xfrm>
            <a:off x="5376554" y="1995105"/>
            <a:ext cx="3023771" cy="418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 приватного права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D6258F-9026-4315-BE76-BACA8139001D}"/>
              </a:ext>
            </a:extLst>
          </p:cNvPr>
          <p:cNvSpPr/>
          <p:nvPr/>
        </p:nvSpPr>
        <p:spPr>
          <a:xfrm>
            <a:off x="1149673" y="3858677"/>
            <a:ext cx="2591897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Адміністративне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20CA133-540E-4FF0-B83A-79DD9978CEFD}"/>
              </a:ext>
            </a:extLst>
          </p:cNvPr>
          <p:cNvSpPr/>
          <p:nvPr/>
        </p:nvSpPr>
        <p:spPr>
          <a:xfrm>
            <a:off x="1149673" y="4464093"/>
            <a:ext cx="2591896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Фінансове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0B55DA1-DD26-419F-83A7-065287AFC7F8}"/>
              </a:ext>
            </a:extLst>
          </p:cNvPr>
          <p:cNvSpPr/>
          <p:nvPr/>
        </p:nvSpPr>
        <p:spPr>
          <a:xfrm>
            <a:off x="5592491" y="2600525"/>
            <a:ext cx="2591897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Цивільне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6CAAEAB-03CB-4716-BD73-77032B78FCFA}"/>
              </a:ext>
            </a:extLst>
          </p:cNvPr>
          <p:cNvSpPr/>
          <p:nvPr/>
        </p:nvSpPr>
        <p:spPr>
          <a:xfrm>
            <a:off x="5592491" y="3205942"/>
            <a:ext cx="2591896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5DFED66-9844-4AAE-9A88-ED70CDC02736}"/>
              </a:ext>
            </a:extLst>
          </p:cNvPr>
          <p:cNvSpPr/>
          <p:nvPr/>
        </p:nvSpPr>
        <p:spPr>
          <a:xfrm>
            <a:off x="5592491" y="3811359"/>
            <a:ext cx="2591897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Сімейне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E417A-236F-46EF-9F46-4FEA90CB3C8A}"/>
              </a:ext>
            </a:extLst>
          </p:cNvPr>
          <p:cNvSpPr/>
          <p:nvPr/>
        </p:nvSpPr>
        <p:spPr>
          <a:xfrm>
            <a:off x="5592491" y="4416775"/>
            <a:ext cx="2591896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Господарське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730D67F-5401-427F-A9C4-9EE729FB4A11}"/>
              </a:ext>
            </a:extLst>
          </p:cNvPr>
          <p:cNvCxnSpPr>
            <a:cxnSpLocks/>
          </p:cNvCxnSpPr>
          <p:nvPr/>
        </p:nvCxnSpPr>
        <p:spPr>
          <a:xfrm>
            <a:off x="1551718" y="2100461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3FB4DF5-48EA-442A-9EF8-132824C4899C}"/>
              </a:ext>
            </a:extLst>
          </p:cNvPr>
          <p:cNvCxnSpPr>
            <a:cxnSpLocks/>
          </p:cNvCxnSpPr>
          <p:nvPr/>
        </p:nvCxnSpPr>
        <p:spPr>
          <a:xfrm>
            <a:off x="4580914" y="2100462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664642-D84B-49B9-A841-B1A3E1FA8885}"/>
              </a:ext>
            </a:extLst>
          </p:cNvPr>
          <p:cNvCxnSpPr>
            <a:cxnSpLocks/>
          </p:cNvCxnSpPr>
          <p:nvPr/>
        </p:nvCxnSpPr>
        <p:spPr>
          <a:xfrm>
            <a:off x="7611608" y="2100461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B5436-EBE3-4DA3-878A-599AE313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3305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Структура правової норми</a:t>
            </a:r>
            <a:endParaRPr lang="ru-UA" sz="36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EBFF0C6-0B87-4FC6-B8AC-1C3434BA585E}"/>
              </a:ext>
            </a:extLst>
          </p:cNvPr>
          <p:cNvSpPr/>
          <p:nvPr/>
        </p:nvSpPr>
        <p:spPr>
          <a:xfrm>
            <a:off x="665269" y="1630391"/>
            <a:ext cx="1776006" cy="470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Гіпотеза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574BF2-1B38-42D1-B1E8-30CB223EB857}"/>
              </a:ext>
            </a:extLst>
          </p:cNvPr>
          <p:cNvSpPr/>
          <p:nvPr/>
        </p:nvSpPr>
        <p:spPr>
          <a:xfrm>
            <a:off x="3695963" y="1630391"/>
            <a:ext cx="1776006" cy="470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Диспозиція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2C998DD-181C-442B-935D-3359327B77CA}"/>
              </a:ext>
            </a:extLst>
          </p:cNvPr>
          <p:cNvSpPr/>
          <p:nvPr/>
        </p:nvSpPr>
        <p:spPr>
          <a:xfrm>
            <a:off x="6686567" y="1630391"/>
            <a:ext cx="1776006" cy="470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Санкція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3756D5A-4F1B-472F-BB9F-EADD74E6BD0F}"/>
              </a:ext>
            </a:extLst>
          </p:cNvPr>
          <p:cNvSpPr/>
          <p:nvPr/>
        </p:nvSpPr>
        <p:spPr>
          <a:xfrm>
            <a:off x="388188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вказує на життєві обставини, за наявності та/або відсутності яких реалізується правило поведінки або настають негативні наслідки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1B0B05-3D91-4AE6-8689-BC34014D1356}"/>
              </a:ext>
            </a:extLst>
          </p:cNvPr>
          <p:cNvSpPr/>
          <p:nvPr/>
        </p:nvSpPr>
        <p:spPr>
          <a:xfrm>
            <a:off x="3378791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вказує на правило дозволеної чи забороненої поведінки, якому має відповідати діяння суб’єкта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A874679-5B49-4928-A1BF-45490B8987A8}"/>
              </a:ext>
            </a:extLst>
          </p:cNvPr>
          <p:cNvSpPr/>
          <p:nvPr/>
        </p:nvSpPr>
        <p:spPr>
          <a:xfrm>
            <a:off x="6369395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встановлює невигідні наслідки у випадку порушення правила поведінки або умов, визначених у гіпотезі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15796A5-DD0E-4DCE-9DE7-8A4EB8D18093}"/>
              </a:ext>
            </a:extLst>
          </p:cNvPr>
          <p:cNvSpPr/>
          <p:nvPr/>
        </p:nvSpPr>
        <p:spPr>
          <a:xfrm>
            <a:off x="663715" y="5283610"/>
            <a:ext cx="1776006" cy="470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➜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B1F3070-3833-4A0B-B052-F04436F9F09B}"/>
              </a:ext>
            </a:extLst>
          </p:cNvPr>
          <p:cNvSpPr/>
          <p:nvPr/>
        </p:nvSpPr>
        <p:spPr>
          <a:xfrm>
            <a:off x="3683997" y="5283609"/>
            <a:ext cx="1776006" cy="470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➜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2BACDE5-A262-4273-873F-B72EAB4B6AB8}"/>
              </a:ext>
            </a:extLst>
          </p:cNvPr>
          <p:cNvSpPr/>
          <p:nvPr/>
        </p:nvSpPr>
        <p:spPr>
          <a:xfrm>
            <a:off x="6683515" y="5283473"/>
            <a:ext cx="1776006" cy="470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95</TotalTime>
  <Words>237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</vt:lpstr>
      <vt:lpstr>Соціальні норми в житті людей</vt:lpstr>
      <vt:lpstr>Я йшов і думав – світ охоплений безумством. Безумство стає нормою. Норма викликає почуття дива…    Що таке норма — це вчорашній день і минулий рік разом.</vt:lpstr>
      <vt:lpstr>Соціальні норми</vt:lpstr>
      <vt:lpstr>Ознаки права</vt:lpstr>
      <vt:lpstr>Норми права</vt:lpstr>
      <vt:lpstr>Право</vt:lpstr>
      <vt:lpstr>Структура правової норми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31</cp:revision>
  <dcterms:created xsi:type="dcterms:W3CDTF">2021-12-29T11:48:57Z</dcterms:created>
  <dcterms:modified xsi:type="dcterms:W3CDTF">2022-11-10T18:23:26Z</dcterms:modified>
</cp:coreProperties>
</file>