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64" r:id="rId3"/>
    <p:sldId id="258" r:id="rId4"/>
    <p:sldId id="261" r:id="rId5"/>
    <p:sldId id="262" r:id="rId6"/>
    <p:sldId id="269" r:id="rId7"/>
    <p:sldId id="268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144" y="785705"/>
            <a:ext cx="7560114" cy="1719197"/>
          </a:xfrm>
        </p:spPr>
        <p:txBody>
          <a:bodyPr>
            <a:normAutofit/>
          </a:bodyPr>
          <a:lstStyle/>
          <a:p>
            <a:r>
              <a:rPr lang="uk-UA" sz="4000" dirty="0"/>
              <a:t>Спадкування і спадщина</a:t>
            </a:r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C174782-0FF4-3B9E-5867-F18CE9364864}"/>
              </a:ext>
            </a:extLst>
          </p:cNvPr>
          <p:cNvCxnSpPr>
            <a:cxnSpLocks/>
          </p:cNvCxnSpPr>
          <p:nvPr/>
        </p:nvCxnSpPr>
        <p:spPr>
          <a:xfrm flipH="1">
            <a:off x="7940424" y="2022360"/>
            <a:ext cx="2" cy="98392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EDDB0A5-3390-2D68-9DED-AE1C29504515}"/>
              </a:ext>
            </a:extLst>
          </p:cNvPr>
          <p:cNvCxnSpPr>
            <a:cxnSpLocks/>
          </p:cNvCxnSpPr>
          <p:nvPr/>
        </p:nvCxnSpPr>
        <p:spPr>
          <a:xfrm flipH="1">
            <a:off x="6771555" y="4679156"/>
            <a:ext cx="2" cy="983926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72E8C41-C4DD-58B8-8064-C194BACCB13E}"/>
              </a:ext>
            </a:extLst>
          </p:cNvPr>
          <p:cNvCxnSpPr>
            <a:cxnSpLocks/>
          </p:cNvCxnSpPr>
          <p:nvPr/>
        </p:nvCxnSpPr>
        <p:spPr>
          <a:xfrm flipH="1">
            <a:off x="2593137" y="4649561"/>
            <a:ext cx="2" cy="983926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8F03F1B-9E51-0253-7E65-47F09A6A8AA2}"/>
              </a:ext>
            </a:extLst>
          </p:cNvPr>
          <p:cNvCxnSpPr>
            <a:cxnSpLocks/>
          </p:cNvCxnSpPr>
          <p:nvPr/>
        </p:nvCxnSpPr>
        <p:spPr>
          <a:xfrm flipH="1">
            <a:off x="4571993" y="2171975"/>
            <a:ext cx="2" cy="1519376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80CD972-D850-2D47-6E5F-9A6F24F12DA2}"/>
              </a:ext>
            </a:extLst>
          </p:cNvPr>
          <p:cNvCxnSpPr>
            <a:cxnSpLocks/>
          </p:cNvCxnSpPr>
          <p:nvPr/>
        </p:nvCxnSpPr>
        <p:spPr>
          <a:xfrm flipH="1">
            <a:off x="1224925" y="2349206"/>
            <a:ext cx="2" cy="151937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1084783" y="161634"/>
            <a:ext cx="6974431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Спадкування за законом</a:t>
            </a:r>
            <a:endParaRPr lang="ru-UA" sz="3600" dirty="0">
              <a:effectLst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7D77399-6394-4BB3-88F7-09D6C38B45C3}"/>
              </a:ext>
            </a:extLst>
          </p:cNvPr>
          <p:cNvSpPr/>
          <p:nvPr/>
        </p:nvSpPr>
        <p:spPr>
          <a:xfrm>
            <a:off x="481716" y="1836557"/>
            <a:ext cx="1486421" cy="539933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 черга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E2C0EFF-CFD9-2291-E904-FF32FACACC3A}"/>
              </a:ext>
            </a:extLst>
          </p:cNvPr>
          <p:cNvSpPr/>
          <p:nvPr/>
        </p:nvSpPr>
        <p:spPr>
          <a:xfrm>
            <a:off x="3828787" y="1836557"/>
            <a:ext cx="1486421" cy="539933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ІІ черга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FBD42FB-70A2-57DE-403B-F67B6AF53738}"/>
              </a:ext>
            </a:extLst>
          </p:cNvPr>
          <p:cNvSpPr/>
          <p:nvPr/>
        </p:nvSpPr>
        <p:spPr>
          <a:xfrm>
            <a:off x="7175858" y="1836557"/>
            <a:ext cx="1486421" cy="539933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ІІІ черга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EB147E6-28BE-0034-15E7-C62E7440730F}"/>
              </a:ext>
            </a:extLst>
          </p:cNvPr>
          <p:cNvSpPr/>
          <p:nvPr/>
        </p:nvSpPr>
        <p:spPr>
          <a:xfrm>
            <a:off x="1849927" y="4464857"/>
            <a:ext cx="1486421" cy="539933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</a:t>
            </a:r>
            <a:r>
              <a:rPr lang="cs-CZ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V</a:t>
            </a:r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черга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170283D-F545-0073-FAE9-C69F70EA78F3}"/>
              </a:ext>
            </a:extLst>
          </p:cNvPr>
          <p:cNvSpPr/>
          <p:nvPr/>
        </p:nvSpPr>
        <p:spPr>
          <a:xfrm>
            <a:off x="6028345" y="4464857"/>
            <a:ext cx="1486421" cy="539933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V</a:t>
            </a:r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черга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F2CCB73-6F17-AE55-1CB5-2012A77218B4}"/>
              </a:ext>
            </a:extLst>
          </p:cNvPr>
          <p:cNvSpPr/>
          <p:nvPr/>
        </p:nvSpPr>
        <p:spPr>
          <a:xfrm>
            <a:off x="737730" y="2550043"/>
            <a:ext cx="974391" cy="456243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іти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810AD41-C0D9-28B2-2E7B-FCCBDD14242E}"/>
              </a:ext>
            </a:extLst>
          </p:cNvPr>
          <p:cNvSpPr/>
          <p:nvPr/>
        </p:nvSpPr>
        <p:spPr>
          <a:xfrm>
            <a:off x="224439" y="3108894"/>
            <a:ext cx="2043937" cy="456243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Вдова/вдівець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A2C317A-E0D0-074D-C127-289239DD9CA4}"/>
              </a:ext>
            </a:extLst>
          </p:cNvPr>
          <p:cNvSpPr/>
          <p:nvPr/>
        </p:nvSpPr>
        <p:spPr>
          <a:xfrm>
            <a:off x="655886" y="3667745"/>
            <a:ext cx="1138078" cy="456243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Батьки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5F236E0-A98C-AE8C-ED5C-5ACC7EED7162}"/>
              </a:ext>
            </a:extLst>
          </p:cNvPr>
          <p:cNvSpPr/>
          <p:nvPr/>
        </p:nvSpPr>
        <p:spPr>
          <a:xfrm>
            <a:off x="3597606" y="2550043"/>
            <a:ext cx="1948782" cy="62452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Рідні брати та сестри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401EA9E-7CEC-F8F0-B6CB-2769A15A9ADF}"/>
              </a:ext>
            </a:extLst>
          </p:cNvPr>
          <p:cNvSpPr/>
          <p:nvPr/>
        </p:nvSpPr>
        <p:spPr>
          <a:xfrm>
            <a:off x="2686592" y="3329983"/>
            <a:ext cx="3770810" cy="671642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Баба та дід (як з боку батька, так і з боку матері)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D0F8CBB-3769-1DA5-FE30-7F8F05D9180E}"/>
              </a:ext>
            </a:extLst>
          </p:cNvPr>
          <p:cNvSpPr/>
          <p:nvPr/>
        </p:nvSpPr>
        <p:spPr>
          <a:xfrm>
            <a:off x="6944677" y="2539107"/>
            <a:ext cx="1948782" cy="62452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Рідні дядько та тітка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453E3D22-22D5-08C9-B1FA-EF1050A1973A}"/>
              </a:ext>
            </a:extLst>
          </p:cNvPr>
          <p:cNvSpPr/>
          <p:nvPr/>
        </p:nvSpPr>
        <p:spPr>
          <a:xfrm>
            <a:off x="611937" y="5171475"/>
            <a:ext cx="3962400" cy="68305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Особи, які проживали однією сім’єю (5+ років)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ECB1AE80-147D-B9FC-D12F-D1D89B7F157E}"/>
              </a:ext>
            </a:extLst>
          </p:cNvPr>
          <p:cNvSpPr/>
          <p:nvPr/>
        </p:nvSpPr>
        <p:spPr>
          <a:xfrm>
            <a:off x="5118337" y="5177179"/>
            <a:ext cx="3306436" cy="671642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Спадкоємці до </a:t>
            </a:r>
          </a:p>
          <a:p>
            <a:pPr algn="ctr"/>
            <a:r>
              <a:rPr lang="cs-CZ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VI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ступеня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спор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іднення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5E48591-ECE0-BCC8-62D2-F7C5A35181B9}"/>
              </a:ext>
            </a:extLst>
          </p:cNvPr>
          <p:cNvSpPr/>
          <p:nvPr/>
        </p:nvSpPr>
        <p:spPr>
          <a:xfrm>
            <a:off x="3177133" y="985322"/>
            <a:ext cx="2789727" cy="539933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Спадкодавець:</a:t>
            </a:r>
          </a:p>
        </p:txBody>
      </p:sp>
    </p:spTree>
    <p:extLst>
      <p:ext uri="{BB962C8B-B14F-4D97-AF65-F5344CB8AC3E}">
        <p14:creationId xmlns:p14="http://schemas.microsoft.com/office/powerpoint/2010/main" val="2400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1084783" y="161634"/>
            <a:ext cx="6974431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Спадкування за законом</a:t>
            </a:r>
            <a:endParaRPr lang="ru-UA" sz="3600" dirty="0">
              <a:effectLst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08C1C58-E2BC-CA42-1BBC-A75901138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29572"/>
              </p:ext>
            </p:extLst>
          </p:nvPr>
        </p:nvGraphicFramePr>
        <p:xfrm>
          <a:off x="426720" y="1397000"/>
          <a:ext cx="8447313" cy="33665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15771">
                  <a:extLst>
                    <a:ext uri="{9D8B030D-6E8A-4147-A177-3AD203B41FA5}">
                      <a16:colId xmlns:a16="http://schemas.microsoft.com/office/drawing/2014/main" val="1892378965"/>
                    </a:ext>
                  </a:extLst>
                </a:gridCol>
                <a:gridCol w="2815771">
                  <a:extLst>
                    <a:ext uri="{9D8B030D-6E8A-4147-A177-3AD203B41FA5}">
                      <a16:colId xmlns:a16="http://schemas.microsoft.com/office/drawing/2014/main" val="839874571"/>
                    </a:ext>
                  </a:extLst>
                </a:gridCol>
                <a:gridCol w="2815771">
                  <a:extLst>
                    <a:ext uri="{9D8B030D-6E8A-4147-A177-3AD203B41FA5}">
                      <a16:colId xmlns:a16="http://schemas.microsoft.com/office/drawing/2014/main" val="3068001210"/>
                    </a:ext>
                  </a:extLst>
                </a:gridCol>
              </a:tblGrid>
              <a:tr h="651196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err="1">
                          <a:latin typeface="Century Gothic" panose="020B0502020202020204" pitchFamily="34" charset="0"/>
                        </a:rPr>
                        <a:t>Підпризначення</a:t>
                      </a: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 спадкоємця (субститут)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Спадкова трансмісія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Спадкування за правом представлення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01394"/>
                  </a:ext>
                </a:extLst>
              </a:tr>
              <a:tr h="2715393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Якщо спадкоємець, зазначений у заповіті, </a:t>
                      </a:r>
                      <a:r>
                        <a:rPr lang="uk-UA" sz="1600" b="1" u="sng" dirty="0">
                          <a:latin typeface="Century Gothic" panose="020B0502020202020204" pitchFamily="34" charset="0"/>
                        </a:rPr>
                        <a:t>помре</a:t>
                      </a: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uk-UA" sz="1600" b="1" u="sng" dirty="0">
                          <a:latin typeface="Century Gothic" panose="020B0502020202020204" pitchFamily="34" charset="0"/>
                        </a:rPr>
                        <a:t>не прийме </a:t>
                      </a: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спадщину, або </a:t>
                      </a:r>
                      <a:r>
                        <a:rPr lang="uk-UA" sz="1600" b="1" u="sng" dirty="0">
                          <a:latin typeface="Century Gothic" panose="020B0502020202020204" pitchFamily="34" charset="0"/>
                        </a:rPr>
                        <a:t>відмовиться</a:t>
                      </a: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 від її прийняття чи буде </a:t>
                      </a:r>
                      <a:r>
                        <a:rPr lang="uk-UA" sz="1600" b="1" u="sng" dirty="0">
                          <a:latin typeface="Century Gothic" panose="020B0502020202020204" pitchFamily="34" charset="0"/>
                        </a:rPr>
                        <a:t>усунений</a:t>
                      </a: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 від права на спадкування - </a:t>
                      </a:r>
                      <a:r>
                        <a:rPr lang="uk-UA" sz="1600" b="1" i="1" u="sng" dirty="0">
                          <a:latin typeface="Century Gothic" panose="020B0502020202020204" pitchFamily="34" charset="0"/>
                        </a:rPr>
                        <a:t>заповідач має право призначити іншого спадкоємця</a:t>
                      </a:r>
                      <a:endParaRPr lang="ru-UA" sz="1600" b="1" i="1" u="sng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Якщо спадкоємець за заповітом або за законом </a:t>
                      </a:r>
                      <a:r>
                        <a:rPr lang="uk-UA" sz="1600" b="1" u="sng" dirty="0">
                          <a:latin typeface="Century Gothic" panose="020B0502020202020204" pitchFamily="34" charset="0"/>
                        </a:rPr>
                        <a:t>помер</a:t>
                      </a: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 після відкриття спадщини і </a:t>
                      </a:r>
                      <a:r>
                        <a:rPr lang="uk-UA" sz="1600" b="1" u="sng" dirty="0">
                          <a:latin typeface="Century Gothic" panose="020B0502020202020204" pitchFamily="34" charset="0"/>
                        </a:rPr>
                        <a:t>не встиг</a:t>
                      </a: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 її прийняти, право на прийняття належної йому частки спадщини </a:t>
                      </a:r>
                      <a:r>
                        <a:rPr lang="uk-UA" sz="1600" b="1" i="1" u="sng" dirty="0">
                          <a:latin typeface="Century Gothic" panose="020B0502020202020204" pitchFamily="34" charset="0"/>
                        </a:rPr>
                        <a:t>переходить</a:t>
                      </a: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 до його спадкоємців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Внуки, правнуки спадкодавця спадкують ту частку спадщини, яка належала б за законом їхнім: матері, батькові, бабі, дідові, якби вони були живими на час відкриття спадщини тощо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637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09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36D451-514F-4F3B-9626-7CBF7B71E1D7}"/>
              </a:ext>
            </a:extLst>
          </p:cNvPr>
          <p:cNvSpPr txBox="1">
            <a:spLocks/>
          </p:cNvSpPr>
          <p:nvPr/>
        </p:nvSpPr>
        <p:spPr>
          <a:xfrm>
            <a:off x="746162" y="1275966"/>
            <a:ext cx="8017437" cy="1462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indent="457200"/>
            <a:r>
              <a:rPr lang="uk-UA" dirty="0">
                <a:effectLst/>
              </a:rPr>
              <a:t>Ніколи не говоріть,</a:t>
            </a:r>
          </a:p>
          <a:p>
            <a:pPr indent="457200"/>
            <a:r>
              <a:rPr lang="uk-UA" dirty="0">
                <a:effectLst/>
              </a:rPr>
              <a:t>що ви знаєте людину,</a:t>
            </a:r>
          </a:p>
          <a:p>
            <a:pPr indent="457200"/>
            <a:r>
              <a:rPr lang="uk-UA" dirty="0">
                <a:effectLst/>
              </a:rPr>
              <a:t>доки ви з нею не ділили спадщину.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68B522-D163-4D6A-9EB7-8F25F13CB058}"/>
              </a:ext>
            </a:extLst>
          </p:cNvPr>
          <p:cNvSpPr txBox="1">
            <a:spLocks/>
          </p:cNvSpPr>
          <p:nvPr/>
        </p:nvSpPr>
        <p:spPr>
          <a:xfrm>
            <a:off x="5232273" y="2526895"/>
            <a:ext cx="3165565" cy="5669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ru-RU" dirty="0" err="1">
                <a:effectLst/>
              </a:rPr>
              <a:t>Англійське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прислів’я</a:t>
            </a:r>
            <a:endParaRPr lang="ru-UA" dirty="0">
              <a:effectLst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4F74773-C210-6E04-D10B-429DBD35111A}"/>
              </a:ext>
            </a:extLst>
          </p:cNvPr>
          <p:cNvSpPr txBox="1">
            <a:spLocks/>
          </p:cNvSpPr>
          <p:nvPr/>
        </p:nvSpPr>
        <p:spPr>
          <a:xfrm>
            <a:off x="652109" y="3093880"/>
            <a:ext cx="8017437" cy="1462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indent="457200"/>
            <a:r>
              <a:rPr lang="en-US" dirty="0" err="1">
                <a:effectLst/>
              </a:rPr>
              <a:t>Heredis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fletus</a:t>
            </a:r>
            <a:r>
              <a:rPr lang="en-US" dirty="0">
                <a:effectLst/>
              </a:rPr>
              <a:t> sub person </a:t>
            </a:r>
            <a:r>
              <a:rPr lang="en-US" dirty="0" err="1">
                <a:effectLst/>
              </a:rPr>
              <a:t>rizus</a:t>
            </a:r>
            <a:r>
              <a:rPr lang="en-US" dirty="0">
                <a:effectLst/>
              </a:rPr>
              <a:t> est.</a:t>
            </a:r>
            <a:endParaRPr lang="uk-UA" dirty="0">
              <a:effectLst/>
            </a:endParaRPr>
          </a:p>
          <a:p>
            <a:pPr indent="457200"/>
            <a:r>
              <a:rPr lang="uk-UA" dirty="0">
                <a:effectLst/>
              </a:rPr>
              <a:t>Плач спадкоємців – замаскований сміх (лат.)</a:t>
            </a:r>
          </a:p>
        </p:txBody>
      </p:sp>
    </p:spTree>
    <p:extLst>
      <p:ext uri="{BB962C8B-B14F-4D97-AF65-F5344CB8AC3E}">
        <p14:creationId xmlns:p14="http://schemas.microsoft.com/office/powerpoint/2010/main" val="20027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18BCD75-7635-BFFF-4E63-462D580398F7}"/>
              </a:ext>
            </a:extLst>
          </p:cNvPr>
          <p:cNvCxnSpPr/>
          <p:nvPr/>
        </p:nvCxnSpPr>
        <p:spPr>
          <a:xfrm>
            <a:off x="4571997" y="2307771"/>
            <a:ext cx="0" cy="69668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2611570" y="1631475"/>
            <a:ext cx="3920856" cy="810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Цивільний кодекс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344513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E371504-0F94-4DEB-AE41-0BE139C1B7D2}"/>
              </a:ext>
            </a:extLst>
          </p:cNvPr>
          <p:cNvSpPr/>
          <p:nvPr/>
        </p:nvSpPr>
        <p:spPr>
          <a:xfrm>
            <a:off x="3438069" y="2699264"/>
            <a:ext cx="2267857" cy="810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Книга </a:t>
            </a:r>
            <a:r>
              <a:rPr lang="cs-CZ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VI</a:t>
            </a:r>
            <a:endParaRPr lang="uk-UA" sz="28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A53EECB-2E1A-166D-CE36-BC57449AAB18}"/>
              </a:ext>
            </a:extLst>
          </p:cNvPr>
          <p:cNvSpPr/>
          <p:nvPr/>
        </p:nvSpPr>
        <p:spPr>
          <a:xfrm>
            <a:off x="883920" y="4306390"/>
            <a:ext cx="7376159" cy="1023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 </a:t>
            </a:r>
            <a:r>
              <a:rPr lang="ru-RU" sz="28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правовий</a:t>
            </a: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статус </a:t>
            </a:r>
            <a:r>
              <a:rPr lang="ru-RU" sz="28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осіб</a:t>
            </a: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зниклих</a:t>
            </a: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безвісти</a:t>
            </a: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особливих</a:t>
            </a: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обставин</a:t>
            </a: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»</a:t>
            </a:r>
            <a:endParaRPr lang="uk-UA" sz="28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1358537" y="170340"/>
            <a:ext cx="60861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Принципи спадкового права</a:t>
            </a:r>
            <a:endParaRPr lang="ru-UA" sz="3600" dirty="0">
              <a:effectLst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625B60CE-855B-4AA0-B287-B47AD2630563}"/>
              </a:ext>
            </a:extLst>
          </p:cNvPr>
          <p:cNvSpPr/>
          <p:nvPr/>
        </p:nvSpPr>
        <p:spPr>
          <a:xfrm>
            <a:off x="3218859" y="1445322"/>
            <a:ext cx="2903267" cy="4949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Універсальність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1AAC3061-2A68-46C7-9F4C-FF049DF40096}"/>
              </a:ext>
            </a:extLst>
          </p:cNvPr>
          <p:cNvSpPr/>
          <p:nvPr/>
        </p:nvSpPr>
        <p:spPr>
          <a:xfrm>
            <a:off x="2309983" y="3954398"/>
            <a:ext cx="4524033" cy="5254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Свобода вибору в спадкоємців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42EE864A-326D-4955-9D4C-08BCE054019B}"/>
              </a:ext>
            </a:extLst>
          </p:cNvPr>
          <p:cNvSpPr/>
          <p:nvPr/>
        </p:nvSpPr>
        <p:spPr>
          <a:xfrm>
            <a:off x="2357536" y="3008877"/>
            <a:ext cx="4524033" cy="624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Врахування не тільки </a:t>
            </a:r>
            <a:r>
              <a:rPr lang="uk-UA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дійсної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, а й </a:t>
            </a:r>
            <a:r>
              <a:rPr lang="uk-UA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припустимої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норми спадкодавця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B09EF589-B64C-40E1-82F5-62CA7305CF6A}"/>
              </a:ext>
            </a:extLst>
          </p:cNvPr>
          <p:cNvSpPr/>
          <p:nvPr/>
        </p:nvSpPr>
        <p:spPr>
          <a:xfrm>
            <a:off x="3218859" y="2272771"/>
            <a:ext cx="2903267" cy="4949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Свобода заповіту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5D5E0DC7-B681-45CC-AF09-21751AA26FEB}"/>
              </a:ext>
            </a:extLst>
          </p:cNvPr>
          <p:cNvSpPr/>
          <p:nvPr/>
        </p:nvSpPr>
        <p:spPr>
          <a:xfrm>
            <a:off x="2505547" y="4800816"/>
            <a:ext cx="4228009" cy="6372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Забезпечення прав та інтересів </a:t>
            </a:r>
            <a:r>
              <a:rPr lang="uk-UA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необхідних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спадкоємців</a:t>
            </a:r>
          </a:p>
        </p:txBody>
      </p:sp>
    </p:spTree>
    <p:extLst>
      <p:ext uri="{BB962C8B-B14F-4D97-AF65-F5344CB8AC3E}">
        <p14:creationId xmlns:p14="http://schemas.microsoft.com/office/powerpoint/2010/main" val="28792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0375771-2038-F554-E7CE-53A962E2685E}"/>
              </a:ext>
            </a:extLst>
          </p:cNvPr>
          <p:cNvCxnSpPr>
            <a:cxnSpLocks/>
          </p:cNvCxnSpPr>
          <p:nvPr/>
        </p:nvCxnSpPr>
        <p:spPr>
          <a:xfrm flipH="1">
            <a:off x="4571989" y="3167557"/>
            <a:ext cx="7" cy="288000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44F89C-30A2-4BE3-B830-F22F8AF1305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71996" y="2000954"/>
            <a:ext cx="671859" cy="728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D720422-65F4-335A-575F-36BE5BCD92AB}"/>
              </a:ext>
            </a:extLst>
          </p:cNvPr>
          <p:cNvCxnSpPr>
            <a:cxnSpLocks/>
          </p:cNvCxnSpPr>
          <p:nvPr/>
        </p:nvCxnSpPr>
        <p:spPr>
          <a:xfrm>
            <a:off x="5834745" y="1382547"/>
            <a:ext cx="324867" cy="47424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133C69D-FFBD-4F99-FEA4-334A2929876D}"/>
              </a:ext>
            </a:extLst>
          </p:cNvPr>
          <p:cNvCxnSpPr>
            <a:cxnSpLocks/>
          </p:cNvCxnSpPr>
          <p:nvPr/>
        </p:nvCxnSpPr>
        <p:spPr>
          <a:xfrm flipH="1">
            <a:off x="2984390" y="1382547"/>
            <a:ext cx="324867" cy="47424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54AF0AD-4EF2-458F-94E9-B29918013018}"/>
              </a:ext>
            </a:extLst>
          </p:cNvPr>
          <p:cNvSpPr txBox="1">
            <a:spLocks/>
          </p:cNvSpPr>
          <p:nvPr/>
        </p:nvSpPr>
        <p:spPr>
          <a:xfrm>
            <a:off x="283596" y="147487"/>
            <a:ext cx="7357608" cy="7843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Суб’єкти спадкових правовідносин</a:t>
            </a:r>
            <a:endParaRPr lang="ru-UA" sz="3600" dirty="0">
              <a:effectLst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A1EC535-6C81-4521-A353-64C5902B9614}"/>
              </a:ext>
            </a:extLst>
          </p:cNvPr>
          <p:cNvSpPr/>
          <p:nvPr/>
        </p:nvSpPr>
        <p:spPr>
          <a:xfrm>
            <a:off x="3208279" y="1042842"/>
            <a:ext cx="2727441" cy="512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Спадкодавець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12C04FE-5005-49C2-83D1-29A802620115}"/>
              </a:ext>
            </a:extLst>
          </p:cNvPr>
          <p:cNvSpPr/>
          <p:nvPr/>
        </p:nvSpPr>
        <p:spPr>
          <a:xfrm>
            <a:off x="762074" y="1856787"/>
            <a:ext cx="2326847" cy="5123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Спадкоємці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8DCDB98-AB64-6C82-89A3-D9E84A1C739A}"/>
              </a:ext>
            </a:extLst>
          </p:cNvPr>
          <p:cNvSpPr/>
          <p:nvPr/>
        </p:nvSpPr>
        <p:spPr>
          <a:xfrm>
            <a:off x="5200732" y="1856787"/>
            <a:ext cx="3285725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«Негідні спадкоємці»: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E186AC8-4E50-74BE-7606-1A9888135A4B}"/>
              </a:ext>
            </a:extLst>
          </p:cNvPr>
          <p:cNvSpPr/>
          <p:nvPr/>
        </p:nvSpPr>
        <p:spPr>
          <a:xfrm>
            <a:off x="1820967" y="2729758"/>
            <a:ext cx="5502057" cy="5123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Умисно позбавили життя спадкодавця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46CEB0E-87FA-B8B6-C9BB-0B58A6011C07}"/>
              </a:ext>
            </a:extLst>
          </p:cNvPr>
          <p:cNvSpPr/>
          <p:nvPr/>
        </p:nvSpPr>
        <p:spPr>
          <a:xfrm>
            <a:off x="2597533" y="3378962"/>
            <a:ext cx="3874439" cy="6484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Вчинили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умисний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замах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життя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спадкодавця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9089A8D-E40F-40FC-1357-510EDF798B82}"/>
              </a:ext>
            </a:extLst>
          </p:cNvPr>
          <p:cNvSpPr/>
          <p:nvPr/>
        </p:nvSpPr>
        <p:spPr>
          <a:xfrm>
            <a:off x="2308196" y="4161221"/>
            <a:ext cx="4527584" cy="7097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Умисно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перешкоджали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спадкодавцеві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скласти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заповіт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BD886EA-CDFC-1168-DDDA-7B26377F5C56}"/>
              </a:ext>
            </a:extLst>
          </p:cNvPr>
          <p:cNvSpPr/>
          <p:nvPr/>
        </p:nvSpPr>
        <p:spPr>
          <a:xfrm>
            <a:off x="2417052" y="5004776"/>
            <a:ext cx="4309871" cy="5123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озбавлені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батьківських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C11E11B3-E3BA-80A3-56C1-78C650CFBBBA}"/>
              </a:ext>
            </a:extLst>
          </p:cNvPr>
          <p:cNvSpPr/>
          <p:nvPr/>
        </p:nvSpPr>
        <p:spPr>
          <a:xfrm>
            <a:off x="2597533" y="5650943"/>
            <a:ext cx="3948911" cy="622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Ухилялися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надання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допомоги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спадкодавцеві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891812F-4D22-916D-057C-B55B646A41CA}"/>
              </a:ext>
            </a:extLst>
          </p:cNvPr>
          <p:cNvCxnSpPr/>
          <p:nvPr/>
        </p:nvCxnSpPr>
        <p:spPr>
          <a:xfrm>
            <a:off x="6770128" y="1334414"/>
            <a:ext cx="0" cy="481710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7272672-88D7-F09F-0D67-C660D2DB112A}"/>
              </a:ext>
            </a:extLst>
          </p:cNvPr>
          <p:cNvCxnSpPr>
            <a:stCxn id="41" idx="2"/>
          </p:cNvCxnSpPr>
          <p:nvPr/>
        </p:nvCxnSpPr>
        <p:spPr>
          <a:xfrm flipH="1">
            <a:off x="2282705" y="1581887"/>
            <a:ext cx="1" cy="3469084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1358537" y="170340"/>
            <a:ext cx="60861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Правовий статус:</a:t>
            </a:r>
            <a:endParaRPr lang="ru-UA" sz="3600" dirty="0">
              <a:effectLst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625B60CE-855B-4AA0-B287-B47AD2630563}"/>
              </a:ext>
            </a:extLst>
          </p:cNvPr>
          <p:cNvSpPr/>
          <p:nvPr/>
        </p:nvSpPr>
        <p:spPr>
          <a:xfrm>
            <a:off x="831072" y="1086942"/>
            <a:ext cx="2903267" cy="4949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Безвісно відсутні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1AAC3061-2A68-46C7-9F4C-FF049DF40096}"/>
              </a:ext>
            </a:extLst>
          </p:cNvPr>
          <p:cNvSpPr/>
          <p:nvPr/>
        </p:nvSpPr>
        <p:spPr>
          <a:xfrm>
            <a:off x="263528" y="3620668"/>
            <a:ext cx="4038354" cy="5254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Оголошені судом померлими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42EE864A-326D-4955-9D4C-08BCE054019B}"/>
              </a:ext>
            </a:extLst>
          </p:cNvPr>
          <p:cNvSpPr/>
          <p:nvPr/>
        </p:nvSpPr>
        <p:spPr>
          <a:xfrm>
            <a:off x="4753698" y="986597"/>
            <a:ext cx="4032860" cy="624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Зниклі безвісти за особливих обставин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7026FE-89CC-F6C5-268E-ECE293A272D4}"/>
              </a:ext>
            </a:extLst>
          </p:cNvPr>
          <p:cNvSpPr/>
          <p:nvPr/>
        </p:nvSpPr>
        <p:spPr>
          <a:xfrm>
            <a:off x="416349" y="1797614"/>
            <a:ext cx="3732712" cy="13574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Протягом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одного року в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місці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постійного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проживання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немає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відомостей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місце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перебування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F1E746A-AF39-47C5-5A34-4FBEF67FB698}"/>
              </a:ext>
            </a:extLst>
          </p:cNvPr>
          <p:cNvSpPr/>
          <p:nvPr/>
        </p:nvSpPr>
        <p:spPr>
          <a:xfrm>
            <a:off x="4846086" y="1954919"/>
            <a:ext cx="3848084" cy="989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З моменту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внесення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відомостей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Єдиного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реєстру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осіб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зниклих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безвісти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BC899A9-446A-6E80-075B-9E720F13D9A3}"/>
              </a:ext>
            </a:extLst>
          </p:cNvPr>
          <p:cNvSpPr/>
          <p:nvPr/>
        </p:nvSpPr>
        <p:spPr>
          <a:xfrm>
            <a:off x="124329" y="4339850"/>
            <a:ext cx="4316753" cy="9891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місці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постійного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проживання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немає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відомостей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місце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перебування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протягом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трьох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B2BDAE5-9B0D-C240-D897-34DF9809BBB4}"/>
              </a:ext>
            </a:extLst>
          </p:cNvPr>
          <p:cNvSpPr/>
          <p:nvPr/>
        </p:nvSpPr>
        <p:spPr>
          <a:xfrm>
            <a:off x="4611752" y="4209220"/>
            <a:ext cx="4316753" cy="14339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зв'язку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воєнними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діями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збройним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конфліктом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бути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оголошена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судом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померлою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після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спливу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двох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дня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закінчення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воєнних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дій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3B634EF-E16F-B231-B9C2-17E065787D60}"/>
              </a:ext>
            </a:extLst>
          </p:cNvPr>
          <p:cNvSpPr/>
          <p:nvPr/>
        </p:nvSpPr>
        <p:spPr>
          <a:xfrm>
            <a:off x="4750951" y="3494391"/>
            <a:ext cx="4038354" cy="525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Оголошені судом померлими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DDF26D7-E568-7DEE-146F-5A745D2CE0CC}"/>
              </a:ext>
            </a:extLst>
          </p:cNvPr>
          <p:cNvSpPr/>
          <p:nvPr/>
        </p:nvSpPr>
        <p:spPr>
          <a:xfrm>
            <a:off x="5360144" y="5832567"/>
            <a:ext cx="2819969" cy="6379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Але не раніше спливу 6-ти місяців</a:t>
            </a:r>
          </a:p>
        </p:txBody>
      </p:sp>
    </p:spTree>
    <p:extLst>
      <p:ext uri="{BB962C8B-B14F-4D97-AF65-F5344CB8AC3E}">
        <p14:creationId xmlns:p14="http://schemas.microsoft.com/office/powerpoint/2010/main" val="238329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1084783" y="118089"/>
            <a:ext cx="6974431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Спадкування за заповітом</a:t>
            </a:r>
            <a:endParaRPr lang="ru-UA" sz="3600" dirty="0">
              <a:effectLst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7D77399-6394-4BB3-88F7-09D6C38B45C3}"/>
              </a:ext>
            </a:extLst>
          </p:cNvPr>
          <p:cNvSpPr/>
          <p:nvPr/>
        </p:nvSpPr>
        <p:spPr>
          <a:xfrm>
            <a:off x="3203144" y="976805"/>
            <a:ext cx="2737707" cy="46011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Частковий заповіт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F746455-59D3-4E49-AE08-2667D3971E20}"/>
              </a:ext>
            </a:extLst>
          </p:cNvPr>
          <p:cNvSpPr/>
          <p:nvPr/>
        </p:nvSpPr>
        <p:spPr>
          <a:xfrm>
            <a:off x="2994940" y="1671111"/>
            <a:ext cx="3154113" cy="46011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Заповіт натуральний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B2388DC-8FEB-4A35-C538-D694407D313E}"/>
              </a:ext>
            </a:extLst>
          </p:cNvPr>
          <p:cNvSpPr/>
          <p:nvPr/>
        </p:nvSpPr>
        <p:spPr>
          <a:xfrm>
            <a:off x="2401179" y="2365417"/>
            <a:ext cx="4341631" cy="694306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Заповіт із умовами (заповідальні розпорядження)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B243D9E-B9CF-396A-38AF-4B44785FEFDE}"/>
              </a:ext>
            </a:extLst>
          </p:cNvPr>
          <p:cNvSpPr/>
          <p:nvPr/>
        </p:nvSpPr>
        <p:spPr>
          <a:xfrm>
            <a:off x="2172378" y="3293919"/>
            <a:ext cx="4799231" cy="46011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Заповіт із заповідальним відказом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C0A55F0-9915-D651-2DB3-1CF7C1970A51}"/>
              </a:ext>
            </a:extLst>
          </p:cNvPr>
          <p:cNvSpPr/>
          <p:nvPr/>
        </p:nvSpPr>
        <p:spPr>
          <a:xfrm>
            <a:off x="2172378" y="3988225"/>
            <a:ext cx="4799231" cy="46011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Заповіт із встановленням сервітуту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84F36BC-B445-D7D4-6DDD-041B87B94A4D}"/>
              </a:ext>
            </a:extLst>
          </p:cNvPr>
          <p:cNvSpPr/>
          <p:nvPr/>
        </p:nvSpPr>
        <p:spPr>
          <a:xfrm>
            <a:off x="1788410" y="4682531"/>
            <a:ext cx="5567166" cy="46011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Заповіт із 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підпризначенням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спадкоємців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064EC6C-9C61-1340-6D2C-D3F02A9D40B0}"/>
              </a:ext>
            </a:extLst>
          </p:cNvPr>
          <p:cNvSpPr/>
          <p:nvPr/>
        </p:nvSpPr>
        <p:spPr>
          <a:xfrm>
            <a:off x="3119238" y="5376837"/>
            <a:ext cx="2905510" cy="46011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Секретний заповіт</a:t>
            </a:r>
          </a:p>
        </p:txBody>
      </p:sp>
    </p:spTree>
    <p:extLst>
      <p:ext uri="{BB962C8B-B14F-4D97-AF65-F5344CB8AC3E}">
        <p14:creationId xmlns:p14="http://schemas.microsoft.com/office/powerpoint/2010/main" val="86278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988987" y="118089"/>
            <a:ext cx="6974431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Обов’язкова частка у спадщині</a:t>
            </a:r>
            <a:endParaRPr lang="ru-UA" sz="3600" dirty="0">
              <a:effectLst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7D77399-6394-4BB3-88F7-09D6C38B45C3}"/>
              </a:ext>
            </a:extLst>
          </p:cNvPr>
          <p:cNvSpPr/>
          <p:nvPr/>
        </p:nvSpPr>
        <p:spPr>
          <a:xfrm>
            <a:off x="3730821" y="976805"/>
            <a:ext cx="1734616" cy="46011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Малолітні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F746455-59D3-4E49-AE08-2667D3971E20}"/>
              </a:ext>
            </a:extLst>
          </p:cNvPr>
          <p:cNvSpPr/>
          <p:nvPr/>
        </p:nvSpPr>
        <p:spPr>
          <a:xfrm>
            <a:off x="3570114" y="1671111"/>
            <a:ext cx="2056031" cy="46011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Неповнолітні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B2388DC-8FEB-4A35-C538-D694407D313E}"/>
              </a:ext>
            </a:extLst>
          </p:cNvPr>
          <p:cNvSpPr/>
          <p:nvPr/>
        </p:nvSpPr>
        <p:spPr>
          <a:xfrm>
            <a:off x="2724192" y="2365417"/>
            <a:ext cx="3747874" cy="694306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Повнолітні непрацездатні діти спадкодавця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B243D9E-B9CF-396A-38AF-4B44785FEFDE}"/>
              </a:ext>
            </a:extLst>
          </p:cNvPr>
          <p:cNvSpPr/>
          <p:nvPr/>
        </p:nvSpPr>
        <p:spPr>
          <a:xfrm>
            <a:off x="2198514" y="3293919"/>
            <a:ext cx="4799231" cy="46011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Непрацездатна вдова (вдівець)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C0A55F0-9915-D651-2DB3-1CF7C1970A51}"/>
              </a:ext>
            </a:extLst>
          </p:cNvPr>
          <p:cNvSpPr/>
          <p:nvPr/>
        </p:nvSpPr>
        <p:spPr>
          <a:xfrm>
            <a:off x="2198514" y="3988225"/>
            <a:ext cx="4799231" cy="46011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Непрацездатні батьки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84F36BC-B445-D7D4-6DDD-041B87B94A4D}"/>
              </a:ext>
            </a:extLst>
          </p:cNvPr>
          <p:cNvSpPr/>
          <p:nvPr/>
        </p:nvSpPr>
        <p:spPr>
          <a:xfrm>
            <a:off x="400598" y="5030875"/>
            <a:ext cx="8395063" cy="777743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Спадкують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незалежно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змісту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заповіту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половину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частки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яка належала б кожному з них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разі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спадкування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 законом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9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1084783" y="161634"/>
            <a:ext cx="6974431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Форма заповіту</a:t>
            </a:r>
            <a:endParaRPr lang="ru-UA" sz="3600" dirty="0">
              <a:effectLst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7D77399-6394-4BB3-88F7-09D6C38B45C3}"/>
              </a:ext>
            </a:extLst>
          </p:cNvPr>
          <p:cNvSpPr/>
          <p:nvPr/>
        </p:nvSpPr>
        <p:spPr>
          <a:xfrm>
            <a:off x="3256199" y="1956778"/>
            <a:ext cx="2631598" cy="539933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Нотаріальна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A5FE1D5-5426-A045-39C0-CEAEF2DD552D}"/>
              </a:ext>
            </a:extLst>
          </p:cNvPr>
          <p:cNvSpPr/>
          <p:nvPr/>
        </p:nvSpPr>
        <p:spPr>
          <a:xfrm>
            <a:off x="2241652" y="2933856"/>
            <a:ext cx="4660696" cy="62452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Прирівняна до нотаріальної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0F802C4-FAC6-9B40-D936-903D1DFBE27C}"/>
              </a:ext>
            </a:extLst>
          </p:cNvPr>
          <p:cNvSpPr/>
          <p:nvPr/>
        </p:nvSpPr>
        <p:spPr>
          <a:xfrm>
            <a:off x="3508748" y="3995521"/>
            <a:ext cx="2126499" cy="539933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Секретна</a:t>
            </a:r>
          </a:p>
        </p:txBody>
      </p:sp>
    </p:spTree>
    <p:extLst>
      <p:ext uri="{BB962C8B-B14F-4D97-AF65-F5344CB8AC3E}">
        <p14:creationId xmlns:p14="http://schemas.microsoft.com/office/powerpoint/2010/main" val="367229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253</TotalTime>
  <Words>446</Words>
  <Application>Microsoft Office PowerPoint</Application>
  <PresentationFormat>Экран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Тема1</vt:lpstr>
      <vt:lpstr>Спадкування і спадщина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76</cp:revision>
  <dcterms:created xsi:type="dcterms:W3CDTF">2021-12-24T07:47:25Z</dcterms:created>
  <dcterms:modified xsi:type="dcterms:W3CDTF">2022-07-29T07:47:06Z</dcterms:modified>
</cp:coreProperties>
</file>