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420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23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4328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5259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05792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6954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3669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1828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01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873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01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5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234C8561-0146-48A7-81E3-FA3804A09A39}"/>
              </a:ext>
            </a:extLst>
          </p:cNvPr>
          <p:cNvSpPr/>
          <p:nvPr/>
        </p:nvSpPr>
        <p:spPr>
          <a:xfrm>
            <a:off x="3758241" y="1949570"/>
            <a:ext cx="4675517" cy="1155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latin typeface="Century Gothic" panose="020B0502020202020204" pitchFamily="34" charset="0"/>
              </a:rPr>
              <a:t>Схема</a:t>
            </a:r>
            <a:endParaRPr lang="ru-UA" sz="4800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6235E1A1-782C-4894-BC24-62479D459907}"/>
              </a:ext>
            </a:extLst>
          </p:cNvPr>
          <p:cNvSpPr/>
          <p:nvPr/>
        </p:nvSpPr>
        <p:spPr>
          <a:xfrm>
            <a:off x="3758241" y="3410310"/>
            <a:ext cx="4675517" cy="1155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latin typeface="Century Gothic" panose="020B0502020202020204" pitchFamily="34" charset="0"/>
              </a:rPr>
              <a:t>Схема-</a:t>
            </a:r>
            <a:r>
              <a:rPr lang="ru-RU" sz="4800" dirty="0" err="1">
                <a:latin typeface="Century Gothic" panose="020B0502020202020204" pitchFamily="34" charset="0"/>
              </a:rPr>
              <a:t>гра</a:t>
            </a:r>
            <a:endParaRPr lang="ru-UA" sz="4800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: скругленные углы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0EC334B-FFDD-49AB-93F4-F4EB10DEC0B3}"/>
              </a:ext>
            </a:extLst>
          </p:cNvPr>
          <p:cNvSpPr/>
          <p:nvPr/>
        </p:nvSpPr>
        <p:spPr>
          <a:xfrm>
            <a:off x="4330459" y="5943600"/>
            <a:ext cx="3531081" cy="4802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>
                <a:latin typeface="Century Gothic" panose="020B0502020202020204" pitchFamily="34" charset="0"/>
              </a:rPr>
              <a:t>Завершити</a:t>
            </a:r>
            <a:r>
              <a:rPr lang="ru-RU" sz="2400" b="1" dirty="0">
                <a:latin typeface="Century Gothic" panose="020B0502020202020204" pitchFamily="34" charset="0"/>
              </a:rPr>
              <a:t> перегляд</a:t>
            </a:r>
            <a:endParaRPr lang="ru-UA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408B3ADC-9FB7-4509-90CF-3419CC017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51640"/>
              </p:ext>
            </p:extLst>
          </p:nvPr>
        </p:nvGraphicFramePr>
        <p:xfrm>
          <a:off x="267037" y="737461"/>
          <a:ext cx="11657926" cy="538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230">
                  <a:extLst>
                    <a:ext uri="{9D8B030D-6E8A-4147-A177-3AD203B41FA5}">
                      <a16:colId xmlns:a16="http://schemas.microsoft.com/office/drawing/2014/main" val="1034007255"/>
                    </a:ext>
                  </a:extLst>
                </a:gridCol>
                <a:gridCol w="1854926">
                  <a:extLst>
                    <a:ext uri="{9D8B030D-6E8A-4147-A177-3AD203B41FA5}">
                      <a16:colId xmlns:a16="http://schemas.microsoft.com/office/drawing/2014/main" val="925683177"/>
                    </a:ext>
                  </a:extLst>
                </a:gridCol>
                <a:gridCol w="1506583">
                  <a:extLst>
                    <a:ext uri="{9D8B030D-6E8A-4147-A177-3AD203B41FA5}">
                      <a16:colId xmlns:a16="http://schemas.microsoft.com/office/drawing/2014/main" val="3006908864"/>
                    </a:ext>
                  </a:extLst>
                </a:gridCol>
                <a:gridCol w="2368731">
                  <a:extLst>
                    <a:ext uri="{9D8B030D-6E8A-4147-A177-3AD203B41FA5}">
                      <a16:colId xmlns:a16="http://schemas.microsoft.com/office/drawing/2014/main" val="564310707"/>
                    </a:ext>
                  </a:extLst>
                </a:gridCol>
                <a:gridCol w="1480456">
                  <a:extLst>
                    <a:ext uri="{9D8B030D-6E8A-4147-A177-3AD203B41FA5}">
                      <a16:colId xmlns:a16="http://schemas.microsoft.com/office/drawing/2014/main" val="1509231490"/>
                    </a:ext>
                  </a:extLst>
                </a:gridCol>
              </a:tblGrid>
              <a:tr h="697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UA" sz="1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Усиновлення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Прийомна сім’я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Дитячий будинок сімейного типу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Патронат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43192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пріоритетною формою влаштування дітей-сиріт </a:t>
                      </a:r>
                      <a:r>
                        <a:rPr lang="ru-RU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 </a:t>
                      </a:r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дітей, позбавлених батьківського піклування 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912216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добровільно за плату взяли на виховання не менш як 5 дітей-сиріт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23772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позачергово надається обладнаний індивідуальний житловий будинок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900302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повнолітнього члена сім’ї, готового бути добровільним помічником та разом з ним пройти навчання і надавати допомогу ... до 3 місяців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798920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 встановлено інвалідність, за їх вибором можуть продовжити  проживати і виховуватися до </a:t>
                      </a:r>
                    </a:p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досягнення  ними 23-річного віку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744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C2DF82-C7B2-4E6F-9CD7-A9805ADEDE9A}"/>
              </a:ext>
            </a:extLst>
          </p:cNvPr>
          <p:cNvSpPr txBox="1"/>
          <p:nvPr/>
        </p:nvSpPr>
        <p:spPr>
          <a:xfrm>
            <a:off x="342489" y="127992"/>
            <a:ext cx="1141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Century Gothic" panose="020B0502020202020204" pitchFamily="34" charset="0"/>
              </a:rPr>
              <a:t>Влаштування дітей, позбавлених батьківського піклування</a:t>
            </a:r>
            <a:endParaRPr lang="ru-UA" sz="2800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E193F84B-686A-4A55-A87D-96C23558CDCA}"/>
              </a:ext>
            </a:extLst>
          </p:cNvPr>
          <p:cNvSpPr/>
          <p:nvPr/>
        </p:nvSpPr>
        <p:spPr>
          <a:xfrm>
            <a:off x="10607615" y="6382135"/>
            <a:ext cx="1383102" cy="347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До меню</a:t>
            </a:r>
            <a:endParaRPr lang="ru-UA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B544FCF-6B81-46C6-8B35-C7441AC28845}"/>
              </a:ext>
            </a:extLst>
          </p:cNvPr>
          <p:cNvSpPr txBox="1"/>
          <p:nvPr/>
        </p:nvSpPr>
        <p:spPr>
          <a:xfrm>
            <a:off x="342489" y="127992"/>
            <a:ext cx="1141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Century Gothic" panose="020B0502020202020204" pitchFamily="34" charset="0"/>
              </a:rPr>
              <a:t>Влаштування дітей, позбавлених батьківського піклування</a:t>
            </a:r>
            <a:endParaRPr lang="ru-UA" sz="28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9" name="Таблица 2">
            <a:extLst>
              <a:ext uri="{FF2B5EF4-FFF2-40B4-BE49-F238E27FC236}">
                <a16:creationId xmlns:a16="http://schemas.microsoft.com/office/drawing/2014/main" id="{B964350A-DBF2-46C3-A484-A7D4B9DD1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28802"/>
              </p:ext>
            </p:extLst>
          </p:nvPr>
        </p:nvGraphicFramePr>
        <p:xfrm>
          <a:off x="267037" y="737461"/>
          <a:ext cx="11657926" cy="538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230">
                  <a:extLst>
                    <a:ext uri="{9D8B030D-6E8A-4147-A177-3AD203B41FA5}">
                      <a16:colId xmlns:a16="http://schemas.microsoft.com/office/drawing/2014/main" val="1034007255"/>
                    </a:ext>
                  </a:extLst>
                </a:gridCol>
                <a:gridCol w="1854926">
                  <a:extLst>
                    <a:ext uri="{9D8B030D-6E8A-4147-A177-3AD203B41FA5}">
                      <a16:colId xmlns:a16="http://schemas.microsoft.com/office/drawing/2014/main" val="925683177"/>
                    </a:ext>
                  </a:extLst>
                </a:gridCol>
                <a:gridCol w="1506583">
                  <a:extLst>
                    <a:ext uri="{9D8B030D-6E8A-4147-A177-3AD203B41FA5}">
                      <a16:colId xmlns:a16="http://schemas.microsoft.com/office/drawing/2014/main" val="3006908864"/>
                    </a:ext>
                  </a:extLst>
                </a:gridCol>
                <a:gridCol w="2368731">
                  <a:extLst>
                    <a:ext uri="{9D8B030D-6E8A-4147-A177-3AD203B41FA5}">
                      <a16:colId xmlns:a16="http://schemas.microsoft.com/office/drawing/2014/main" val="564310707"/>
                    </a:ext>
                  </a:extLst>
                </a:gridCol>
                <a:gridCol w="1480456">
                  <a:extLst>
                    <a:ext uri="{9D8B030D-6E8A-4147-A177-3AD203B41FA5}">
                      <a16:colId xmlns:a16="http://schemas.microsoft.com/office/drawing/2014/main" val="1509231490"/>
                    </a:ext>
                  </a:extLst>
                </a:gridCol>
              </a:tblGrid>
              <a:tr h="697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UA" sz="1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Усиновлення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Прийомна сім’я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Дитячий будинок сімейного типу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Патронат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43192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пріоритетною формою влаштування дітей-сиріт </a:t>
                      </a:r>
                      <a:r>
                        <a:rPr lang="ru-RU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 </a:t>
                      </a:r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дітей, позбавлених батьківського піклування 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912216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добровільно за плату взяли на виховання не менш як 5 дітей-сиріт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23772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позачергово надається обладнаний індивідуальний житловий будинок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900302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повнолітнього члена сім’ї, готового бути добровільним помічником та разом з ним пройти навчання і надавати допомогу ... до 3 місяців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798920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 встановлено інвалідність, за їх вибором можуть продовжити  проживати і виховуватися до </a:t>
                      </a:r>
                    </a:p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досягнення  ними 23-річного віку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744259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3003D1-4FF8-464A-90E1-2C5BCDE150E3}"/>
              </a:ext>
            </a:extLst>
          </p:cNvPr>
          <p:cNvSpPr/>
          <p:nvPr/>
        </p:nvSpPr>
        <p:spPr>
          <a:xfrm>
            <a:off x="4790702" y="1502992"/>
            <a:ext cx="1714602" cy="75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33A0551-27FA-4309-B0CA-679DCE52DB0D}"/>
              </a:ext>
            </a:extLst>
          </p:cNvPr>
          <p:cNvSpPr/>
          <p:nvPr/>
        </p:nvSpPr>
        <p:spPr>
          <a:xfrm>
            <a:off x="4790702" y="2431687"/>
            <a:ext cx="1714602" cy="542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1EF0780-4548-49AF-9B7E-71E247ED7095}"/>
              </a:ext>
            </a:extLst>
          </p:cNvPr>
          <p:cNvSpPr/>
          <p:nvPr/>
        </p:nvSpPr>
        <p:spPr>
          <a:xfrm>
            <a:off x="4790702" y="3125173"/>
            <a:ext cx="1714602" cy="542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72DB4-F1FB-4A3F-A65D-68AA048766B3}"/>
              </a:ext>
            </a:extLst>
          </p:cNvPr>
          <p:cNvSpPr/>
          <p:nvPr/>
        </p:nvSpPr>
        <p:spPr>
          <a:xfrm>
            <a:off x="4790702" y="3826093"/>
            <a:ext cx="1714602" cy="1029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D0AEA93-94E6-4DED-ACBD-9B2FE18B2596}"/>
              </a:ext>
            </a:extLst>
          </p:cNvPr>
          <p:cNvSpPr/>
          <p:nvPr/>
        </p:nvSpPr>
        <p:spPr>
          <a:xfrm>
            <a:off x="4790702" y="5014381"/>
            <a:ext cx="1714602" cy="1029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Прямоугольник: скругленные углы 29">
            <a:hlinkClick r:id="rId2" action="ppaction://hlinksldjump"/>
            <a:extLst>
              <a:ext uri="{FF2B5EF4-FFF2-40B4-BE49-F238E27FC236}">
                <a16:creationId xmlns:a16="http://schemas.microsoft.com/office/drawing/2014/main" id="{B886CB9A-9A6C-4E3B-8DA8-566D2B74047E}"/>
              </a:ext>
            </a:extLst>
          </p:cNvPr>
          <p:cNvSpPr/>
          <p:nvPr/>
        </p:nvSpPr>
        <p:spPr>
          <a:xfrm>
            <a:off x="10607615" y="6382135"/>
            <a:ext cx="1383102" cy="347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До меню</a:t>
            </a:r>
            <a:endParaRPr lang="ru-UA" sz="2000" b="1" dirty="0">
              <a:latin typeface="Century Gothic" panose="020B050202020202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F46EF6A-B142-437A-9C61-214BBF8E1615}"/>
              </a:ext>
            </a:extLst>
          </p:cNvPr>
          <p:cNvSpPr/>
          <p:nvPr/>
        </p:nvSpPr>
        <p:spPr>
          <a:xfrm>
            <a:off x="6643230" y="1502992"/>
            <a:ext cx="1368656" cy="75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F6F2C82-6429-486B-8E7D-DAE39C39DCDD}"/>
              </a:ext>
            </a:extLst>
          </p:cNvPr>
          <p:cNvSpPr/>
          <p:nvPr/>
        </p:nvSpPr>
        <p:spPr>
          <a:xfrm>
            <a:off x="6643230" y="2431687"/>
            <a:ext cx="1368656" cy="542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9333CCD-68F2-4458-ADDA-2F5EE93AB0BF}"/>
              </a:ext>
            </a:extLst>
          </p:cNvPr>
          <p:cNvSpPr/>
          <p:nvPr/>
        </p:nvSpPr>
        <p:spPr>
          <a:xfrm>
            <a:off x="6643230" y="3125173"/>
            <a:ext cx="1368656" cy="542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987719B-324B-4C63-A5D3-1E7DD42B2066}"/>
              </a:ext>
            </a:extLst>
          </p:cNvPr>
          <p:cNvSpPr/>
          <p:nvPr/>
        </p:nvSpPr>
        <p:spPr>
          <a:xfrm>
            <a:off x="6643230" y="3826093"/>
            <a:ext cx="1368656" cy="1029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CDF0818-E96F-40B9-88D2-3D2BA46F86C7}"/>
              </a:ext>
            </a:extLst>
          </p:cNvPr>
          <p:cNvSpPr/>
          <p:nvPr/>
        </p:nvSpPr>
        <p:spPr>
          <a:xfrm>
            <a:off x="6643230" y="5014381"/>
            <a:ext cx="1368656" cy="1029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5209878-2ACB-4A56-8752-25BDBF91EEE3}"/>
              </a:ext>
            </a:extLst>
          </p:cNvPr>
          <p:cNvSpPr/>
          <p:nvPr/>
        </p:nvSpPr>
        <p:spPr>
          <a:xfrm>
            <a:off x="8157109" y="1502992"/>
            <a:ext cx="2214799" cy="75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01F4F78-EAB7-46F5-9501-371E4FDAA1E6}"/>
              </a:ext>
            </a:extLst>
          </p:cNvPr>
          <p:cNvSpPr/>
          <p:nvPr/>
        </p:nvSpPr>
        <p:spPr>
          <a:xfrm>
            <a:off x="8157109" y="2431687"/>
            <a:ext cx="2214799" cy="542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001CF09-DD12-4F24-9A89-4AE5E1A28F64}"/>
              </a:ext>
            </a:extLst>
          </p:cNvPr>
          <p:cNvSpPr/>
          <p:nvPr/>
        </p:nvSpPr>
        <p:spPr>
          <a:xfrm>
            <a:off x="8157109" y="3125173"/>
            <a:ext cx="2214799" cy="542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2AD0B9F-7737-4940-A531-E5F48BB85541}"/>
              </a:ext>
            </a:extLst>
          </p:cNvPr>
          <p:cNvSpPr/>
          <p:nvPr/>
        </p:nvSpPr>
        <p:spPr>
          <a:xfrm>
            <a:off x="8157109" y="3826093"/>
            <a:ext cx="2214799" cy="1029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1657FC3-8F87-4AA0-ACD0-AADA86E4B3C1}"/>
              </a:ext>
            </a:extLst>
          </p:cNvPr>
          <p:cNvSpPr/>
          <p:nvPr/>
        </p:nvSpPr>
        <p:spPr>
          <a:xfrm>
            <a:off x="8157109" y="5014381"/>
            <a:ext cx="2214799" cy="1029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F684CFB-E2C5-41D9-8E56-FAFDA80DD6A0}"/>
              </a:ext>
            </a:extLst>
          </p:cNvPr>
          <p:cNvSpPr/>
          <p:nvPr/>
        </p:nvSpPr>
        <p:spPr>
          <a:xfrm>
            <a:off x="10517131" y="1502992"/>
            <a:ext cx="1343943" cy="75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10E2376-4D0D-4BAF-8F67-A8673BD1299A}"/>
              </a:ext>
            </a:extLst>
          </p:cNvPr>
          <p:cNvSpPr/>
          <p:nvPr/>
        </p:nvSpPr>
        <p:spPr>
          <a:xfrm>
            <a:off x="10517131" y="2431687"/>
            <a:ext cx="1343943" cy="542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0FBA088-BF16-47F0-AC68-78458EA3CF67}"/>
              </a:ext>
            </a:extLst>
          </p:cNvPr>
          <p:cNvSpPr/>
          <p:nvPr/>
        </p:nvSpPr>
        <p:spPr>
          <a:xfrm>
            <a:off x="10517131" y="3125173"/>
            <a:ext cx="1343943" cy="542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22E3180E-94B4-4185-96AA-55E8D6321CA2}"/>
              </a:ext>
            </a:extLst>
          </p:cNvPr>
          <p:cNvSpPr/>
          <p:nvPr/>
        </p:nvSpPr>
        <p:spPr>
          <a:xfrm>
            <a:off x="10517131" y="3826093"/>
            <a:ext cx="1343943" cy="1029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3E1EA17-6CD6-41EC-82E9-85A596559AB7}"/>
              </a:ext>
            </a:extLst>
          </p:cNvPr>
          <p:cNvSpPr/>
          <p:nvPr/>
        </p:nvSpPr>
        <p:spPr>
          <a:xfrm>
            <a:off x="10517131" y="5014381"/>
            <a:ext cx="1343943" cy="1029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5" grpId="0" animBg="1"/>
      <p:bldP spid="20" grpId="0" animBg="1"/>
      <p:bldP spid="25" grpId="0" animBg="1"/>
      <p:bldP spid="23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64</TotalTime>
  <Words>230</Words>
  <Application>Microsoft Office PowerPoint</Application>
  <PresentationFormat>Широкоэкранный</PresentationFormat>
  <Paragraphs>87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Century Gothic</vt:lpstr>
      <vt:lpstr>Franklin Gothic Book</vt:lpstr>
      <vt:lpstr>Times New Roman</vt:lpstr>
      <vt:lpstr>Уголки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Ромашко Олександр Григорович</cp:lastModifiedBy>
  <cp:revision>35</cp:revision>
  <dcterms:created xsi:type="dcterms:W3CDTF">2021-12-27T09:22:09Z</dcterms:created>
  <dcterms:modified xsi:type="dcterms:W3CDTF">2022-02-06T08:49:28Z</dcterms:modified>
</cp:coreProperties>
</file>