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79" r:id="rId5"/>
    <p:sldId id="267" r:id="rId6"/>
    <p:sldId id="268" r:id="rId7"/>
    <p:sldId id="278" r:id="rId8"/>
    <p:sldId id="28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484" y="1054350"/>
            <a:ext cx="7542568" cy="1227137"/>
          </a:xfrm>
        </p:spPr>
        <p:txBody>
          <a:bodyPr>
            <a:noAutofit/>
          </a:bodyPr>
          <a:lstStyle/>
          <a:p>
            <a:r>
              <a:rPr lang="ru-RU" sz="4800" dirty="0" err="1"/>
              <a:t>Сім’я</a:t>
            </a:r>
            <a:r>
              <a:rPr lang="ru-RU" sz="4800" dirty="0"/>
              <a:t>. </a:t>
            </a:r>
            <a:r>
              <a:rPr lang="ru-RU" sz="4800" dirty="0" err="1"/>
              <a:t>Шлюб</a:t>
            </a:r>
            <a:r>
              <a:rPr lang="ru-RU" sz="4800" dirty="0"/>
              <a:t>.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" y="2207173"/>
            <a:ext cx="8710749" cy="1774372"/>
          </a:xfrm>
        </p:spPr>
        <p:txBody>
          <a:bodyPr>
            <a:noAutofit/>
          </a:bodyPr>
          <a:lstStyle/>
          <a:p>
            <a:pPr algn="ctr">
              <a:spcBef>
                <a:spcPts val="3000"/>
              </a:spcBef>
            </a:pPr>
            <a:br>
              <a:rPr lang="uk-UA" sz="2400"/>
            </a:br>
            <a:r>
              <a:rPr lang="uk-UA" sz="2400"/>
              <a:t>Я, (ім'я), беру тебе, (ім'я), щоб бути моїм (чоловіком/дружиною), моїм постійним другом, моїм вірним партнером і моєю любов'ю з цього дня. У присутності Бога, нашої сім'ї і друзів, я пропоную тобі, урочисто обіцяю бути твоїм вірним супутником у хворобі і в здоров'ї, в хороші часи і погані, в радості і в горі... Я обіцяю любити тебе беззастережно, щоб підтримувати тебе в твоїх цілях, шанувати і поважати тебе, радіти разом з тобою і сумувати з тобою, піклуватись про тебе, поки ми обидва будемо живі. </a:t>
            </a:r>
            <a:br>
              <a:rPr lang="uk-UA" sz="2400"/>
            </a:br>
            <a:br>
              <a:rPr lang="uk-UA" sz="2400"/>
            </a:br>
            <a:endParaRPr lang="uk-UA" sz="240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B2BADB-248E-413A-AC1D-BC47C45F16BA}"/>
              </a:ext>
            </a:extLst>
          </p:cNvPr>
          <p:cNvSpPr txBox="1">
            <a:spLocks/>
          </p:cNvSpPr>
          <p:nvPr/>
        </p:nvSpPr>
        <p:spPr>
          <a:xfrm>
            <a:off x="5882977" y="4584623"/>
            <a:ext cx="2803823" cy="6422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400" dirty="0" err="1"/>
              <a:t>Церковна</a:t>
            </a:r>
            <a:r>
              <a:rPr lang="ru-RU" sz="2400" dirty="0"/>
              <a:t> </a:t>
            </a:r>
            <a:r>
              <a:rPr lang="ru-RU" sz="2400" dirty="0" err="1"/>
              <a:t>обітниця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0" y="12743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Нормативно-правова база</a:t>
            </a:r>
            <a:endParaRPr lang="ru-UA" sz="4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469539" y="2596642"/>
            <a:ext cx="3854267" cy="6515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Сімейний кодекс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5007938" y="2596642"/>
            <a:ext cx="3666523" cy="6515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738737" y="1629488"/>
            <a:ext cx="3666523" cy="6515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753676A-CD31-4F43-867B-B5346617152B}"/>
              </a:ext>
            </a:extLst>
          </p:cNvPr>
          <p:cNvSpPr/>
          <p:nvPr/>
        </p:nvSpPr>
        <p:spPr>
          <a:xfrm>
            <a:off x="122835" y="3578726"/>
            <a:ext cx="4359932" cy="8108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державну реєстрацію актів цивільного стану»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6A75A37-3736-4362-9085-3722DD229370}"/>
              </a:ext>
            </a:extLst>
          </p:cNvPr>
          <p:cNvSpPr/>
          <p:nvPr/>
        </p:nvSpPr>
        <p:spPr>
          <a:xfrm>
            <a:off x="4754880" y="3578726"/>
            <a:ext cx="4266283" cy="81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запобігання та протидії домашньому насильству»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D812443-8BEA-44F8-B158-248C36AF072B}"/>
              </a:ext>
            </a:extLst>
          </p:cNvPr>
          <p:cNvSpPr/>
          <p:nvPr/>
        </p:nvSpPr>
        <p:spPr>
          <a:xfrm>
            <a:off x="4834583" y="4681163"/>
            <a:ext cx="4013226" cy="6515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</a:t>
            </a:r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 охорону дитинства»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75A5D5A-20CF-48C7-B908-4056DF60972B}"/>
              </a:ext>
            </a:extLst>
          </p:cNvPr>
          <p:cNvSpPr/>
          <p:nvPr/>
        </p:nvSpPr>
        <p:spPr>
          <a:xfrm>
            <a:off x="127475" y="4676705"/>
            <a:ext cx="4538394" cy="651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Конвенція «Про права дитини»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" y="104503"/>
            <a:ext cx="7309757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Історія </a:t>
            </a:r>
            <a:r>
              <a:rPr lang="uk-UA" sz="2800" dirty="0" err="1"/>
              <a:t>шлюбно</a:t>
            </a:r>
            <a:r>
              <a:rPr lang="uk-UA" sz="2800" dirty="0"/>
              <a:t>-сімейних відносин в Україні</a:t>
            </a:r>
            <a:endParaRPr lang="ru-UA" sz="28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F068797-5F3F-481B-9AAA-55DC9F21EA52}"/>
              </a:ext>
            </a:extLst>
          </p:cNvPr>
          <p:cNvSpPr txBox="1">
            <a:spLocks/>
          </p:cNvSpPr>
          <p:nvPr/>
        </p:nvSpPr>
        <p:spPr>
          <a:xfrm>
            <a:off x="216625" y="1998167"/>
            <a:ext cx="8710749" cy="17743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3000"/>
              </a:spcBef>
            </a:pPr>
            <a:r>
              <a:rPr lang="ru-RU" sz="2400" dirty="0"/>
              <a:t>Вся </a:t>
            </a:r>
            <a:r>
              <a:rPr lang="ru-RU" sz="2400" dirty="0" err="1"/>
              <a:t>сім'я</a:t>
            </a:r>
            <a:r>
              <a:rPr lang="ru-RU" sz="2400" dirty="0"/>
              <a:t> разом - так і душа на </a:t>
            </a:r>
            <a:r>
              <a:rPr lang="ru-RU" sz="2400" dirty="0" err="1"/>
              <a:t>місці</a:t>
            </a:r>
            <a:r>
              <a:rPr lang="ru-RU" sz="2400" dirty="0"/>
              <a:t>.</a:t>
            </a:r>
          </a:p>
          <a:p>
            <a:pPr algn="ctr">
              <a:spcBef>
                <a:spcPts val="3000"/>
              </a:spcBef>
            </a:pPr>
            <a:r>
              <a:rPr lang="ru-RU" sz="2400" dirty="0" err="1"/>
              <a:t>Хоч</a:t>
            </a:r>
            <a:r>
              <a:rPr lang="ru-RU" sz="2400" dirty="0"/>
              <a:t> і сова, </a:t>
            </a:r>
            <a:r>
              <a:rPr lang="ru-RU" sz="2400" dirty="0" err="1"/>
              <a:t>аби</a:t>
            </a:r>
            <a:r>
              <a:rPr lang="ru-RU" sz="2400" dirty="0"/>
              <a:t> з другого села!</a:t>
            </a:r>
          </a:p>
          <a:p>
            <a:pPr algn="ctr">
              <a:spcBef>
                <a:spcPts val="3000"/>
              </a:spcBef>
            </a:pPr>
            <a:r>
              <a:rPr lang="ru-RU" sz="2400" dirty="0"/>
              <a:t>Перша дружина-</a:t>
            </a:r>
            <a:r>
              <a:rPr lang="ru-RU" sz="2400" dirty="0" err="1"/>
              <a:t>від</a:t>
            </a:r>
            <a:r>
              <a:rPr lang="ru-RU" sz="2400" dirty="0"/>
              <a:t> Бога, друга-</a:t>
            </a:r>
            <a:r>
              <a:rPr lang="ru-RU" sz="2400" dirty="0" err="1"/>
              <a:t>від</a:t>
            </a:r>
            <a:r>
              <a:rPr lang="ru-RU" sz="2400" dirty="0"/>
              <a:t> людей, а </a:t>
            </a:r>
            <a:r>
              <a:rPr lang="ru-RU" sz="2400" dirty="0" err="1"/>
              <a:t>третя-від</a:t>
            </a:r>
            <a:r>
              <a:rPr lang="ru-RU" sz="2400" dirty="0"/>
              <a:t> </a:t>
            </a:r>
            <a:r>
              <a:rPr lang="ru-RU" sz="2400" dirty="0" err="1"/>
              <a:t>диявола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7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8" y="16683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Ознаки сім’ї:</a:t>
            </a:r>
            <a:endParaRPr lang="ru-UA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645646" y="2171997"/>
            <a:ext cx="3840201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Спільно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проживають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5E936F-A3B6-45B7-AF22-921D117B31A3}"/>
              </a:ext>
            </a:extLst>
          </p:cNvPr>
          <p:cNvSpPr/>
          <p:nvPr/>
        </p:nvSpPr>
        <p:spPr>
          <a:xfrm>
            <a:off x="2220965" y="2989138"/>
            <a:ext cx="4689566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Пов’язані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спільним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побутом</a:t>
            </a:r>
            <a:endParaRPr lang="ru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313D6E1-86CF-41F7-A646-6B3249906237}"/>
              </a:ext>
            </a:extLst>
          </p:cNvPr>
          <p:cNvSpPr/>
          <p:nvPr/>
        </p:nvSpPr>
        <p:spPr>
          <a:xfrm>
            <a:off x="1378550" y="3806279"/>
            <a:ext cx="6374395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Наділені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відповідними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правами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обов’язками</a:t>
            </a:r>
            <a:endParaRPr lang="ru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C76E87C-643D-4045-8F06-D04788CF6439}"/>
              </a:ext>
            </a:extLst>
          </p:cNvPr>
          <p:cNvSpPr/>
          <p:nvPr/>
        </p:nvSpPr>
        <p:spPr>
          <a:xfrm>
            <a:off x="2220965" y="4623420"/>
            <a:ext cx="4689566" cy="708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Несуть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неналежне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обов’язків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D5847C-8B13-448F-AF76-27689B03E53E}"/>
              </a:ext>
            </a:extLst>
          </p:cNvPr>
          <p:cNvSpPr/>
          <p:nvPr/>
        </p:nvSpPr>
        <p:spPr>
          <a:xfrm>
            <a:off x="1771314" y="1354856"/>
            <a:ext cx="5588864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сім’ю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природним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правом</a:t>
            </a:r>
            <a:endParaRPr lang="ru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057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Ознаки шлюбу: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E7326C4-9388-43F9-876D-AA457E13CE6F}"/>
              </a:ext>
            </a:extLst>
          </p:cNvPr>
          <p:cNvSpPr/>
          <p:nvPr/>
        </p:nvSpPr>
        <p:spPr>
          <a:xfrm>
            <a:off x="2489771" y="2859975"/>
            <a:ext cx="4164457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Досягнення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шлюбного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віку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DE16FF6-F483-4BA9-96CD-77275644916F}"/>
              </a:ext>
            </a:extLst>
          </p:cNvPr>
          <p:cNvSpPr/>
          <p:nvPr/>
        </p:nvSpPr>
        <p:spPr>
          <a:xfrm>
            <a:off x="2489771" y="1971810"/>
            <a:ext cx="4164457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Добровільність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E6EBCCC-7609-48F5-86F8-E7C88166E0C4}"/>
              </a:ext>
            </a:extLst>
          </p:cNvPr>
          <p:cNvSpPr/>
          <p:nvPr/>
        </p:nvSpPr>
        <p:spPr>
          <a:xfrm>
            <a:off x="2489771" y="3748141"/>
            <a:ext cx="4164457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реєстрація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18DB39B-F27C-4954-AE01-11EEDCA936D8}"/>
              </a:ext>
            </a:extLst>
          </p:cNvPr>
          <p:cNvSpPr/>
          <p:nvPr/>
        </p:nvSpPr>
        <p:spPr>
          <a:xfrm>
            <a:off x="2489770" y="4636307"/>
            <a:ext cx="4164457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Одношлюбн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ість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60" y="17564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Види шлюбів: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B01AC3F-C1B3-4719-805F-3EA6AACFBFDF}"/>
              </a:ext>
            </a:extLst>
          </p:cNvPr>
          <p:cNvSpPr/>
          <p:nvPr/>
        </p:nvSpPr>
        <p:spPr>
          <a:xfrm>
            <a:off x="1533265" y="2581017"/>
            <a:ext cx="6105589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Відносно недійсний (оспорювальний)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4CEF021-183B-450A-914C-44F96EC7174E}"/>
              </a:ext>
            </a:extLst>
          </p:cNvPr>
          <p:cNvSpPr/>
          <p:nvPr/>
        </p:nvSpPr>
        <p:spPr>
          <a:xfrm>
            <a:off x="1908094" y="1806669"/>
            <a:ext cx="5355932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Абсолютно недійсний (нікчемний)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E5DEEA5-9589-413B-B77B-F735875E3796}"/>
              </a:ext>
            </a:extLst>
          </p:cNvPr>
          <p:cNvSpPr/>
          <p:nvPr/>
        </p:nvSpPr>
        <p:spPr>
          <a:xfrm>
            <a:off x="2785201" y="3355365"/>
            <a:ext cx="3573595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Фіктивний шлюб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5F51520-C74A-43A5-A297-97207924C622}"/>
              </a:ext>
            </a:extLst>
          </p:cNvPr>
          <p:cNvSpPr/>
          <p:nvPr/>
        </p:nvSpPr>
        <p:spPr>
          <a:xfrm>
            <a:off x="2669811" y="4129713"/>
            <a:ext cx="3804371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Шлюб з корисних мотивів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3360D7E-5062-465F-9179-F06A74B11A27}"/>
              </a:ext>
            </a:extLst>
          </p:cNvPr>
          <p:cNvSpPr/>
          <p:nvPr/>
        </p:nvSpPr>
        <p:spPr>
          <a:xfrm>
            <a:off x="2847427" y="4904061"/>
            <a:ext cx="3449141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Санація шлюбу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FBBB649-0BAB-4B36-A71E-992630353681}"/>
              </a:ext>
            </a:extLst>
          </p:cNvPr>
          <p:cNvSpPr/>
          <p:nvPr/>
        </p:nvSpPr>
        <p:spPr>
          <a:xfrm>
            <a:off x="2777847" y="5678409"/>
            <a:ext cx="3616423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Релігійний обряд шлюбу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52CC6CE-53B2-4974-91E4-C299EBFC3A4B}"/>
              </a:ext>
            </a:extLst>
          </p:cNvPr>
          <p:cNvSpPr/>
          <p:nvPr/>
        </p:nvSpPr>
        <p:spPr>
          <a:xfrm>
            <a:off x="2199549" y="1026487"/>
            <a:ext cx="4689649" cy="535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Фактичні шлюбні відносини</a:t>
            </a:r>
          </a:p>
        </p:txBody>
      </p:sp>
    </p:spTree>
    <p:extLst>
      <p:ext uri="{BB962C8B-B14F-4D97-AF65-F5344CB8AC3E}">
        <p14:creationId xmlns:p14="http://schemas.microsoft.com/office/powerpoint/2010/main" val="8347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594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3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Шлюбний договір (контракт)</a:t>
            </a:r>
            <a:endParaRPr lang="ru-UA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4CEF021-183B-450A-914C-44F96EC7174E}"/>
              </a:ext>
            </a:extLst>
          </p:cNvPr>
          <p:cNvSpPr/>
          <p:nvPr/>
        </p:nvSpPr>
        <p:spPr>
          <a:xfrm>
            <a:off x="2142946" y="1440908"/>
            <a:ext cx="4858107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Посвідчується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9AD0E88-E04E-4F13-8691-7D04BFFC3744}"/>
              </a:ext>
            </a:extLst>
          </p:cNvPr>
          <p:cNvSpPr/>
          <p:nvPr/>
        </p:nvSpPr>
        <p:spPr>
          <a:xfrm>
            <a:off x="1050658" y="2291616"/>
            <a:ext cx="7070803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Предметом договору може бути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майбутнє майно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F9A7DFC-EF92-45DD-847E-1F3852628268}"/>
              </a:ext>
            </a:extLst>
          </p:cNvPr>
          <p:cNvSpPr/>
          <p:nvPr/>
        </p:nvSpPr>
        <p:spPr>
          <a:xfrm>
            <a:off x="1050658" y="3142324"/>
            <a:ext cx="7070803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Може укладатися як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нареченими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так і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2DB77CB-79F9-4D5A-9917-A70691C0D715}"/>
              </a:ext>
            </a:extLst>
          </p:cNvPr>
          <p:cNvSpPr/>
          <p:nvPr/>
        </p:nvSpPr>
        <p:spPr>
          <a:xfrm>
            <a:off x="1050658" y="4035703"/>
            <a:ext cx="7070803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може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регулювати особисті немайнові права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AACF740-2EC0-4043-A90E-D38581483379}"/>
              </a:ext>
            </a:extLst>
          </p:cNvPr>
          <p:cNvSpPr/>
          <p:nvPr/>
        </p:nvSpPr>
        <p:spPr>
          <a:xfrm>
            <a:off x="1050658" y="4841246"/>
            <a:ext cx="7070803" cy="740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Можливий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порядок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поділу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майна, у тому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числі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й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разі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розірвання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шлюбу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353</TotalTime>
  <Words>290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1</vt:lpstr>
      <vt:lpstr>Сім’я. Шлюб.</vt:lpstr>
      <vt:lpstr> Я, (ім'я), беру тебе, (ім'я), щоб бути моїм (чоловіком/дружиною), моїм постійним другом, моїм вірним партнером і моєю любов'ю з цього дня. У присутності Бога, нашої сім'ї і друзів, я пропоную тобі, урочисто обіцяю бути твоїм вірним супутником у хворобі і в здоров'ї, в хороші часи і погані, в радості і в горі... Я обіцяю любити тебе беззастережно, щоб підтримувати тебе в твоїх цілях, шанувати і поважати тебе, радіти разом з тобою і сумувати з тобою, піклуватись про тебе, поки ми обидва будемо живі.   </vt:lpstr>
      <vt:lpstr>Нормативно-правова база</vt:lpstr>
      <vt:lpstr>Історія шлюбно-сімейних відносин в Україні</vt:lpstr>
      <vt:lpstr>Ознаки сім’ї:</vt:lpstr>
      <vt:lpstr>Ознаки шлюбу:</vt:lpstr>
      <vt:lpstr>Види шлюбів:</vt:lpstr>
      <vt:lpstr>Шлюбний договір (контракт)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173</cp:revision>
  <dcterms:created xsi:type="dcterms:W3CDTF">2021-12-29T11:48:57Z</dcterms:created>
  <dcterms:modified xsi:type="dcterms:W3CDTF">2022-02-19T14:42:09Z</dcterms:modified>
</cp:coreProperties>
</file>