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9" r:id="rId8"/>
    <p:sldId id="270" r:id="rId9"/>
    <p:sldId id="271" r:id="rId10"/>
    <p:sldId id="261" r:id="rId11"/>
    <p:sldId id="264" r:id="rId12"/>
    <p:sldId id="273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0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15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5591176" y="6488114"/>
            <a:ext cx="271266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latin typeface="+mn-lt"/>
                <a:ea typeface="+mn-ea"/>
              </a:rPr>
              <a:t>Copyright © </a:t>
            </a:r>
            <a:r>
              <a:rPr lang="en-US" sz="1350" dirty="0" err="1">
                <a:latin typeface="+mn-lt"/>
                <a:ea typeface="+mn-ea"/>
              </a:rPr>
              <a:t>Wondershare</a:t>
            </a:r>
            <a:r>
              <a:rPr lang="en-US" sz="1350" dirty="0">
                <a:latin typeface="+mn-lt"/>
                <a:ea typeface="+mn-ea"/>
              </a:rPr>
              <a:t> Software</a:t>
            </a:r>
            <a:endParaRPr lang="zh-CN" altLang="en-US" sz="1350" dirty="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2130427"/>
            <a:ext cx="7772400" cy="1227137"/>
          </a:xfrm>
          <a:noFill/>
        </p:spPr>
        <p:txBody>
          <a:bodyPr/>
          <a:lstStyle>
            <a:lvl1pPr algn="l">
              <a:defRPr sz="3750" b="1" cap="none" spc="0" baseline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5706" y="3357562"/>
            <a:ext cx="6400800" cy="642942"/>
          </a:xfrm>
        </p:spPr>
        <p:txBody>
          <a:bodyPr rtlCol="0" anchor="ctr">
            <a:normAutofit/>
          </a:bodyPr>
          <a:lstStyle>
            <a:lvl1pPr marL="0" indent="0" algn="l" defTabSz="685800" rtl="0" eaLnBrk="1" latinLnBrk="0" hangingPunct="1">
              <a:spcBef>
                <a:spcPct val="0"/>
              </a:spcBef>
              <a:buNone/>
              <a:defRPr lang="zh-CN" altLang="en-US" sz="1800" b="0" kern="1200" cap="none" spc="0" dirty="0">
                <a:ln>
                  <a:noFill/>
                </a:ln>
                <a:solidFill>
                  <a:srgbClr val="3B3721"/>
                </a:solidFill>
                <a:effectLst/>
                <a:latin typeface="+mj-lt"/>
                <a:ea typeface="+mj-ea"/>
                <a:cs typeface="+mj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0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2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7969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8587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/>
              <a:t>Образец текста</a:t>
            </a:r>
          </a:p>
          <a:p>
            <a:pPr lvl="1"/>
            <a:r>
              <a:rPr lang="ru-RU" altLang="zh-CN"/>
              <a:t>Второй уровень</a:t>
            </a:r>
          </a:p>
          <a:p>
            <a:pPr lvl="2"/>
            <a:r>
              <a:rPr lang="ru-RU" altLang="zh-CN"/>
              <a:t>Третий уровень</a:t>
            </a:r>
          </a:p>
          <a:p>
            <a:pPr lvl="3"/>
            <a:r>
              <a:rPr lang="ru-RU" altLang="zh-CN"/>
              <a:t>Четвертый уровень</a:t>
            </a:r>
          </a:p>
          <a:p>
            <a:pPr lvl="4"/>
            <a:r>
              <a:rPr lang="ru-RU" altLang="zh-CN"/>
              <a:t>Пятый уровень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591176" y="6488114"/>
            <a:ext cx="271266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latin typeface="+mn-lt"/>
                <a:ea typeface="+mn-ea"/>
              </a:rPr>
              <a:t>Copyright © </a:t>
            </a:r>
            <a:r>
              <a:rPr lang="en-US" sz="1350" dirty="0" err="1">
                <a:latin typeface="+mn-lt"/>
                <a:ea typeface="+mn-ea"/>
              </a:rPr>
              <a:t>Wondershare</a:t>
            </a:r>
            <a:r>
              <a:rPr lang="en-US" sz="1350" dirty="0">
                <a:latin typeface="+mn-lt"/>
                <a:ea typeface="+mn-ea"/>
              </a:rPr>
              <a:t> Software</a:t>
            </a:r>
            <a:endParaRPr lang="zh-CN" altLang="en-US" sz="135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715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2400" b="1" kern="1200" dirty="0">
          <a:ln w="9000" cmpd="sng">
            <a:noFill/>
            <a:prstDash val="solid"/>
          </a:ln>
          <a:gradFill>
            <a:gsLst>
              <a:gs pos="0">
                <a:srgbClr val="C00000"/>
              </a:gs>
              <a:gs pos="43000">
                <a:srgbClr val="A20000"/>
              </a:gs>
              <a:gs pos="100000">
                <a:srgbClr val="860000"/>
              </a:gs>
            </a:gsLst>
            <a:lin ang="5400000"/>
          </a:gradFill>
          <a:effectLst>
            <a:reflection blurRad="12700" stA="28000" endPos="45000" dist="1000" dir="5400000" sy="-100000" algn="bl" rotWithShape="0"/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7726E-C5E8-47AC-BF79-5BC3F17AF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365" y="1046961"/>
            <a:ext cx="6847088" cy="1719197"/>
          </a:xfrm>
        </p:spPr>
        <p:txBody>
          <a:bodyPr>
            <a:normAutofit/>
          </a:bodyPr>
          <a:lstStyle/>
          <a:p>
            <a:r>
              <a:rPr lang="uk-UA" sz="4000" dirty="0"/>
              <a:t>Неповнолітні як суб’єкти цивільних правовідносин</a:t>
            </a:r>
            <a:endParaRPr lang="ru-UA" sz="4000" dirty="0"/>
          </a:p>
        </p:txBody>
      </p:sp>
    </p:spTree>
    <p:extLst>
      <p:ext uri="{BB962C8B-B14F-4D97-AF65-F5344CB8AC3E}">
        <p14:creationId xmlns:p14="http://schemas.microsoft.com/office/powerpoint/2010/main" val="16426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718B2C0-7F68-F7F4-6CAC-815F7BD7BD16}"/>
              </a:ext>
            </a:extLst>
          </p:cNvPr>
          <p:cNvSpPr txBox="1">
            <a:spLocks/>
          </p:cNvSpPr>
          <p:nvPr/>
        </p:nvSpPr>
        <p:spPr>
          <a:xfrm>
            <a:off x="735874" y="299517"/>
            <a:ext cx="7672251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2800" dirty="0">
                <a:effectLst/>
              </a:rPr>
              <a:t>Фізичні особи – суб’єкти  цивільних правовідносин</a:t>
            </a:r>
            <a:endParaRPr lang="ru-UA" sz="2800" dirty="0">
              <a:effectLst/>
            </a:endParaRPr>
          </a:p>
        </p:txBody>
      </p:sp>
      <p:sp>
        <p:nvSpPr>
          <p:cNvPr id="3" name="Прямоугольник: скругленные углы 13">
            <a:extLst>
              <a:ext uri="{FF2B5EF4-FFF2-40B4-BE49-F238E27FC236}">
                <a16:creationId xmlns:a16="http://schemas.microsoft.com/office/drawing/2014/main" id="{BFD463A4-4EF1-CF9B-65DD-5025B52D76B8}"/>
              </a:ext>
            </a:extLst>
          </p:cNvPr>
          <p:cNvSpPr/>
          <p:nvPr/>
        </p:nvSpPr>
        <p:spPr>
          <a:xfrm>
            <a:off x="2439488" y="1759235"/>
            <a:ext cx="4180114" cy="5121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Цивільна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правосуб’єктність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: скругленные углы 13">
            <a:extLst>
              <a:ext uri="{FF2B5EF4-FFF2-40B4-BE49-F238E27FC236}">
                <a16:creationId xmlns:a16="http://schemas.microsoft.com/office/drawing/2014/main" id="{D52D300F-570F-C8C7-65E6-74CC6E919A4B}"/>
              </a:ext>
            </a:extLst>
          </p:cNvPr>
          <p:cNvSpPr/>
          <p:nvPr/>
        </p:nvSpPr>
        <p:spPr>
          <a:xfrm>
            <a:off x="2594065" y="2720706"/>
            <a:ext cx="3870960" cy="5121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Цивільна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правоздатність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13">
            <a:extLst>
              <a:ext uri="{FF2B5EF4-FFF2-40B4-BE49-F238E27FC236}">
                <a16:creationId xmlns:a16="http://schemas.microsoft.com/office/drawing/2014/main" id="{223FC184-C6CC-630D-AC2C-AD17E2F489FB}"/>
              </a:ext>
            </a:extLst>
          </p:cNvPr>
          <p:cNvSpPr/>
          <p:nvPr/>
        </p:nvSpPr>
        <p:spPr>
          <a:xfrm>
            <a:off x="2838994" y="3673519"/>
            <a:ext cx="3381102" cy="5121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Цивільна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дієздатність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: скругленные углы 13">
            <a:extLst>
              <a:ext uri="{FF2B5EF4-FFF2-40B4-BE49-F238E27FC236}">
                <a16:creationId xmlns:a16="http://schemas.microsoft.com/office/drawing/2014/main" id="{E6961302-6F28-135D-B4F7-345BD87BCBE5}"/>
              </a:ext>
            </a:extLst>
          </p:cNvPr>
          <p:cNvSpPr/>
          <p:nvPr/>
        </p:nvSpPr>
        <p:spPr>
          <a:xfrm>
            <a:off x="2476500" y="4626333"/>
            <a:ext cx="4106091" cy="5121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Цивільна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деліктоздатність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27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C847C2CA-E7B7-8F3C-7156-E064E0587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150985"/>
              </p:ext>
            </p:extLst>
          </p:nvPr>
        </p:nvGraphicFramePr>
        <p:xfrm>
          <a:off x="139338" y="1184364"/>
          <a:ext cx="8865324" cy="4156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5">
                  <a:extLst>
                    <a:ext uri="{9D8B030D-6E8A-4147-A177-3AD203B41FA5}">
                      <a16:colId xmlns:a16="http://schemas.microsoft.com/office/drawing/2014/main" val="1872094164"/>
                    </a:ext>
                  </a:extLst>
                </a:gridCol>
                <a:gridCol w="1680754">
                  <a:extLst>
                    <a:ext uri="{9D8B030D-6E8A-4147-A177-3AD203B41FA5}">
                      <a16:colId xmlns:a16="http://schemas.microsoft.com/office/drawing/2014/main" val="4197339635"/>
                    </a:ext>
                  </a:extLst>
                </a:gridCol>
                <a:gridCol w="1628503">
                  <a:extLst>
                    <a:ext uri="{9D8B030D-6E8A-4147-A177-3AD203B41FA5}">
                      <a16:colId xmlns:a16="http://schemas.microsoft.com/office/drawing/2014/main" val="102001031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95648066"/>
                    </a:ext>
                  </a:extLst>
                </a:gridCol>
                <a:gridCol w="1384663">
                  <a:extLst>
                    <a:ext uri="{9D8B030D-6E8A-4147-A177-3AD203B41FA5}">
                      <a16:colId xmlns:a16="http://schemas.microsoft.com/office/drawing/2014/main" val="60503275"/>
                    </a:ext>
                  </a:extLst>
                </a:gridCol>
                <a:gridCol w="1341119">
                  <a:extLst>
                    <a:ext uri="{9D8B030D-6E8A-4147-A177-3AD203B41FA5}">
                      <a16:colId xmlns:a16="http://schemas.microsoft.com/office/drawing/2014/main" val="3079574215"/>
                    </a:ext>
                  </a:extLst>
                </a:gridCol>
              </a:tblGrid>
              <a:tr h="583476">
                <a:tc gridSpan="6">
                  <a:txBody>
                    <a:bodyPr/>
                    <a:lstStyle/>
                    <a:p>
                      <a:pPr algn="ctr"/>
                      <a:r>
                        <a:rPr lang="uk-UA" sz="2000" dirty="0">
                          <a:latin typeface="Century Gothic" panose="020B0502020202020204" pitchFamily="34" charset="0"/>
                        </a:rPr>
                        <a:t>Види дієздатності фізичної особи</a:t>
                      </a:r>
                      <a:endParaRPr lang="ru-UA" sz="20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uk-UA" sz="1800" dirty="0">
                          <a:latin typeface="Century Gothic" panose="020B0502020202020204" pitchFamily="34" charset="0"/>
                        </a:rPr>
                        <a:t>Види дієздатності фізичної особи</a:t>
                      </a:r>
                      <a:endParaRPr lang="ru-UA" sz="18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UA" sz="18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0981366"/>
                  </a:ext>
                </a:extLst>
              </a:tr>
              <a:tr h="726900">
                <a:tc>
                  <a:txBody>
                    <a:bodyPr/>
                    <a:lstStyle/>
                    <a:p>
                      <a:pPr algn="ctr"/>
                      <a:r>
                        <a:rPr lang="uk-UA" sz="1400" noProof="0" dirty="0">
                          <a:latin typeface="Century Gothic" panose="020B0502020202020204" pitchFamily="34" charset="0"/>
                        </a:rPr>
                        <a:t>Часткова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noProof="0" dirty="0">
                          <a:latin typeface="Century Gothic" panose="020B0502020202020204" pitchFamily="34" charset="0"/>
                        </a:rPr>
                        <a:t>Неповна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noProof="0" dirty="0">
                          <a:latin typeface="Century Gothic" panose="020B0502020202020204" pitchFamily="34" charset="0"/>
                        </a:rPr>
                        <a:t>Еман</a:t>
                      </a:r>
                      <a:r>
                        <a:rPr lang="uk-UA" sz="1400" dirty="0">
                          <a:latin typeface="Century Gothic" panose="020B0502020202020204" pitchFamily="34" charset="0"/>
                        </a:rPr>
                        <a:t>с</a:t>
                      </a:r>
                      <a:r>
                        <a:rPr lang="uk-UA" sz="1400" noProof="0" dirty="0" err="1">
                          <a:latin typeface="Century Gothic" panose="020B0502020202020204" pitchFamily="34" charset="0"/>
                        </a:rPr>
                        <a:t>ипац</a:t>
                      </a:r>
                      <a:r>
                        <a:rPr lang="uk-UA" sz="1400" dirty="0" err="1">
                          <a:latin typeface="Century Gothic" panose="020B0502020202020204" pitchFamily="34" charset="0"/>
                        </a:rPr>
                        <a:t>ія</a:t>
                      </a:r>
                      <a:endParaRPr lang="ru-UA" sz="14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latin typeface="Century Gothic" panose="020B0502020202020204" pitchFamily="34" charset="0"/>
                        </a:rPr>
                        <a:t>Повна</a:t>
                      </a:r>
                      <a:endParaRPr lang="ru-UA" sz="14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latin typeface="Century Gothic" panose="020B0502020202020204" pitchFamily="34" charset="0"/>
                        </a:rPr>
                        <a:t>Обмежена</a:t>
                      </a:r>
                      <a:endParaRPr lang="ru-UA" sz="14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200" dirty="0">
                          <a:latin typeface="Century Gothic" panose="020B0502020202020204" pitchFamily="34" charset="0"/>
                        </a:rPr>
                        <a:t>Недієздатність</a:t>
                      </a:r>
                      <a:endParaRPr lang="ru-UA" sz="12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5648680"/>
                  </a:ext>
                </a:extLst>
              </a:tr>
              <a:tr h="994400"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latin typeface="Century Gothic" panose="020B0502020202020204" pitchFamily="34" charset="0"/>
                        </a:rPr>
                        <a:t>Малолітня (до 14 років)</a:t>
                      </a:r>
                      <a:endParaRPr lang="ru-UA" sz="14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latin typeface="Century Gothic" panose="020B0502020202020204" pitchFamily="34" charset="0"/>
                        </a:rPr>
                        <a:t>Неповнолітня (14-18 років)</a:t>
                      </a:r>
                      <a:endParaRPr lang="ru-UA" sz="14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latin typeface="Century Gothic" panose="020B0502020202020204" pitchFamily="34" charset="0"/>
                        </a:rPr>
                        <a:t>Неповнолітня (16-18 років)</a:t>
                      </a:r>
                      <a:endParaRPr lang="ru-UA" sz="14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latin typeface="Century Gothic" panose="020B0502020202020204" pitchFamily="34" charset="0"/>
                        </a:rPr>
                        <a:t>Повнолітня (від 18 років)</a:t>
                      </a:r>
                      <a:endParaRPr lang="ru-UA" sz="14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latin typeface="Century Gothic" panose="020B0502020202020204" pitchFamily="34" charset="0"/>
                        </a:rPr>
                        <a:t>Обмежує суд</a:t>
                      </a:r>
                      <a:endParaRPr lang="ru-UA" sz="14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latin typeface="Century Gothic" panose="020B0502020202020204" pitchFamily="34" charset="0"/>
                        </a:rPr>
                        <a:t>Визнає тільки суд</a:t>
                      </a:r>
                      <a:endParaRPr lang="ru-UA" sz="14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6968287"/>
                  </a:ext>
                </a:extLst>
              </a:tr>
              <a:tr h="1851404">
                <a:tc>
                  <a:txBody>
                    <a:bodyPr/>
                    <a:lstStyle/>
                    <a:p>
                      <a:pPr algn="ctr"/>
                      <a:r>
                        <a:rPr lang="uk-UA" sz="1200" dirty="0">
                          <a:latin typeface="Century Gothic" panose="020B0502020202020204" pitchFamily="34" charset="0"/>
                        </a:rPr>
                        <a:t>Не </a:t>
                      </a:r>
                      <a:r>
                        <a:rPr lang="uk-UA" sz="1200" dirty="0" err="1">
                          <a:latin typeface="Century Gothic" panose="020B0502020202020204" pitchFamily="34" charset="0"/>
                        </a:rPr>
                        <a:t>деліктоздатна</a:t>
                      </a:r>
                      <a:endParaRPr lang="ru-UA" sz="12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200" dirty="0">
                          <a:latin typeface="Century Gothic" panose="020B0502020202020204" pitchFamily="34" charset="0"/>
                        </a:rPr>
                        <a:t>Несе відповідальність (</a:t>
                      </a:r>
                      <a:r>
                        <a:rPr lang="uk-UA" sz="1200" dirty="0" err="1">
                          <a:latin typeface="Century Gothic" panose="020B0502020202020204" pitchFamily="34" charset="0"/>
                        </a:rPr>
                        <a:t>субсидіарно</a:t>
                      </a:r>
                      <a:r>
                        <a:rPr lang="uk-UA" sz="1200" dirty="0">
                          <a:latin typeface="Century Gothic" panose="020B0502020202020204" pitchFamily="34" charset="0"/>
                        </a:rPr>
                        <a:t> відповідають батьки)</a:t>
                      </a:r>
                      <a:endParaRPr lang="ru-UA" sz="12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200" dirty="0">
                          <a:latin typeface="Century Gothic" panose="020B0502020202020204" pitchFamily="34" charset="0"/>
                        </a:rPr>
                        <a:t>Несе відповідальність (</a:t>
                      </a:r>
                      <a:r>
                        <a:rPr lang="uk-UA" sz="1200" dirty="0" err="1">
                          <a:latin typeface="Century Gothic" panose="020B0502020202020204" pitchFamily="34" charset="0"/>
                        </a:rPr>
                        <a:t>субсидіарно</a:t>
                      </a:r>
                      <a:r>
                        <a:rPr lang="uk-UA" sz="1200" dirty="0">
                          <a:latin typeface="Century Gothic" panose="020B0502020202020204" pitchFamily="34" charset="0"/>
                        </a:rPr>
                        <a:t> відповідають батьки)</a:t>
                      </a:r>
                      <a:endParaRPr lang="ru-UA" sz="1200" dirty="0"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endParaRPr lang="ru-UA" sz="12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200" dirty="0">
                          <a:latin typeface="Century Gothic" panose="020B0502020202020204" pitchFamily="34" charset="0"/>
                        </a:rPr>
                        <a:t>Несуть повну відповідальність</a:t>
                      </a:r>
                      <a:endParaRPr lang="ru-UA" sz="12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200" dirty="0">
                          <a:latin typeface="Century Gothic" panose="020B0502020202020204" pitchFamily="34" charset="0"/>
                        </a:rPr>
                        <a:t>Несуть повну відповідальність</a:t>
                      </a:r>
                      <a:endParaRPr lang="ru-UA" sz="1200" dirty="0"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endParaRPr lang="ru-UA" sz="12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200" dirty="0">
                          <a:latin typeface="Century Gothic" panose="020B0502020202020204" pitchFamily="34" charset="0"/>
                        </a:rPr>
                        <a:t>Відповідають опікуни</a:t>
                      </a:r>
                      <a:endParaRPr lang="ru-UA" sz="12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6727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25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718B2C0-7F68-F7F4-6CAC-815F7BD7BD16}"/>
              </a:ext>
            </a:extLst>
          </p:cNvPr>
          <p:cNvSpPr txBox="1">
            <a:spLocks/>
          </p:cNvSpPr>
          <p:nvPr/>
        </p:nvSpPr>
        <p:spPr>
          <a:xfrm>
            <a:off x="735874" y="299517"/>
            <a:ext cx="7672251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2800" dirty="0">
                <a:effectLst/>
              </a:rPr>
              <a:t>Юридичні особи – суб’єкти  цивільних правовідносин</a:t>
            </a:r>
            <a:endParaRPr lang="ru-UA" sz="2800" dirty="0">
              <a:effectLst/>
            </a:endParaRPr>
          </a:p>
        </p:txBody>
      </p:sp>
      <p:sp>
        <p:nvSpPr>
          <p:cNvPr id="3" name="Прямоугольник: скругленные углы 13">
            <a:extLst>
              <a:ext uri="{FF2B5EF4-FFF2-40B4-BE49-F238E27FC236}">
                <a16:creationId xmlns:a16="http://schemas.microsoft.com/office/drawing/2014/main" id="{BFD463A4-4EF1-CF9B-65DD-5025B52D76B8}"/>
              </a:ext>
            </a:extLst>
          </p:cNvPr>
          <p:cNvSpPr/>
          <p:nvPr/>
        </p:nvSpPr>
        <p:spPr>
          <a:xfrm>
            <a:off x="1389560" y="1537323"/>
            <a:ext cx="6364878" cy="5121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Участь у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цивільному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обороті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від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свого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імені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: скругленные углы 13">
            <a:extLst>
              <a:ext uri="{FF2B5EF4-FFF2-40B4-BE49-F238E27FC236}">
                <a16:creationId xmlns:a16="http://schemas.microsoft.com/office/drawing/2014/main" id="{D52D300F-570F-C8C7-65E6-74CC6E919A4B}"/>
              </a:ext>
            </a:extLst>
          </p:cNvPr>
          <p:cNvSpPr/>
          <p:nvPr/>
        </p:nvSpPr>
        <p:spPr>
          <a:xfrm>
            <a:off x="2172243" y="2336222"/>
            <a:ext cx="4799512" cy="5121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Наявність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відособленого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майна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13">
            <a:extLst>
              <a:ext uri="{FF2B5EF4-FFF2-40B4-BE49-F238E27FC236}">
                <a16:creationId xmlns:a16="http://schemas.microsoft.com/office/drawing/2014/main" id="{223FC184-C6CC-630D-AC2C-AD17E2F489FB}"/>
              </a:ext>
            </a:extLst>
          </p:cNvPr>
          <p:cNvSpPr/>
          <p:nvPr/>
        </p:nvSpPr>
        <p:spPr>
          <a:xfrm>
            <a:off x="2573382" y="3135121"/>
            <a:ext cx="3997235" cy="5121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Має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своє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найменування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: скругленные углы 13">
            <a:extLst>
              <a:ext uri="{FF2B5EF4-FFF2-40B4-BE49-F238E27FC236}">
                <a16:creationId xmlns:a16="http://schemas.microsoft.com/office/drawing/2014/main" id="{E6961302-6F28-135D-B4F7-345BD87BCBE5}"/>
              </a:ext>
            </a:extLst>
          </p:cNvPr>
          <p:cNvSpPr/>
          <p:nvPr/>
        </p:nvSpPr>
        <p:spPr>
          <a:xfrm>
            <a:off x="2026375" y="3934020"/>
            <a:ext cx="5091249" cy="5121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Повинна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мати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місцезнаходження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: скругленные углы 13">
            <a:extLst>
              <a:ext uri="{FF2B5EF4-FFF2-40B4-BE49-F238E27FC236}">
                <a16:creationId xmlns:a16="http://schemas.microsoft.com/office/drawing/2014/main" id="{AD365D63-F3B8-8B80-2952-A2428C5E77CC}"/>
              </a:ext>
            </a:extLst>
          </p:cNvPr>
          <p:cNvSpPr/>
          <p:nvPr/>
        </p:nvSpPr>
        <p:spPr>
          <a:xfrm>
            <a:off x="2214969" y="4732920"/>
            <a:ext cx="4714061" cy="6764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Здатність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бути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позивачем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або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відповідачем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у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суді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41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9FA0A-1F09-4B06-BF9C-FA7F06DE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49" y="1104132"/>
            <a:ext cx="8391901" cy="2100622"/>
          </a:xfrm>
        </p:spPr>
        <p:txBody>
          <a:bodyPr>
            <a:noAutofit/>
          </a:bodyPr>
          <a:lstStyle/>
          <a:p>
            <a:pPr algn="just"/>
            <a:r>
              <a:rPr lang="ru-RU" dirty="0">
                <a:effectLst/>
              </a:rPr>
              <a:t>«Не те шкода, </a:t>
            </a:r>
            <a:r>
              <a:rPr lang="ru-RU" dirty="0" err="1">
                <a:effectLst/>
              </a:rPr>
              <a:t>що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людина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народилася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чи</a:t>
            </a:r>
            <a:r>
              <a:rPr lang="ru-RU" dirty="0">
                <a:effectLst/>
              </a:rPr>
              <a:t> померла, </a:t>
            </a:r>
            <a:r>
              <a:rPr lang="ru-RU" dirty="0" err="1">
                <a:effectLst/>
              </a:rPr>
              <a:t>що</a:t>
            </a:r>
            <a:r>
              <a:rPr lang="ru-RU" dirty="0">
                <a:effectLst/>
              </a:rPr>
              <a:t> вона </a:t>
            </a:r>
            <a:r>
              <a:rPr lang="ru-RU" dirty="0" err="1">
                <a:effectLst/>
              </a:rPr>
              <a:t>втратила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свої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гроші</a:t>
            </a:r>
            <a:r>
              <a:rPr lang="ru-RU" dirty="0">
                <a:effectLst/>
              </a:rPr>
              <a:t>, </a:t>
            </a:r>
            <a:r>
              <a:rPr lang="ru-RU" dirty="0" err="1">
                <a:effectLst/>
              </a:rPr>
              <a:t>будинки</a:t>
            </a:r>
            <a:r>
              <a:rPr lang="ru-RU" dirty="0">
                <a:effectLst/>
              </a:rPr>
              <a:t>, </a:t>
            </a:r>
            <a:r>
              <a:rPr lang="ru-RU" dirty="0" err="1">
                <a:effectLst/>
              </a:rPr>
              <a:t>майно</a:t>
            </a:r>
            <a:r>
              <a:rPr lang="ru-RU" dirty="0">
                <a:effectLst/>
              </a:rPr>
              <a:t>: все </a:t>
            </a:r>
            <a:r>
              <a:rPr lang="ru-RU" dirty="0" err="1">
                <a:effectLst/>
              </a:rPr>
              <a:t>це</a:t>
            </a:r>
            <a:r>
              <a:rPr lang="ru-RU" dirty="0">
                <a:effectLst/>
              </a:rPr>
              <a:t> не </a:t>
            </a:r>
            <a:r>
              <a:rPr lang="ru-RU" dirty="0" err="1">
                <a:effectLst/>
              </a:rPr>
              <a:t>належить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їй</a:t>
            </a:r>
            <a:r>
              <a:rPr lang="ru-RU" dirty="0">
                <a:effectLst/>
              </a:rPr>
              <a:t>. Але шкода, </a:t>
            </a:r>
            <a:r>
              <a:rPr lang="ru-RU" dirty="0" err="1">
                <a:effectLst/>
              </a:rPr>
              <a:t>якщо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людина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втрачає</a:t>
            </a:r>
            <a:r>
              <a:rPr lang="ru-RU" dirty="0">
                <a:effectLst/>
              </a:rPr>
              <a:t> свою </a:t>
            </a:r>
            <a:r>
              <a:rPr lang="ru-RU" dirty="0" err="1">
                <a:effectLst/>
              </a:rPr>
              <a:t>справжню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власність</a:t>
            </a:r>
            <a:r>
              <a:rPr lang="ru-RU" dirty="0">
                <a:effectLst/>
              </a:rPr>
              <a:t> — свою </a:t>
            </a:r>
            <a:r>
              <a:rPr lang="ru-RU" dirty="0" err="1">
                <a:effectLst/>
              </a:rPr>
              <a:t>гідність</a:t>
            </a:r>
            <a:r>
              <a:rPr lang="ru-RU" dirty="0">
                <a:effectLst/>
              </a:rPr>
              <a:t>»</a:t>
            </a:r>
            <a:endParaRPr lang="ru-UA" dirty="0">
              <a:effectLst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F80479D-0197-41F4-AB66-1E6973B4C05D}"/>
              </a:ext>
            </a:extLst>
          </p:cNvPr>
          <p:cNvSpPr txBox="1">
            <a:spLocks/>
          </p:cNvSpPr>
          <p:nvPr/>
        </p:nvSpPr>
        <p:spPr>
          <a:xfrm>
            <a:off x="3650532" y="2734186"/>
            <a:ext cx="4932957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/>
            <a:r>
              <a:rPr lang="ru-RU" dirty="0" err="1">
                <a:effectLst/>
              </a:rPr>
              <a:t>Епіктет</a:t>
            </a:r>
            <a:endParaRPr lang="ru-UA" dirty="0">
              <a:effectLst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4E45FD8-2DD8-739C-8E1B-A843D368A217}"/>
              </a:ext>
            </a:extLst>
          </p:cNvPr>
          <p:cNvSpPr txBox="1">
            <a:spLocks/>
          </p:cNvSpPr>
          <p:nvPr/>
        </p:nvSpPr>
        <p:spPr>
          <a:xfrm>
            <a:off x="235920" y="3230883"/>
            <a:ext cx="8672157" cy="210062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ru-RU" dirty="0">
                <a:effectLst/>
              </a:rPr>
              <a:t>«Система </a:t>
            </a:r>
            <a:r>
              <a:rPr lang="ru-RU" dirty="0" err="1">
                <a:effectLst/>
              </a:rPr>
              <a:t>приватної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власності</a:t>
            </a:r>
            <a:r>
              <a:rPr lang="ru-RU" dirty="0">
                <a:effectLst/>
              </a:rPr>
              <a:t> – </a:t>
            </a:r>
            <a:r>
              <a:rPr lang="ru-RU" dirty="0" err="1">
                <a:effectLst/>
              </a:rPr>
              <a:t>найнадійніша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гарантія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свободи</a:t>
            </a:r>
            <a:r>
              <a:rPr lang="ru-RU" dirty="0">
                <a:effectLst/>
              </a:rPr>
              <a:t>, </a:t>
            </a:r>
            <a:r>
              <a:rPr lang="ru-RU" dirty="0" err="1">
                <a:effectLst/>
              </a:rPr>
              <a:t>причому</a:t>
            </a:r>
            <a:r>
              <a:rPr lang="ru-RU" dirty="0">
                <a:effectLst/>
              </a:rPr>
              <a:t> не </a:t>
            </a:r>
            <a:r>
              <a:rPr lang="ru-RU" dirty="0" err="1">
                <a:effectLst/>
              </a:rPr>
              <a:t>лише</a:t>
            </a:r>
            <a:r>
              <a:rPr lang="ru-RU" dirty="0">
                <a:effectLst/>
              </a:rPr>
              <a:t> для тих, </a:t>
            </a:r>
            <a:r>
              <a:rPr lang="ru-RU" dirty="0" err="1">
                <a:effectLst/>
              </a:rPr>
              <a:t>хто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володіє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власністю</a:t>
            </a:r>
            <a:r>
              <a:rPr lang="ru-RU" dirty="0">
                <a:effectLst/>
              </a:rPr>
              <a:t>, а й не в </a:t>
            </a:r>
            <a:r>
              <a:rPr lang="ru-RU" dirty="0" err="1">
                <a:effectLst/>
              </a:rPr>
              <a:t>меншій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мірі</a:t>
            </a:r>
            <a:r>
              <a:rPr lang="ru-RU" dirty="0">
                <a:effectLst/>
              </a:rPr>
              <a:t> для тих, </a:t>
            </a:r>
            <a:r>
              <a:rPr lang="ru-RU" dirty="0" err="1">
                <a:effectLst/>
              </a:rPr>
              <a:t>хто</a:t>
            </a:r>
            <a:r>
              <a:rPr lang="ru-RU" dirty="0">
                <a:effectLst/>
              </a:rPr>
              <a:t> нею не </a:t>
            </a:r>
            <a:r>
              <a:rPr lang="ru-RU" dirty="0" err="1">
                <a:effectLst/>
              </a:rPr>
              <a:t>володіє</a:t>
            </a:r>
            <a:r>
              <a:rPr lang="ru-RU" dirty="0">
                <a:effectLst/>
              </a:rPr>
              <a:t>»</a:t>
            </a:r>
            <a:endParaRPr lang="ru-UA" dirty="0">
              <a:effectLst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291EE40-A3D4-FFD0-2BB4-B6BE5D5EBD0B}"/>
              </a:ext>
            </a:extLst>
          </p:cNvPr>
          <p:cNvSpPr txBox="1">
            <a:spLocks/>
          </p:cNvSpPr>
          <p:nvPr/>
        </p:nvSpPr>
        <p:spPr>
          <a:xfrm>
            <a:off x="3650532" y="4714445"/>
            <a:ext cx="4932957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/>
            <a:r>
              <a:rPr lang="ru-RU" dirty="0">
                <a:effectLst/>
              </a:rPr>
              <a:t>Ф. </a:t>
            </a:r>
            <a:r>
              <a:rPr lang="ru-RU" dirty="0" err="1">
                <a:effectLst/>
              </a:rPr>
              <a:t>Гаєк</a:t>
            </a:r>
            <a:endParaRPr lang="ru-U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385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88377D5-DDA1-44D2-B7BF-B944368B8D86}"/>
              </a:ext>
            </a:extLst>
          </p:cNvPr>
          <p:cNvSpPr/>
          <p:nvPr/>
        </p:nvSpPr>
        <p:spPr>
          <a:xfrm>
            <a:off x="3156342" y="1312144"/>
            <a:ext cx="2831315" cy="5201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Конституція України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1699306" y="170340"/>
            <a:ext cx="574538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uk-UA" sz="3600" dirty="0">
                <a:effectLst/>
              </a:rPr>
              <a:t>Нормативно-правова база</a:t>
            </a:r>
            <a:endParaRPr lang="ru-UA" sz="3600" dirty="0">
              <a:effectLst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7E371504-0F94-4DEB-AE41-0BE139C1B7D2}"/>
              </a:ext>
            </a:extLst>
          </p:cNvPr>
          <p:cNvSpPr/>
          <p:nvPr/>
        </p:nvSpPr>
        <p:spPr>
          <a:xfrm>
            <a:off x="1822528" y="2774404"/>
            <a:ext cx="1641282" cy="46801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Стаття 41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E5465F99-AD1A-AC2B-6C54-71093B300AC6}"/>
              </a:ext>
            </a:extLst>
          </p:cNvPr>
          <p:cNvSpPr/>
          <p:nvPr/>
        </p:nvSpPr>
        <p:spPr>
          <a:xfrm>
            <a:off x="2745637" y="2058908"/>
            <a:ext cx="1641282" cy="46801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Стаття 23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DE115CA1-771E-1F81-7FA7-ACD633016472}"/>
              </a:ext>
            </a:extLst>
          </p:cNvPr>
          <p:cNvSpPr/>
          <p:nvPr/>
        </p:nvSpPr>
        <p:spPr>
          <a:xfrm>
            <a:off x="4612609" y="2058908"/>
            <a:ext cx="1641282" cy="46801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Стаття 27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C3B83522-809F-7513-130D-C54F484E080B}"/>
              </a:ext>
            </a:extLst>
          </p:cNvPr>
          <p:cNvSpPr/>
          <p:nvPr/>
        </p:nvSpPr>
        <p:spPr>
          <a:xfrm>
            <a:off x="6479581" y="2058908"/>
            <a:ext cx="1641282" cy="46801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Стаття 28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2DF2C738-33BD-E1B8-6DA2-5C2C005FEC94}"/>
              </a:ext>
            </a:extLst>
          </p:cNvPr>
          <p:cNvSpPr/>
          <p:nvPr/>
        </p:nvSpPr>
        <p:spPr>
          <a:xfrm>
            <a:off x="3689500" y="2780425"/>
            <a:ext cx="1641282" cy="46801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Стаття 29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C6DB564E-3436-643A-B3F1-FBF6600A2C76}"/>
              </a:ext>
            </a:extLst>
          </p:cNvPr>
          <p:cNvSpPr/>
          <p:nvPr/>
        </p:nvSpPr>
        <p:spPr>
          <a:xfrm>
            <a:off x="5556472" y="2774404"/>
            <a:ext cx="1641282" cy="46801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Стаття 32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7805F32-170A-1D2B-5A8D-71136E2E5856}"/>
              </a:ext>
            </a:extLst>
          </p:cNvPr>
          <p:cNvSpPr/>
          <p:nvPr/>
        </p:nvSpPr>
        <p:spPr>
          <a:xfrm>
            <a:off x="2640175" y="3451656"/>
            <a:ext cx="3839406" cy="5201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Цивільний кодекс України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5A387874-9A03-A68C-B8F3-630730F75998}"/>
              </a:ext>
            </a:extLst>
          </p:cNvPr>
          <p:cNvSpPr/>
          <p:nvPr/>
        </p:nvSpPr>
        <p:spPr>
          <a:xfrm>
            <a:off x="2640175" y="4219274"/>
            <a:ext cx="3839406" cy="5201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Укази</a:t>
            </a:r>
            <a:r>
              <a:rPr lang="ru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Президента Укра</a:t>
            </a:r>
            <a:r>
              <a:rPr lang="uk-UA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їни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3DF908DB-2F04-48AB-A298-49A472A6E8ED}"/>
              </a:ext>
            </a:extLst>
          </p:cNvPr>
          <p:cNvSpPr/>
          <p:nvPr/>
        </p:nvSpPr>
        <p:spPr>
          <a:xfrm>
            <a:off x="2069965" y="4986892"/>
            <a:ext cx="3133608" cy="52013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Міжнародні договори 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CE88A1E5-D7E5-01EF-0A84-E63D9C83F10B}"/>
              </a:ext>
            </a:extLst>
          </p:cNvPr>
          <p:cNvSpPr/>
          <p:nvPr/>
        </p:nvSpPr>
        <p:spPr>
          <a:xfrm>
            <a:off x="5556472" y="4986892"/>
            <a:ext cx="1314590" cy="520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Звичаї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CAA4528B-C0B1-1D9E-06C2-20C9988717E4}"/>
              </a:ext>
            </a:extLst>
          </p:cNvPr>
          <p:cNvSpPr/>
          <p:nvPr/>
        </p:nvSpPr>
        <p:spPr>
          <a:xfrm>
            <a:off x="878665" y="2058908"/>
            <a:ext cx="1641282" cy="46801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Стаття 3</a:t>
            </a:r>
          </a:p>
        </p:txBody>
      </p:sp>
    </p:spTree>
    <p:extLst>
      <p:ext uri="{BB962C8B-B14F-4D97-AF65-F5344CB8AC3E}">
        <p14:creationId xmlns:p14="http://schemas.microsoft.com/office/powerpoint/2010/main" val="341252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14">
            <a:extLst>
              <a:ext uri="{FF2B5EF4-FFF2-40B4-BE49-F238E27FC236}">
                <a16:creationId xmlns:a16="http://schemas.microsoft.com/office/drawing/2014/main" id="{D018753F-7921-B0D5-C5A3-FDC4F735733F}"/>
              </a:ext>
            </a:extLst>
          </p:cNvPr>
          <p:cNvSpPr/>
          <p:nvPr/>
        </p:nvSpPr>
        <p:spPr>
          <a:xfrm>
            <a:off x="3096784" y="1369317"/>
            <a:ext cx="3082862" cy="5379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Юридичної рівності</a:t>
            </a:r>
          </a:p>
        </p:txBody>
      </p:sp>
      <p:sp>
        <p:nvSpPr>
          <p:cNvPr id="5" name="Прямоугольник: скругленные углы 14">
            <a:extLst>
              <a:ext uri="{FF2B5EF4-FFF2-40B4-BE49-F238E27FC236}">
                <a16:creationId xmlns:a16="http://schemas.microsoft.com/office/drawing/2014/main" id="{2475C204-45C3-93F4-2A6D-AE0E1907810D}"/>
              </a:ext>
            </a:extLst>
          </p:cNvPr>
          <p:cNvSpPr/>
          <p:nvPr/>
        </p:nvSpPr>
        <p:spPr>
          <a:xfrm>
            <a:off x="3330195" y="2111361"/>
            <a:ext cx="2616039" cy="53791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Диспозитивності</a:t>
            </a:r>
            <a:endParaRPr lang="uk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4C3C871-F675-580F-CFC8-7EDF24391AB8}"/>
              </a:ext>
            </a:extLst>
          </p:cNvPr>
          <p:cNvSpPr txBox="1">
            <a:spLocks/>
          </p:cNvSpPr>
          <p:nvPr/>
        </p:nvSpPr>
        <p:spPr>
          <a:xfrm>
            <a:off x="1515291" y="170340"/>
            <a:ext cx="599149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uk-UA" sz="3600" dirty="0">
                <a:effectLst/>
              </a:rPr>
              <a:t>Принципи цивільного права:</a:t>
            </a:r>
            <a:endParaRPr lang="ru-UA" sz="3600" dirty="0">
              <a:effectLst/>
            </a:endParaRPr>
          </a:p>
        </p:txBody>
      </p:sp>
      <p:sp>
        <p:nvSpPr>
          <p:cNvPr id="8" name="Прямоугольник: скругленные углы 14">
            <a:extLst>
              <a:ext uri="{FF2B5EF4-FFF2-40B4-BE49-F238E27FC236}">
                <a16:creationId xmlns:a16="http://schemas.microsoft.com/office/drawing/2014/main" id="{BC026425-4A50-CB56-2EA8-3B07D4A5FCDF}"/>
              </a:ext>
            </a:extLst>
          </p:cNvPr>
          <p:cNvSpPr/>
          <p:nvPr/>
        </p:nvSpPr>
        <p:spPr>
          <a:xfrm>
            <a:off x="1676400" y="2853405"/>
            <a:ext cx="6313714" cy="537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Майнової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самостійності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вільного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волевиявлення</a:t>
            </a:r>
            <a:endParaRPr lang="uk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4">
            <a:extLst>
              <a:ext uri="{FF2B5EF4-FFF2-40B4-BE49-F238E27FC236}">
                <a16:creationId xmlns:a16="http://schemas.microsoft.com/office/drawing/2014/main" id="{1B4F035F-B69B-FBAE-2680-F56E0B65C184}"/>
              </a:ext>
            </a:extLst>
          </p:cNvPr>
          <p:cNvSpPr/>
          <p:nvPr/>
        </p:nvSpPr>
        <p:spPr>
          <a:xfrm>
            <a:off x="3264853" y="3550715"/>
            <a:ext cx="2746721" cy="5379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Справедливості</a:t>
            </a:r>
            <a:endParaRPr lang="uk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: скругленные углы 14">
            <a:extLst>
              <a:ext uri="{FF2B5EF4-FFF2-40B4-BE49-F238E27FC236}">
                <a16:creationId xmlns:a16="http://schemas.microsoft.com/office/drawing/2014/main" id="{0A9E62AC-1ED9-6237-D44E-3E4FD7C515A3}"/>
              </a:ext>
            </a:extLst>
          </p:cNvPr>
          <p:cNvSpPr/>
          <p:nvPr/>
        </p:nvSpPr>
        <p:spPr>
          <a:xfrm>
            <a:off x="3264852" y="4298777"/>
            <a:ext cx="2746721" cy="53791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Свободи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договору </a:t>
            </a:r>
            <a:endParaRPr lang="uk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: скругленные углы 14">
            <a:extLst>
              <a:ext uri="{FF2B5EF4-FFF2-40B4-BE49-F238E27FC236}">
                <a16:creationId xmlns:a16="http://schemas.microsoft.com/office/drawing/2014/main" id="{8282AC8E-E1AF-3169-F788-F2A3E096A491}"/>
              </a:ext>
            </a:extLst>
          </p:cNvPr>
          <p:cNvSpPr/>
          <p:nvPr/>
        </p:nvSpPr>
        <p:spPr>
          <a:xfrm>
            <a:off x="1975983" y="5046839"/>
            <a:ext cx="5704977" cy="6973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Неприпустимості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свавільного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втручання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у сферу приватного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життя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людини</a:t>
            </a:r>
            <a:endParaRPr lang="uk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79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-313508" y="88081"/>
            <a:ext cx="833788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200" dirty="0">
                <a:effectLst/>
              </a:rPr>
              <a:t>Ознаки особистих немайнових відносин:</a:t>
            </a:r>
            <a:endParaRPr lang="ru-UA" sz="3200" dirty="0">
              <a:effectLst/>
            </a:endParaRPr>
          </a:p>
        </p:txBody>
      </p:sp>
      <p:sp>
        <p:nvSpPr>
          <p:cNvPr id="5" name="Прямоугольник: скругленные углы 13">
            <a:extLst>
              <a:ext uri="{FF2B5EF4-FFF2-40B4-BE49-F238E27FC236}">
                <a16:creationId xmlns:a16="http://schemas.microsoft.com/office/drawing/2014/main" id="{39F4FCFC-E88A-2CF8-6BB9-0B6E6E272836}"/>
              </a:ext>
            </a:extLst>
          </p:cNvPr>
          <p:cNvSpPr/>
          <p:nvPr/>
        </p:nvSpPr>
        <p:spPr>
          <a:xfrm>
            <a:off x="2191688" y="1562126"/>
            <a:ext cx="4931923" cy="4750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Відсутність економічної цінності</a:t>
            </a:r>
          </a:p>
        </p:txBody>
      </p:sp>
      <p:sp>
        <p:nvSpPr>
          <p:cNvPr id="2" name="Прямоугольник: скругленные углы 13">
            <a:extLst>
              <a:ext uri="{FF2B5EF4-FFF2-40B4-BE49-F238E27FC236}">
                <a16:creationId xmlns:a16="http://schemas.microsoft.com/office/drawing/2014/main" id="{556ECA8F-E408-BDF4-C3A2-EAF5AE80B733}"/>
              </a:ext>
            </a:extLst>
          </p:cNvPr>
          <p:cNvSpPr/>
          <p:nvPr/>
        </p:nvSpPr>
        <p:spPr>
          <a:xfrm>
            <a:off x="3199706" y="2446216"/>
            <a:ext cx="2915888" cy="4750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Невідчужуваність </a:t>
            </a:r>
          </a:p>
        </p:txBody>
      </p:sp>
      <p:sp>
        <p:nvSpPr>
          <p:cNvPr id="3" name="Прямоугольник: скругленные углы 13">
            <a:extLst>
              <a:ext uri="{FF2B5EF4-FFF2-40B4-BE49-F238E27FC236}">
                <a16:creationId xmlns:a16="http://schemas.microsoft.com/office/drawing/2014/main" id="{D3489A54-9998-ACC6-64B7-8E935E9D1F46}"/>
              </a:ext>
            </a:extLst>
          </p:cNvPr>
          <p:cNvSpPr/>
          <p:nvPr/>
        </p:nvSpPr>
        <p:spPr>
          <a:xfrm>
            <a:off x="2437706" y="3330306"/>
            <a:ext cx="4439888" cy="6862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Неможливість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їх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припинення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впродовж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життя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особи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: скругленные углы 13">
            <a:extLst>
              <a:ext uri="{FF2B5EF4-FFF2-40B4-BE49-F238E27FC236}">
                <a16:creationId xmlns:a16="http://schemas.microsoft.com/office/drawing/2014/main" id="{BBD6EC5A-669E-19E8-FB61-279B2F01BF3D}"/>
              </a:ext>
            </a:extLst>
          </p:cNvPr>
          <p:cNvSpPr/>
          <p:nvPr/>
        </p:nvSpPr>
        <p:spPr>
          <a:xfrm>
            <a:off x="2868781" y="4425579"/>
            <a:ext cx="3577739" cy="5121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Абсолютний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характер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99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252549" y="88078"/>
            <a:ext cx="7554116" cy="9418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2800" dirty="0">
                <a:effectLst/>
              </a:rPr>
              <a:t>Особисті немайнові права, що забезпечують природне існування фізичної особи</a:t>
            </a:r>
            <a:endParaRPr lang="ru-UA" sz="2800" dirty="0">
              <a:effectLst/>
            </a:endParaRPr>
          </a:p>
        </p:txBody>
      </p:sp>
      <p:sp>
        <p:nvSpPr>
          <p:cNvPr id="5" name="Прямоугольник: скругленные углы 13">
            <a:extLst>
              <a:ext uri="{FF2B5EF4-FFF2-40B4-BE49-F238E27FC236}">
                <a16:creationId xmlns:a16="http://schemas.microsoft.com/office/drawing/2014/main" id="{39F4FCFC-E88A-2CF8-6BB9-0B6E6E272836}"/>
              </a:ext>
            </a:extLst>
          </p:cNvPr>
          <p:cNvSpPr/>
          <p:nvPr/>
        </p:nvSpPr>
        <p:spPr>
          <a:xfrm>
            <a:off x="2152475" y="1624383"/>
            <a:ext cx="4839049" cy="4750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Право на життя (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ст. 281 Ц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КУ)</a:t>
            </a:r>
          </a:p>
        </p:txBody>
      </p:sp>
      <p:sp>
        <p:nvSpPr>
          <p:cNvPr id="10" name="Прямоугольник: скругленные углы 13">
            <a:extLst>
              <a:ext uri="{FF2B5EF4-FFF2-40B4-BE49-F238E27FC236}">
                <a16:creationId xmlns:a16="http://schemas.microsoft.com/office/drawing/2014/main" id="{ECB0FF56-8D2A-9774-7EBB-5446852F14F5}"/>
              </a:ext>
            </a:extLst>
          </p:cNvPr>
          <p:cNvSpPr/>
          <p:nvPr/>
        </p:nvSpPr>
        <p:spPr>
          <a:xfrm>
            <a:off x="1797055" y="2550122"/>
            <a:ext cx="5549889" cy="6524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Право на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інформацію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про стан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свого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здоров'я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(ст. 285 ЦКУ)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3">
            <a:extLst>
              <a:ext uri="{FF2B5EF4-FFF2-40B4-BE49-F238E27FC236}">
                <a16:creationId xmlns:a16="http://schemas.microsoft.com/office/drawing/2014/main" id="{7EC80BA6-6505-834A-967C-D3963408EA8B}"/>
              </a:ext>
            </a:extLst>
          </p:cNvPr>
          <p:cNvSpPr/>
          <p:nvPr/>
        </p:nvSpPr>
        <p:spPr>
          <a:xfrm>
            <a:off x="2943951" y="3653305"/>
            <a:ext cx="3256097" cy="4796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Право на свободу </a:t>
            </a:r>
          </a:p>
        </p:txBody>
      </p:sp>
      <p:sp>
        <p:nvSpPr>
          <p:cNvPr id="12" name="Прямоугольник: скругленные углы 13">
            <a:extLst>
              <a:ext uri="{FF2B5EF4-FFF2-40B4-BE49-F238E27FC236}">
                <a16:creationId xmlns:a16="http://schemas.microsoft.com/office/drawing/2014/main" id="{D8507BF5-5620-2F70-2697-F1C388BB1968}"/>
              </a:ext>
            </a:extLst>
          </p:cNvPr>
          <p:cNvSpPr/>
          <p:nvPr/>
        </p:nvSpPr>
        <p:spPr>
          <a:xfrm>
            <a:off x="1797055" y="4583677"/>
            <a:ext cx="5549889" cy="4796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право на особисту недоторканність</a:t>
            </a:r>
          </a:p>
        </p:txBody>
      </p:sp>
    </p:spTree>
    <p:extLst>
      <p:ext uri="{BB962C8B-B14F-4D97-AF65-F5344CB8AC3E}">
        <p14:creationId xmlns:p14="http://schemas.microsoft.com/office/powerpoint/2010/main" val="260402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252549" y="88078"/>
            <a:ext cx="7554116" cy="9418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2800" dirty="0">
                <a:effectLst/>
              </a:rPr>
              <a:t>Особисті немайнові права, що забезпечують соціальне буття фізичної особи</a:t>
            </a:r>
            <a:endParaRPr lang="ru-UA" sz="2800" dirty="0">
              <a:effectLst/>
            </a:endParaRPr>
          </a:p>
        </p:txBody>
      </p:sp>
      <p:sp>
        <p:nvSpPr>
          <p:cNvPr id="5" name="Прямоугольник: скругленные углы 13">
            <a:extLst>
              <a:ext uri="{FF2B5EF4-FFF2-40B4-BE49-F238E27FC236}">
                <a16:creationId xmlns:a16="http://schemas.microsoft.com/office/drawing/2014/main" id="{39F4FCFC-E88A-2CF8-6BB9-0B6E6E272836}"/>
              </a:ext>
            </a:extLst>
          </p:cNvPr>
          <p:cNvSpPr/>
          <p:nvPr/>
        </p:nvSpPr>
        <p:spPr>
          <a:xfrm>
            <a:off x="2548213" y="1741888"/>
            <a:ext cx="4047573" cy="4750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Право на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ім'я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(ст. 294 ЦКУ)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: скругленные углы 13">
            <a:extLst>
              <a:ext uri="{FF2B5EF4-FFF2-40B4-BE49-F238E27FC236}">
                <a16:creationId xmlns:a16="http://schemas.microsoft.com/office/drawing/2014/main" id="{ECB0FF56-8D2A-9774-7EBB-5446852F14F5}"/>
              </a:ext>
            </a:extLst>
          </p:cNvPr>
          <p:cNvSpPr/>
          <p:nvPr/>
        </p:nvSpPr>
        <p:spPr>
          <a:xfrm>
            <a:off x="1216390" y="2557456"/>
            <a:ext cx="6711219" cy="4750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Право на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повагу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до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гідності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та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честі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(ст. 297 ЦКУ)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3">
            <a:extLst>
              <a:ext uri="{FF2B5EF4-FFF2-40B4-BE49-F238E27FC236}">
                <a16:creationId xmlns:a16="http://schemas.microsoft.com/office/drawing/2014/main" id="{7EC80BA6-6505-834A-967C-D3963408EA8B}"/>
              </a:ext>
            </a:extLst>
          </p:cNvPr>
          <p:cNvSpPr/>
          <p:nvPr/>
        </p:nvSpPr>
        <p:spPr>
          <a:xfrm>
            <a:off x="2080170" y="3373025"/>
            <a:ext cx="4983658" cy="6922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Право на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недоторканність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ділової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репутації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(ст. 299 ЦКУ)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: скругленные углы 13">
            <a:extLst>
              <a:ext uri="{FF2B5EF4-FFF2-40B4-BE49-F238E27FC236}">
                <a16:creationId xmlns:a16="http://schemas.microsoft.com/office/drawing/2014/main" id="{D8507BF5-5620-2F70-2697-F1C388BB1968}"/>
              </a:ext>
            </a:extLst>
          </p:cNvPr>
          <p:cNvSpPr/>
          <p:nvPr/>
        </p:nvSpPr>
        <p:spPr>
          <a:xfrm>
            <a:off x="2513967" y="4405809"/>
            <a:ext cx="4116065" cy="4796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Право на індивідуальність </a:t>
            </a:r>
          </a:p>
        </p:txBody>
      </p:sp>
    </p:spTree>
    <p:extLst>
      <p:ext uri="{BB962C8B-B14F-4D97-AF65-F5344CB8AC3E}">
        <p14:creationId xmlns:p14="http://schemas.microsoft.com/office/powerpoint/2010/main" val="3169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403056" y="131624"/>
            <a:ext cx="833788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ru-RU" sz="3200" dirty="0" err="1">
                <a:effectLst/>
              </a:rPr>
              <a:t>Ознаки</a:t>
            </a:r>
            <a:r>
              <a:rPr lang="ru-RU" sz="3200" dirty="0">
                <a:effectLst/>
              </a:rPr>
              <a:t> </a:t>
            </a:r>
            <a:r>
              <a:rPr lang="ru-RU" sz="3200" dirty="0" err="1">
                <a:effectLst/>
              </a:rPr>
              <a:t>майнових</a:t>
            </a:r>
            <a:r>
              <a:rPr lang="ru-RU" sz="3200" dirty="0">
                <a:effectLst/>
              </a:rPr>
              <a:t> </a:t>
            </a:r>
            <a:r>
              <a:rPr lang="ru-RU" sz="3200" dirty="0" err="1">
                <a:effectLst/>
              </a:rPr>
              <a:t>відносин</a:t>
            </a:r>
            <a:r>
              <a:rPr lang="ru-RU" sz="3200" dirty="0">
                <a:effectLst/>
              </a:rPr>
              <a:t>:</a:t>
            </a:r>
            <a:endParaRPr lang="ru-UA" sz="3200" dirty="0">
              <a:effectLst/>
            </a:endParaRPr>
          </a:p>
        </p:txBody>
      </p:sp>
      <p:sp>
        <p:nvSpPr>
          <p:cNvPr id="5" name="Прямоугольник: скругленные углы 13">
            <a:extLst>
              <a:ext uri="{FF2B5EF4-FFF2-40B4-BE49-F238E27FC236}">
                <a16:creationId xmlns:a16="http://schemas.microsoft.com/office/drawing/2014/main" id="{39F4FCFC-E88A-2CF8-6BB9-0B6E6E272836}"/>
              </a:ext>
            </a:extLst>
          </p:cNvPr>
          <p:cNvSpPr/>
          <p:nvPr/>
        </p:nvSpPr>
        <p:spPr>
          <a:xfrm>
            <a:off x="2389067" y="1699693"/>
            <a:ext cx="4365866" cy="6862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Економічні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тобто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носять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товарно-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грошовий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характер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: скругленные углы 13">
            <a:extLst>
              <a:ext uri="{FF2B5EF4-FFF2-40B4-BE49-F238E27FC236}">
                <a16:creationId xmlns:a16="http://schemas.microsoft.com/office/drawing/2014/main" id="{556ECA8F-E408-BDF4-C3A2-EAF5AE80B733}"/>
              </a:ext>
            </a:extLst>
          </p:cNvPr>
          <p:cNvSpPr/>
          <p:nvPr/>
        </p:nvSpPr>
        <p:spPr>
          <a:xfrm>
            <a:off x="1834069" y="2830043"/>
            <a:ext cx="5475862" cy="98796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виникають та існують між учасниками, які наділені майновою самостійністю та юридичною </a:t>
            </a:r>
            <a:r>
              <a:rPr lang="uk-UA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рівностю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: скругленные углы 13">
            <a:extLst>
              <a:ext uri="{FF2B5EF4-FFF2-40B4-BE49-F238E27FC236}">
                <a16:creationId xmlns:a16="http://schemas.microsoft.com/office/drawing/2014/main" id="{D3489A54-9998-ACC6-64B7-8E935E9D1F46}"/>
              </a:ext>
            </a:extLst>
          </p:cNvPr>
          <p:cNvSpPr/>
          <p:nvPr/>
        </p:nvSpPr>
        <p:spPr>
          <a:xfrm>
            <a:off x="1532362" y="4262122"/>
            <a:ext cx="6079277" cy="5121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Матеріальні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предмети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та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духовні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цінності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. 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93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403056" y="131624"/>
            <a:ext cx="833788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ru-RU" sz="3200" dirty="0" err="1">
                <a:effectLst/>
              </a:rPr>
              <a:t>Речі</a:t>
            </a:r>
            <a:r>
              <a:rPr lang="ru-RU" sz="3200" dirty="0">
                <a:effectLst/>
              </a:rPr>
              <a:t>:</a:t>
            </a:r>
            <a:endParaRPr lang="ru-UA" sz="3200" dirty="0">
              <a:effectLst/>
            </a:endParaRPr>
          </a:p>
        </p:txBody>
      </p:sp>
      <p:sp>
        <p:nvSpPr>
          <p:cNvPr id="3" name="Прямоугольник: скругленные углы 13">
            <a:extLst>
              <a:ext uri="{FF2B5EF4-FFF2-40B4-BE49-F238E27FC236}">
                <a16:creationId xmlns:a16="http://schemas.microsoft.com/office/drawing/2014/main" id="{D3489A54-9998-ACC6-64B7-8E935E9D1F46}"/>
              </a:ext>
            </a:extLst>
          </p:cNvPr>
          <p:cNvSpPr/>
          <p:nvPr/>
        </p:nvSpPr>
        <p:spPr>
          <a:xfrm>
            <a:off x="748936" y="1579882"/>
            <a:ext cx="3692780" cy="5121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Засоби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виробництва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: скругленные углы 13">
            <a:extLst>
              <a:ext uri="{FF2B5EF4-FFF2-40B4-BE49-F238E27FC236}">
                <a16:creationId xmlns:a16="http://schemas.microsoft.com/office/drawing/2014/main" id="{3B5031C1-DD0B-A2E8-E50C-8B18FA49CE07}"/>
              </a:ext>
            </a:extLst>
          </p:cNvPr>
          <p:cNvSpPr/>
          <p:nvPr/>
        </p:nvSpPr>
        <p:spPr>
          <a:xfrm>
            <a:off x="4702286" y="1579882"/>
            <a:ext cx="3448594" cy="5121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Предмети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споживання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13">
            <a:extLst>
              <a:ext uri="{FF2B5EF4-FFF2-40B4-BE49-F238E27FC236}">
                <a16:creationId xmlns:a16="http://schemas.microsoft.com/office/drawing/2014/main" id="{447BACC1-2769-37E2-A458-5A4CFF5B9B6E}"/>
              </a:ext>
            </a:extLst>
          </p:cNvPr>
          <p:cNvSpPr/>
          <p:nvPr/>
        </p:nvSpPr>
        <p:spPr>
          <a:xfrm>
            <a:off x="1559005" y="2403620"/>
            <a:ext cx="2072641" cy="5121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Споживчі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: скругленные углы 13">
            <a:extLst>
              <a:ext uri="{FF2B5EF4-FFF2-40B4-BE49-F238E27FC236}">
                <a16:creationId xmlns:a16="http://schemas.microsoft.com/office/drawing/2014/main" id="{360EB58D-D51A-3BFB-A1C2-32E814621D91}"/>
              </a:ext>
            </a:extLst>
          </p:cNvPr>
          <p:cNvSpPr/>
          <p:nvPr/>
        </p:nvSpPr>
        <p:spPr>
          <a:xfrm>
            <a:off x="5390262" y="2403620"/>
            <a:ext cx="2072641" cy="5121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Неспоживчі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: скругленные углы 13">
            <a:extLst>
              <a:ext uri="{FF2B5EF4-FFF2-40B4-BE49-F238E27FC236}">
                <a16:creationId xmlns:a16="http://schemas.microsoft.com/office/drawing/2014/main" id="{FA5FD8BB-4AAC-4C35-9AC5-A0283563F590}"/>
              </a:ext>
            </a:extLst>
          </p:cNvPr>
          <p:cNvSpPr/>
          <p:nvPr/>
        </p:nvSpPr>
        <p:spPr>
          <a:xfrm>
            <a:off x="1559005" y="3227358"/>
            <a:ext cx="2072641" cy="5121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Подільні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: скругленные углы 13">
            <a:extLst>
              <a:ext uri="{FF2B5EF4-FFF2-40B4-BE49-F238E27FC236}">
                <a16:creationId xmlns:a16="http://schemas.microsoft.com/office/drawing/2014/main" id="{CF1B57A3-E4F5-0344-A728-8F96DFECC42F}"/>
              </a:ext>
            </a:extLst>
          </p:cNvPr>
          <p:cNvSpPr/>
          <p:nvPr/>
        </p:nvSpPr>
        <p:spPr>
          <a:xfrm>
            <a:off x="5390262" y="3227358"/>
            <a:ext cx="2072641" cy="5121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Неподільні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3">
            <a:extLst>
              <a:ext uri="{FF2B5EF4-FFF2-40B4-BE49-F238E27FC236}">
                <a16:creationId xmlns:a16="http://schemas.microsoft.com/office/drawing/2014/main" id="{C97AA0A0-D270-BB8A-A10E-E15D7A6B82F2}"/>
              </a:ext>
            </a:extLst>
          </p:cNvPr>
          <p:cNvSpPr/>
          <p:nvPr/>
        </p:nvSpPr>
        <p:spPr>
          <a:xfrm>
            <a:off x="1755032" y="4051096"/>
            <a:ext cx="1680585" cy="5121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Рухомі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: скругленные углы 13">
            <a:extLst>
              <a:ext uri="{FF2B5EF4-FFF2-40B4-BE49-F238E27FC236}">
                <a16:creationId xmlns:a16="http://schemas.microsoft.com/office/drawing/2014/main" id="{263EAD74-47B1-3A13-1B6C-E9875953215E}"/>
              </a:ext>
            </a:extLst>
          </p:cNvPr>
          <p:cNvSpPr/>
          <p:nvPr/>
        </p:nvSpPr>
        <p:spPr>
          <a:xfrm>
            <a:off x="5525073" y="4051096"/>
            <a:ext cx="1803018" cy="5121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Нерухомі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: скругленные углы 13">
            <a:extLst>
              <a:ext uri="{FF2B5EF4-FFF2-40B4-BE49-F238E27FC236}">
                <a16:creationId xmlns:a16="http://schemas.microsoft.com/office/drawing/2014/main" id="{124DAE32-2D27-816B-D7B5-FAB2933FF826}"/>
              </a:ext>
            </a:extLst>
          </p:cNvPr>
          <p:cNvSpPr/>
          <p:nvPr/>
        </p:nvSpPr>
        <p:spPr>
          <a:xfrm>
            <a:off x="1755032" y="4874834"/>
            <a:ext cx="1680585" cy="512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Плоди 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FBF5068B-05AF-1A6F-5666-6E070593AF5D}"/>
              </a:ext>
            </a:extLst>
          </p:cNvPr>
          <p:cNvSpPr/>
          <p:nvPr/>
        </p:nvSpPr>
        <p:spPr>
          <a:xfrm>
            <a:off x="5586289" y="4869292"/>
            <a:ext cx="1680585" cy="512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Доходи 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: скругленные углы 13">
            <a:extLst>
              <a:ext uri="{FF2B5EF4-FFF2-40B4-BE49-F238E27FC236}">
                <a16:creationId xmlns:a16="http://schemas.microsoft.com/office/drawing/2014/main" id="{BF0B65B0-2AE2-2225-1D1F-BC88B70FEEF5}"/>
              </a:ext>
            </a:extLst>
          </p:cNvPr>
          <p:cNvSpPr/>
          <p:nvPr/>
        </p:nvSpPr>
        <p:spPr>
          <a:xfrm>
            <a:off x="2203353" y="5698572"/>
            <a:ext cx="4737293" cy="5121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Результати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творчої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діяльності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3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Права і свободи</Template>
  <TotalTime>268</TotalTime>
  <Words>386</Words>
  <Application>Microsoft Office PowerPoint</Application>
  <PresentationFormat>Экран (4:3)</PresentationFormat>
  <Paragraphs>86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Тема1</vt:lpstr>
      <vt:lpstr>Неповнолітні як суб’єкти цивільних правовідносин</vt:lpstr>
      <vt:lpstr>«Не те шкода, що людина народилася чи померла, що вона втратила свої гроші, будинки, майно: все це не належить їй. Але шкода, якщо людина втрачає свою справжню власність — свою гідність»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 державної влади  в Україні</dc:title>
  <dc:creator>Alex</dc:creator>
  <cp:lastModifiedBy>Romashko, Oleksandr</cp:lastModifiedBy>
  <cp:revision>85</cp:revision>
  <dcterms:created xsi:type="dcterms:W3CDTF">2021-12-24T07:47:25Z</dcterms:created>
  <dcterms:modified xsi:type="dcterms:W3CDTF">2022-10-22T15:50:44Z</dcterms:modified>
</cp:coreProperties>
</file>