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9" r:id="rId4"/>
    <p:sldId id="262" r:id="rId5"/>
    <p:sldId id="263" r:id="rId6"/>
    <p:sldId id="269" r:id="rId7"/>
    <p:sldId id="270" r:id="rId8"/>
    <p:sldId id="271" r:id="rId9"/>
    <p:sldId id="261" r:id="rId10"/>
    <p:sldId id="264" r:id="rId11"/>
    <p:sldId id="273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0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15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5591176" y="6488114"/>
            <a:ext cx="27126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+mn-lt"/>
                <a:ea typeface="+mn-ea"/>
              </a:rPr>
              <a:t>Copyright © </a:t>
            </a:r>
            <a:r>
              <a:rPr lang="en-US" sz="1350" dirty="0" err="1">
                <a:latin typeface="+mn-lt"/>
                <a:ea typeface="+mn-ea"/>
              </a:rPr>
              <a:t>Wondershare</a:t>
            </a:r>
            <a:r>
              <a:rPr lang="en-US" sz="1350" dirty="0">
                <a:latin typeface="+mn-lt"/>
                <a:ea typeface="+mn-ea"/>
              </a:rPr>
              <a:t> Software</a:t>
            </a:r>
            <a:endParaRPr lang="zh-CN" altLang="en-US" sz="1350" dirty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2130427"/>
            <a:ext cx="7772400" cy="1227137"/>
          </a:xfrm>
          <a:noFill/>
        </p:spPr>
        <p:txBody>
          <a:bodyPr/>
          <a:lstStyle>
            <a:lvl1pPr algn="l">
              <a:defRPr sz="3750" b="1" cap="none" spc="0" baseline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706" y="3357562"/>
            <a:ext cx="6400800" cy="642942"/>
          </a:xfrm>
        </p:spPr>
        <p:txBody>
          <a:bodyPr rtlCol="0" anchor="ctr">
            <a:normAutofit/>
          </a:bodyPr>
          <a:lstStyle>
            <a:lvl1pPr marL="0" indent="0" algn="l" defTabSz="685800" rtl="0" eaLnBrk="1" latinLnBrk="0" hangingPunct="1">
              <a:spcBef>
                <a:spcPct val="0"/>
              </a:spcBef>
              <a:buNone/>
              <a:defRPr lang="zh-CN" altLang="en-US" sz="1800" b="0" kern="1200" cap="none" spc="0" dirty="0">
                <a:ln>
                  <a:noFill/>
                </a:ln>
                <a:solidFill>
                  <a:srgbClr val="3B3721"/>
                </a:solidFill>
                <a:effectLst/>
                <a:latin typeface="+mj-lt"/>
                <a:ea typeface="+mj-ea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0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2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7969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8587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591176" y="6488114"/>
            <a:ext cx="27126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+mn-lt"/>
                <a:ea typeface="+mn-ea"/>
              </a:rPr>
              <a:t>Copyright © </a:t>
            </a:r>
            <a:r>
              <a:rPr lang="en-US" sz="1350" dirty="0" err="1">
                <a:latin typeface="+mn-lt"/>
                <a:ea typeface="+mn-ea"/>
              </a:rPr>
              <a:t>Wondershare</a:t>
            </a:r>
            <a:r>
              <a:rPr lang="en-US" sz="1350" dirty="0">
                <a:latin typeface="+mn-lt"/>
                <a:ea typeface="+mn-ea"/>
              </a:rPr>
              <a:t> Software</a:t>
            </a:r>
            <a:endParaRPr lang="zh-CN" altLang="en-US" sz="135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715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2400" b="1" kern="1200" dirty="0">
          <a:ln w="9000" cmpd="sng">
            <a:noFill/>
            <a:prstDash val="solid"/>
          </a:ln>
          <a:gradFill>
            <a:gsLst>
              <a:gs pos="0">
                <a:srgbClr val="C00000"/>
              </a:gs>
              <a:gs pos="43000">
                <a:srgbClr val="A20000"/>
              </a:gs>
              <a:gs pos="100000">
                <a:srgbClr val="860000"/>
              </a:gs>
            </a:gsLst>
            <a:lin ang="5400000"/>
          </a:gradFill>
          <a:effectLst>
            <a:reflection blurRad="12700" stA="28000" endPos="45000" dist="1000" dir="5400000" sy="-100000" algn="bl" rotWithShape="0"/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7726E-C5E8-47AC-BF79-5BC3F17AF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365" y="1046961"/>
            <a:ext cx="6847088" cy="1719197"/>
          </a:xfrm>
        </p:spPr>
        <p:txBody>
          <a:bodyPr>
            <a:normAutofit/>
          </a:bodyPr>
          <a:lstStyle/>
          <a:p>
            <a:r>
              <a:rPr lang="ru-RU" sz="4000" dirty="0" err="1"/>
              <a:t>Юридична</a:t>
            </a:r>
            <a:r>
              <a:rPr lang="ru-RU" sz="4000" dirty="0"/>
              <a:t> </a:t>
            </a:r>
            <a:r>
              <a:rPr lang="ru-RU" sz="4000" dirty="0" err="1"/>
              <a:t>відповідальність</a:t>
            </a:r>
            <a:r>
              <a:rPr lang="ru-RU" sz="4000" dirty="0"/>
              <a:t>: </a:t>
            </a:r>
            <a:r>
              <a:rPr lang="ru-RU" sz="4000" dirty="0" err="1"/>
              <a:t>поняття</a:t>
            </a:r>
            <a:r>
              <a:rPr lang="ru-RU" sz="4000" dirty="0"/>
              <a:t>, </a:t>
            </a:r>
            <a:r>
              <a:rPr lang="ru-RU" sz="4000" dirty="0" err="1"/>
              <a:t>підстави</a:t>
            </a:r>
            <a:r>
              <a:rPr lang="ru-RU" sz="4000" dirty="0"/>
              <a:t>, </a:t>
            </a:r>
            <a:r>
              <a:rPr lang="ru-RU" sz="4000" dirty="0" err="1"/>
              <a:t>види</a:t>
            </a:r>
            <a:r>
              <a:rPr lang="ru-RU" sz="4000" dirty="0"/>
              <a:t>.</a:t>
            </a:r>
            <a:endParaRPr lang="ru-UA" sz="4000" dirty="0"/>
          </a:p>
        </p:txBody>
      </p:sp>
    </p:spTree>
    <p:extLst>
      <p:ext uri="{BB962C8B-B14F-4D97-AF65-F5344CB8AC3E}">
        <p14:creationId xmlns:p14="http://schemas.microsoft.com/office/powerpoint/2010/main" val="16426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C847C2CA-E7B7-8F3C-7156-E064E0587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150985"/>
              </p:ext>
            </p:extLst>
          </p:nvPr>
        </p:nvGraphicFramePr>
        <p:xfrm>
          <a:off x="139338" y="1184364"/>
          <a:ext cx="8865324" cy="4156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5">
                  <a:extLst>
                    <a:ext uri="{9D8B030D-6E8A-4147-A177-3AD203B41FA5}">
                      <a16:colId xmlns:a16="http://schemas.microsoft.com/office/drawing/2014/main" val="1872094164"/>
                    </a:ext>
                  </a:extLst>
                </a:gridCol>
                <a:gridCol w="1680754">
                  <a:extLst>
                    <a:ext uri="{9D8B030D-6E8A-4147-A177-3AD203B41FA5}">
                      <a16:colId xmlns:a16="http://schemas.microsoft.com/office/drawing/2014/main" val="4197339635"/>
                    </a:ext>
                  </a:extLst>
                </a:gridCol>
                <a:gridCol w="1628503">
                  <a:extLst>
                    <a:ext uri="{9D8B030D-6E8A-4147-A177-3AD203B41FA5}">
                      <a16:colId xmlns:a16="http://schemas.microsoft.com/office/drawing/2014/main" val="102001031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95648066"/>
                    </a:ext>
                  </a:extLst>
                </a:gridCol>
                <a:gridCol w="1384663">
                  <a:extLst>
                    <a:ext uri="{9D8B030D-6E8A-4147-A177-3AD203B41FA5}">
                      <a16:colId xmlns:a16="http://schemas.microsoft.com/office/drawing/2014/main" val="60503275"/>
                    </a:ext>
                  </a:extLst>
                </a:gridCol>
                <a:gridCol w="1341119">
                  <a:extLst>
                    <a:ext uri="{9D8B030D-6E8A-4147-A177-3AD203B41FA5}">
                      <a16:colId xmlns:a16="http://schemas.microsoft.com/office/drawing/2014/main" val="3079574215"/>
                    </a:ext>
                  </a:extLst>
                </a:gridCol>
              </a:tblGrid>
              <a:tr h="583476">
                <a:tc gridSpan="6">
                  <a:txBody>
                    <a:bodyPr/>
                    <a:lstStyle/>
                    <a:p>
                      <a:pPr algn="ctr"/>
                      <a:r>
                        <a:rPr lang="uk-UA" sz="2000" dirty="0">
                          <a:latin typeface="Century Gothic" panose="020B0502020202020204" pitchFamily="34" charset="0"/>
                        </a:rPr>
                        <a:t>Види дієздатності фізичної особи</a:t>
                      </a:r>
                      <a:endParaRPr lang="ru-UA" sz="20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uk-UA" sz="1800" dirty="0">
                          <a:latin typeface="Century Gothic" panose="020B0502020202020204" pitchFamily="34" charset="0"/>
                        </a:rPr>
                        <a:t>Види дієздатності фізичної особи</a:t>
                      </a:r>
                      <a:endParaRPr lang="ru-UA" sz="18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UA" sz="18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0981366"/>
                  </a:ext>
                </a:extLst>
              </a:tr>
              <a:tr h="726900">
                <a:tc>
                  <a:txBody>
                    <a:bodyPr/>
                    <a:lstStyle/>
                    <a:p>
                      <a:pPr algn="ctr"/>
                      <a:r>
                        <a:rPr lang="uk-UA" sz="1400" noProof="0" dirty="0">
                          <a:latin typeface="Century Gothic" panose="020B0502020202020204" pitchFamily="34" charset="0"/>
                        </a:rPr>
                        <a:t>Часткова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noProof="0" dirty="0">
                          <a:latin typeface="Century Gothic" panose="020B0502020202020204" pitchFamily="34" charset="0"/>
                        </a:rPr>
                        <a:t>Неповна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noProof="0" dirty="0">
                          <a:latin typeface="Century Gothic" panose="020B0502020202020204" pitchFamily="34" charset="0"/>
                        </a:rPr>
                        <a:t>Еман</a:t>
                      </a:r>
                      <a:r>
                        <a:rPr lang="uk-UA" sz="1400" dirty="0">
                          <a:latin typeface="Century Gothic" panose="020B0502020202020204" pitchFamily="34" charset="0"/>
                        </a:rPr>
                        <a:t>с</a:t>
                      </a:r>
                      <a:r>
                        <a:rPr lang="uk-UA" sz="1400" noProof="0" dirty="0" err="1">
                          <a:latin typeface="Century Gothic" panose="020B0502020202020204" pitchFamily="34" charset="0"/>
                        </a:rPr>
                        <a:t>ипац</a:t>
                      </a:r>
                      <a:r>
                        <a:rPr lang="uk-UA" sz="1400" dirty="0" err="1">
                          <a:latin typeface="Century Gothic" panose="020B0502020202020204" pitchFamily="34" charset="0"/>
                        </a:rPr>
                        <a:t>ія</a:t>
                      </a:r>
                      <a:endParaRPr lang="ru-UA" sz="14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latin typeface="Century Gothic" panose="020B0502020202020204" pitchFamily="34" charset="0"/>
                        </a:rPr>
                        <a:t>Повна</a:t>
                      </a:r>
                      <a:endParaRPr lang="ru-UA" sz="14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latin typeface="Century Gothic" panose="020B0502020202020204" pitchFamily="34" charset="0"/>
                        </a:rPr>
                        <a:t>Обмежена</a:t>
                      </a:r>
                      <a:endParaRPr lang="ru-UA" sz="14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latin typeface="Century Gothic" panose="020B0502020202020204" pitchFamily="34" charset="0"/>
                        </a:rPr>
                        <a:t>Недієздатність</a:t>
                      </a:r>
                      <a:endParaRPr lang="ru-UA" sz="12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5648680"/>
                  </a:ext>
                </a:extLst>
              </a:tr>
              <a:tr h="994400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latin typeface="Century Gothic" panose="020B0502020202020204" pitchFamily="34" charset="0"/>
                        </a:rPr>
                        <a:t>Малолітня (до 14 років)</a:t>
                      </a:r>
                      <a:endParaRPr lang="ru-UA" sz="14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latin typeface="Century Gothic" panose="020B0502020202020204" pitchFamily="34" charset="0"/>
                        </a:rPr>
                        <a:t>Неповнолітня (14-18 років)</a:t>
                      </a:r>
                      <a:endParaRPr lang="ru-UA" sz="14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latin typeface="Century Gothic" panose="020B0502020202020204" pitchFamily="34" charset="0"/>
                        </a:rPr>
                        <a:t>Неповнолітня (16-18 років)</a:t>
                      </a:r>
                      <a:endParaRPr lang="ru-UA" sz="14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latin typeface="Century Gothic" panose="020B0502020202020204" pitchFamily="34" charset="0"/>
                        </a:rPr>
                        <a:t>Повнолітня (від 18 років)</a:t>
                      </a:r>
                      <a:endParaRPr lang="ru-UA" sz="14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latin typeface="Century Gothic" panose="020B0502020202020204" pitchFamily="34" charset="0"/>
                        </a:rPr>
                        <a:t>Обмежує суд</a:t>
                      </a:r>
                      <a:endParaRPr lang="ru-UA" sz="14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latin typeface="Century Gothic" panose="020B0502020202020204" pitchFamily="34" charset="0"/>
                        </a:rPr>
                        <a:t>Визнає тільки суд</a:t>
                      </a:r>
                      <a:endParaRPr lang="ru-UA" sz="14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6968287"/>
                  </a:ext>
                </a:extLst>
              </a:tr>
              <a:tr h="1851404"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latin typeface="Century Gothic" panose="020B0502020202020204" pitchFamily="34" charset="0"/>
                        </a:rPr>
                        <a:t>Не </a:t>
                      </a:r>
                      <a:r>
                        <a:rPr lang="uk-UA" sz="1200" dirty="0" err="1">
                          <a:latin typeface="Century Gothic" panose="020B0502020202020204" pitchFamily="34" charset="0"/>
                        </a:rPr>
                        <a:t>деліктоздатна</a:t>
                      </a:r>
                      <a:endParaRPr lang="ru-UA" sz="12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latin typeface="Century Gothic" panose="020B0502020202020204" pitchFamily="34" charset="0"/>
                        </a:rPr>
                        <a:t>Несе відповідальність (</a:t>
                      </a:r>
                      <a:r>
                        <a:rPr lang="uk-UA" sz="1200" dirty="0" err="1">
                          <a:latin typeface="Century Gothic" panose="020B0502020202020204" pitchFamily="34" charset="0"/>
                        </a:rPr>
                        <a:t>субсидіарно</a:t>
                      </a:r>
                      <a:r>
                        <a:rPr lang="uk-UA" sz="1200" dirty="0">
                          <a:latin typeface="Century Gothic" panose="020B0502020202020204" pitchFamily="34" charset="0"/>
                        </a:rPr>
                        <a:t> відповідають батьки)</a:t>
                      </a:r>
                      <a:endParaRPr lang="ru-UA" sz="12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200" dirty="0">
                          <a:latin typeface="Century Gothic" panose="020B0502020202020204" pitchFamily="34" charset="0"/>
                        </a:rPr>
                        <a:t>Несе відповідальність (</a:t>
                      </a:r>
                      <a:r>
                        <a:rPr lang="uk-UA" sz="1200" dirty="0" err="1">
                          <a:latin typeface="Century Gothic" panose="020B0502020202020204" pitchFamily="34" charset="0"/>
                        </a:rPr>
                        <a:t>субсидіарно</a:t>
                      </a:r>
                      <a:r>
                        <a:rPr lang="uk-UA" sz="1200" dirty="0">
                          <a:latin typeface="Century Gothic" panose="020B0502020202020204" pitchFamily="34" charset="0"/>
                        </a:rPr>
                        <a:t> відповідають батьки)</a:t>
                      </a:r>
                      <a:endParaRPr lang="ru-UA" sz="1200" dirty="0"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endParaRPr lang="ru-UA" sz="12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latin typeface="Century Gothic" panose="020B0502020202020204" pitchFamily="34" charset="0"/>
                        </a:rPr>
                        <a:t>Несуть повну відповідальність</a:t>
                      </a:r>
                      <a:endParaRPr lang="ru-UA" sz="12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200" dirty="0">
                          <a:latin typeface="Century Gothic" panose="020B0502020202020204" pitchFamily="34" charset="0"/>
                        </a:rPr>
                        <a:t>Несуть повну відповідальність</a:t>
                      </a:r>
                      <a:endParaRPr lang="ru-UA" sz="1200" dirty="0"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endParaRPr lang="ru-UA" sz="12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latin typeface="Century Gothic" panose="020B0502020202020204" pitchFamily="34" charset="0"/>
                        </a:rPr>
                        <a:t>Відповідають опікуни</a:t>
                      </a:r>
                      <a:endParaRPr lang="ru-UA" sz="12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6727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25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18B2C0-7F68-F7F4-6CAC-815F7BD7BD16}"/>
              </a:ext>
            </a:extLst>
          </p:cNvPr>
          <p:cNvSpPr txBox="1">
            <a:spLocks/>
          </p:cNvSpPr>
          <p:nvPr/>
        </p:nvSpPr>
        <p:spPr>
          <a:xfrm>
            <a:off x="735874" y="299517"/>
            <a:ext cx="7672251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2800" dirty="0">
                <a:effectLst/>
              </a:rPr>
              <a:t>Юридичні особи – суб’єкти  цивільних правовідносин</a:t>
            </a:r>
            <a:endParaRPr lang="ru-UA" sz="2800" dirty="0">
              <a:effectLst/>
            </a:endParaRPr>
          </a:p>
        </p:txBody>
      </p:sp>
      <p:sp>
        <p:nvSpPr>
          <p:cNvPr id="3" name="Прямоугольник: скругленные углы 13">
            <a:extLst>
              <a:ext uri="{FF2B5EF4-FFF2-40B4-BE49-F238E27FC236}">
                <a16:creationId xmlns:a16="http://schemas.microsoft.com/office/drawing/2014/main" id="{BFD463A4-4EF1-CF9B-65DD-5025B52D76B8}"/>
              </a:ext>
            </a:extLst>
          </p:cNvPr>
          <p:cNvSpPr/>
          <p:nvPr/>
        </p:nvSpPr>
        <p:spPr>
          <a:xfrm>
            <a:off x="1389560" y="1537323"/>
            <a:ext cx="6364878" cy="5121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Участь у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цивільному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обороті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від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свого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імені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: скругленные углы 13">
            <a:extLst>
              <a:ext uri="{FF2B5EF4-FFF2-40B4-BE49-F238E27FC236}">
                <a16:creationId xmlns:a16="http://schemas.microsoft.com/office/drawing/2014/main" id="{D52D300F-570F-C8C7-65E6-74CC6E919A4B}"/>
              </a:ext>
            </a:extLst>
          </p:cNvPr>
          <p:cNvSpPr/>
          <p:nvPr/>
        </p:nvSpPr>
        <p:spPr>
          <a:xfrm>
            <a:off x="2172243" y="2336222"/>
            <a:ext cx="4799512" cy="5121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Наявність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відособленого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майна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13">
            <a:extLst>
              <a:ext uri="{FF2B5EF4-FFF2-40B4-BE49-F238E27FC236}">
                <a16:creationId xmlns:a16="http://schemas.microsoft.com/office/drawing/2014/main" id="{223FC184-C6CC-630D-AC2C-AD17E2F489FB}"/>
              </a:ext>
            </a:extLst>
          </p:cNvPr>
          <p:cNvSpPr/>
          <p:nvPr/>
        </p:nvSpPr>
        <p:spPr>
          <a:xfrm>
            <a:off x="2573382" y="3135121"/>
            <a:ext cx="3997235" cy="5121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Має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своє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найменування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13">
            <a:extLst>
              <a:ext uri="{FF2B5EF4-FFF2-40B4-BE49-F238E27FC236}">
                <a16:creationId xmlns:a16="http://schemas.microsoft.com/office/drawing/2014/main" id="{E6961302-6F28-135D-B4F7-345BD87BCBE5}"/>
              </a:ext>
            </a:extLst>
          </p:cNvPr>
          <p:cNvSpPr/>
          <p:nvPr/>
        </p:nvSpPr>
        <p:spPr>
          <a:xfrm>
            <a:off x="2026375" y="3934020"/>
            <a:ext cx="5091249" cy="5121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Повинна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мати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місцезнаходження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: скругленные углы 13">
            <a:extLst>
              <a:ext uri="{FF2B5EF4-FFF2-40B4-BE49-F238E27FC236}">
                <a16:creationId xmlns:a16="http://schemas.microsoft.com/office/drawing/2014/main" id="{AD365D63-F3B8-8B80-2952-A2428C5E77CC}"/>
              </a:ext>
            </a:extLst>
          </p:cNvPr>
          <p:cNvSpPr/>
          <p:nvPr/>
        </p:nvSpPr>
        <p:spPr>
          <a:xfrm>
            <a:off x="2214969" y="4732920"/>
            <a:ext cx="4714061" cy="6764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Здатність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бути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позивачем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або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відповідачем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у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суді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41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9FA0A-1F09-4B06-BF9C-FA7F06DE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966" y="1530852"/>
            <a:ext cx="8391901" cy="3380782"/>
          </a:xfrm>
        </p:spPr>
        <p:txBody>
          <a:bodyPr>
            <a:noAutofit/>
          </a:bodyPr>
          <a:lstStyle/>
          <a:p>
            <a:pPr algn="ctr"/>
            <a:r>
              <a:rPr lang="ru-UA" dirty="0">
                <a:effectLst/>
              </a:rPr>
              <a:t>Там, де нема</a:t>
            </a:r>
            <a:r>
              <a:rPr lang="uk-UA" dirty="0">
                <a:effectLst/>
              </a:rPr>
              <a:t>є законів – немає і свободи</a:t>
            </a:r>
            <a:br>
              <a:rPr lang="uk-UA" dirty="0">
                <a:effectLst/>
              </a:rPr>
            </a:br>
            <a:br>
              <a:rPr lang="uk-UA" dirty="0">
                <a:effectLst/>
              </a:rPr>
            </a:br>
            <a:br>
              <a:rPr lang="uk-UA" dirty="0">
                <a:effectLst/>
              </a:rPr>
            </a:br>
            <a:br>
              <a:rPr lang="uk-UA" dirty="0">
                <a:effectLst/>
              </a:rPr>
            </a:br>
            <a:r>
              <a:rPr lang="uk-UA" dirty="0">
                <a:effectLst/>
              </a:rPr>
              <a:t>Кожен закон – це порушення свободи</a:t>
            </a:r>
            <a:br>
              <a:rPr lang="uk-UA" dirty="0">
                <a:effectLst/>
              </a:rPr>
            </a:br>
            <a:br>
              <a:rPr lang="uk-UA" dirty="0">
                <a:effectLst/>
              </a:rPr>
            </a:br>
            <a:br>
              <a:rPr lang="uk-UA" dirty="0">
                <a:effectLst/>
              </a:rPr>
            </a:br>
            <a:br>
              <a:rPr lang="uk-UA" dirty="0">
                <a:effectLst/>
              </a:rPr>
            </a:br>
            <a:r>
              <a:rPr lang="uk-UA" dirty="0">
                <a:effectLst/>
              </a:rPr>
              <a:t>Фортуна посміхається тому, кого не помічає Феміда</a:t>
            </a:r>
            <a:endParaRPr lang="ru-UA" dirty="0">
              <a:effectLst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F80479D-0197-41F4-AB66-1E6973B4C05D}"/>
              </a:ext>
            </a:extLst>
          </p:cNvPr>
          <p:cNvSpPr txBox="1">
            <a:spLocks/>
          </p:cNvSpPr>
          <p:nvPr/>
        </p:nvSpPr>
        <p:spPr>
          <a:xfrm>
            <a:off x="3728910" y="1924594"/>
            <a:ext cx="4932957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/>
            <a:r>
              <a:rPr lang="ru-RU" dirty="0">
                <a:effectLst/>
              </a:rPr>
              <a:t>Джон Локк</a:t>
            </a:r>
            <a:endParaRPr lang="ru-UA" dirty="0">
              <a:effectLst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B66A9CEB-B318-B43F-2B70-9565A3E22822}"/>
              </a:ext>
            </a:extLst>
          </p:cNvPr>
          <p:cNvSpPr txBox="1">
            <a:spLocks/>
          </p:cNvSpPr>
          <p:nvPr/>
        </p:nvSpPr>
        <p:spPr>
          <a:xfrm>
            <a:off x="3728910" y="3418114"/>
            <a:ext cx="4932957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/>
            <a:r>
              <a:rPr lang="ru-RU" dirty="0" err="1">
                <a:effectLst/>
              </a:rPr>
              <a:t>Єремія</a:t>
            </a:r>
            <a:r>
              <a:rPr lang="ru-RU" dirty="0">
                <a:effectLst/>
              </a:rPr>
              <a:t> Бентам</a:t>
            </a:r>
            <a:endParaRPr lang="ru-UA" dirty="0">
              <a:effectLst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2ED1565-AF93-5F57-8962-B1B723E7836E}"/>
              </a:ext>
            </a:extLst>
          </p:cNvPr>
          <p:cNvSpPr txBox="1">
            <a:spLocks/>
          </p:cNvSpPr>
          <p:nvPr/>
        </p:nvSpPr>
        <p:spPr>
          <a:xfrm>
            <a:off x="3941077" y="4993116"/>
            <a:ext cx="4932957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/>
            <a:r>
              <a:rPr lang="ru-RU" dirty="0">
                <a:effectLst/>
              </a:rPr>
              <a:t>Народна </a:t>
            </a:r>
            <a:r>
              <a:rPr lang="ru-RU" dirty="0" err="1">
                <a:effectLst/>
              </a:rPr>
              <a:t>творчість</a:t>
            </a:r>
            <a:endParaRPr lang="ru-U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385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14">
            <a:extLst>
              <a:ext uri="{FF2B5EF4-FFF2-40B4-BE49-F238E27FC236}">
                <a16:creationId xmlns:a16="http://schemas.microsoft.com/office/drawing/2014/main" id="{D018753F-7921-B0D5-C5A3-FDC4F735733F}"/>
              </a:ext>
            </a:extLst>
          </p:cNvPr>
          <p:cNvSpPr/>
          <p:nvPr/>
        </p:nvSpPr>
        <p:spPr>
          <a:xfrm>
            <a:off x="2177129" y="1708951"/>
            <a:ext cx="4789742" cy="5379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indent="158750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Настає за вчинені правопорушення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4C3C871-F675-580F-CFC8-7EDF24391AB8}"/>
              </a:ext>
            </a:extLst>
          </p:cNvPr>
          <p:cNvSpPr txBox="1">
            <a:spLocks/>
          </p:cNvSpPr>
          <p:nvPr/>
        </p:nvSpPr>
        <p:spPr>
          <a:xfrm>
            <a:off x="374469" y="143581"/>
            <a:ext cx="7506789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200" dirty="0">
                <a:effectLst/>
              </a:rPr>
              <a:t>Ознаки юридичної відповідальності:</a:t>
            </a:r>
            <a:endParaRPr lang="ru-UA" sz="3200" dirty="0">
              <a:effectLst/>
            </a:endParaRPr>
          </a:p>
        </p:txBody>
      </p:sp>
      <p:sp>
        <p:nvSpPr>
          <p:cNvPr id="2" name="Прямоугольник: скругленные углы 14">
            <a:extLst>
              <a:ext uri="{FF2B5EF4-FFF2-40B4-BE49-F238E27FC236}">
                <a16:creationId xmlns:a16="http://schemas.microsoft.com/office/drawing/2014/main" id="{04049C51-F616-687F-4FB9-2F4B1B9B0C34}"/>
              </a:ext>
            </a:extLst>
          </p:cNvPr>
          <p:cNvSpPr/>
          <p:nvPr/>
        </p:nvSpPr>
        <p:spPr>
          <a:xfrm>
            <a:off x="2124885" y="2640204"/>
            <a:ext cx="4894231" cy="53791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158750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Здійснюється компетентним органом</a:t>
            </a:r>
          </a:p>
        </p:txBody>
      </p:sp>
      <p:sp>
        <p:nvSpPr>
          <p:cNvPr id="3" name="Прямоугольник: скругленные углы 14">
            <a:extLst>
              <a:ext uri="{FF2B5EF4-FFF2-40B4-BE49-F238E27FC236}">
                <a16:creationId xmlns:a16="http://schemas.microsoft.com/office/drawing/2014/main" id="{8FC1058F-E7F1-BC02-2C98-542E96442E4D}"/>
              </a:ext>
            </a:extLst>
          </p:cNvPr>
          <p:cNvSpPr/>
          <p:nvPr/>
        </p:nvSpPr>
        <p:spPr>
          <a:xfrm>
            <a:off x="1724293" y="3571457"/>
            <a:ext cx="5695414" cy="5379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indent="158750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Обов’язок особи зазнати певного покарання</a:t>
            </a:r>
          </a:p>
        </p:txBody>
      </p:sp>
      <p:sp>
        <p:nvSpPr>
          <p:cNvPr id="9" name="Прямоугольник: скругленные углы 14">
            <a:extLst>
              <a:ext uri="{FF2B5EF4-FFF2-40B4-BE49-F238E27FC236}">
                <a16:creationId xmlns:a16="http://schemas.microsoft.com/office/drawing/2014/main" id="{CAFC2AF2-F407-3F83-2768-4FB196D06ECF}"/>
              </a:ext>
            </a:extLst>
          </p:cNvPr>
          <p:cNvSpPr/>
          <p:nvPr/>
        </p:nvSpPr>
        <p:spPr>
          <a:xfrm>
            <a:off x="1593667" y="4502709"/>
            <a:ext cx="5956667" cy="5379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indent="158750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Реалізуються в певних процесуальних нормах</a:t>
            </a:r>
          </a:p>
        </p:txBody>
      </p:sp>
    </p:spTree>
    <p:extLst>
      <p:ext uri="{BB962C8B-B14F-4D97-AF65-F5344CB8AC3E}">
        <p14:creationId xmlns:p14="http://schemas.microsoft.com/office/powerpoint/2010/main" val="426679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-87086" y="122915"/>
            <a:ext cx="83378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200" dirty="0">
                <a:effectLst/>
              </a:rPr>
              <a:t>Підстави юридичної відповідальності:</a:t>
            </a:r>
            <a:endParaRPr lang="ru-UA" sz="3200" dirty="0">
              <a:effectLst/>
            </a:endParaRPr>
          </a:p>
        </p:txBody>
      </p:sp>
      <p:sp>
        <p:nvSpPr>
          <p:cNvPr id="5" name="Прямоугольник: скругленные углы 13">
            <a:extLst>
              <a:ext uri="{FF2B5EF4-FFF2-40B4-BE49-F238E27FC236}">
                <a16:creationId xmlns:a16="http://schemas.microsoft.com/office/drawing/2014/main" id="{39F4FCFC-E88A-2CF8-6BB9-0B6E6E272836}"/>
              </a:ext>
            </a:extLst>
          </p:cNvPr>
          <p:cNvSpPr/>
          <p:nvPr/>
        </p:nvSpPr>
        <p:spPr>
          <a:xfrm>
            <a:off x="2927562" y="1866926"/>
            <a:ext cx="3460175" cy="4750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174625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Нормативна підстава</a:t>
            </a:r>
          </a:p>
        </p:txBody>
      </p:sp>
      <p:sp>
        <p:nvSpPr>
          <p:cNvPr id="2" name="Прямоугольник: скругленные углы 13">
            <a:extLst>
              <a:ext uri="{FF2B5EF4-FFF2-40B4-BE49-F238E27FC236}">
                <a16:creationId xmlns:a16="http://schemas.microsoft.com/office/drawing/2014/main" id="{556ECA8F-E408-BDF4-C3A2-EAF5AE80B733}"/>
              </a:ext>
            </a:extLst>
          </p:cNvPr>
          <p:cNvSpPr/>
          <p:nvPr/>
        </p:nvSpPr>
        <p:spPr>
          <a:xfrm>
            <a:off x="3126771" y="3015624"/>
            <a:ext cx="3061757" cy="4750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indent="174625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Фактична підстава</a:t>
            </a:r>
          </a:p>
        </p:txBody>
      </p:sp>
      <p:sp>
        <p:nvSpPr>
          <p:cNvPr id="4" name="Прямоугольник: скругленные углы 13">
            <a:extLst>
              <a:ext uri="{FF2B5EF4-FFF2-40B4-BE49-F238E27FC236}">
                <a16:creationId xmlns:a16="http://schemas.microsoft.com/office/drawing/2014/main" id="{BBD6EC5A-669E-19E8-FB61-279B2F01BF3D}"/>
              </a:ext>
            </a:extLst>
          </p:cNvPr>
          <p:cNvSpPr/>
          <p:nvPr/>
        </p:nvSpPr>
        <p:spPr>
          <a:xfrm>
            <a:off x="2826325" y="4164322"/>
            <a:ext cx="3662648" cy="5121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indent="174625" algn="ctr">
              <a:buFont typeface="Arial" panose="020B0604020202020204" pitchFamily="34" charset="0"/>
              <a:buChar char="•"/>
            </a:pP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Процесуальна підстава</a:t>
            </a:r>
          </a:p>
        </p:txBody>
      </p:sp>
    </p:spTree>
    <p:extLst>
      <p:ext uri="{BB962C8B-B14F-4D97-AF65-F5344CB8AC3E}">
        <p14:creationId xmlns:p14="http://schemas.microsoft.com/office/powerpoint/2010/main" val="211799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139338" y="131969"/>
            <a:ext cx="7554116" cy="6524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200" dirty="0">
                <a:effectLst/>
              </a:rPr>
              <a:t>Принципи юридичної відповідальності:</a:t>
            </a:r>
            <a:endParaRPr lang="ru-UA" sz="3200" dirty="0">
              <a:effectLst/>
            </a:endParaRPr>
          </a:p>
        </p:txBody>
      </p:sp>
      <p:sp>
        <p:nvSpPr>
          <p:cNvPr id="5" name="Прямоугольник: скругленные углы 13">
            <a:extLst>
              <a:ext uri="{FF2B5EF4-FFF2-40B4-BE49-F238E27FC236}">
                <a16:creationId xmlns:a16="http://schemas.microsoft.com/office/drawing/2014/main" id="{39F4FCFC-E88A-2CF8-6BB9-0B6E6E272836}"/>
              </a:ext>
            </a:extLst>
          </p:cNvPr>
          <p:cNvSpPr/>
          <p:nvPr/>
        </p:nvSpPr>
        <p:spPr>
          <a:xfrm>
            <a:off x="3401426" y="1261277"/>
            <a:ext cx="2341148" cy="4750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Законності</a:t>
            </a:r>
          </a:p>
        </p:txBody>
      </p:sp>
      <p:sp>
        <p:nvSpPr>
          <p:cNvPr id="11" name="Прямоугольник: скругленные углы 13">
            <a:extLst>
              <a:ext uri="{FF2B5EF4-FFF2-40B4-BE49-F238E27FC236}">
                <a16:creationId xmlns:a16="http://schemas.microsoft.com/office/drawing/2014/main" id="{7EC80BA6-6505-834A-967C-D3963408EA8B}"/>
              </a:ext>
            </a:extLst>
          </p:cNvPr>
          <p:cNvSpPr/>
          <p:nvPr/>
        </p:nvSpPr>
        <p:spPr>
          <a:xfrm>
            <a:off x="3509781" y="2056740"/>
            <a:ext cx="2124438" cy="4796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Доцільності</a:t>
            </a:r>
          </a:p>
        </p:txBody>
      </p:sp>
      <p:sp>
        <p:nvSpPr>
          <p:cNvPr id="12" name="Прямоугольник: скругленные углы 13">
            <a:extLst>
              <a:ext uri="{FF2B5EF4-FFF2-40B4-BE49-F238E27FC236}">
                <a16:creationId xmlns:a16="http://schemas.microsoft.com/office/drawing/2014/main" id="{D8507BF5-5620-2F70-2697-F1C388BB1968}"/>
              </a:ext>
            </a:extLst>
          </p:cNvPr>
          <p:cNvSpPr/>
          <p:nvPr/>
        </p:nvSpPr>
        <p:spPr>
          <a:xfrm>
            <a:off x="3184527" y="2856837"/>
            <a:ext cx="2774946" cy="4796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Невідворотності</a:t>
            </a:r>
          </a:p>
        </p:txBody>
      </p:sp>
      <p:sp>
        <p:nvSpPr>
          <p:cNvPr id="2" name="Прямоугольник: скругленные углы 13">
            <a:extLst>
              <a:ext uri="{FF2B5EF4-FFF2-40B4-BE49-F238E27FC236}">
                <a16:creationId xmlns:a16="http://schemas.microsoft.com/office/drawing/2014/main" id="{E7610147-8B42-B75D-B3CC-6622EF48B38C}"/>
              </a:ext>
            </a:extLst>
          </p:cNvPr>
          <p:cNvSpPr/>
          <p:nvPr/>
        </p:nvSpPr>
        <p:spPr>
          <a:xfrm>
            <a:off x="3184527" y="3656934"/>
            <a:ext cx="2774946" cy="47968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Справедливості</a:t>
            </a:r>
          </a:p>
        </p:txBody>
      </p:sp>
      <p:sp>
        <p:nvSpPr>
          <p:cNvPr id="3" name="Прямоугольник: скругленные углы 13">
            <a:extLst>
              <a:ext uri="{FF2B5EF4-FFF2-40B4-BE49-F238E27FC236}">
                <a16:creationId xmlns:a16="http://schemas.microsoft.com/office/drawing/2014/main" id="{D4E82CCD-3073-3177-2235-589EEF42A08B}"/>
              </a:ext>
            </a:extLst>
          </p:cNvPr>
          <p:cNvSpPr/>
          <p:nvPr/>
        </p:nvSpPr>
        <p:spPr>
          <a:xfrm>
            <a:off x="3184527" y="4457031"/>
            <a:ext cx="2774946" cy="47968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Обґрунтованості</a:t>
            </a:r>
          </a:p>
        </p:txBody>
      </p:sp>
      <p:sp>
        <p:nvSpPr>
          <p:cNvPr id="4" name="Прямоугольник: скругленные углы 13">
            <a:extLst>
              <a:ext uri="{FF2B5EF4-FFF2-40B4-BE49-F238E27FC236}">
                <a16:creationId xmlns:a16="http://schemas.microsoft.com/office/drawing/2014/main" id="{99E82D83-49DA-FC35-7116-D5050F4957CB}"/>
              </a:ext>
            </a:extLst>
          </p:cNvPr>
          <p:cNvSpPr/>
          <p:nvPr/>
        </p:nvSpPr>
        <p:spPr>
          <a:xfrm>
            <a:off x="3184527" y="5257128"/>
            <a:ext cx="2774946" cy="479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Індивідуалізації</a:t>
            </a:r>
          </a:p>
        </p:txBody>
      </p:sp>
    </p:spTree>
    <p:extLst>
      <p:ext uri="{BB962C8B-B14F-4D97-AF65-F5344CB8AC3E}">
        <p14:creationId xmlns:p14="http://schemas.microsoft.com/office/powerpoint/2010/main" val="260402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252549" y="0"/>
            <a:ext cx="7554116" cy="9418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200" dirty="0">
                <a:effectLst/>
              </a:rPr>
              <a:t>Види юридичної відповідальності:</a:t>
            </a:r>
            <a:endParaRPr lang="ru-UA" sz="3200" dirty="0">
              <a:effectLst/>
            </a:endParaRPr>
          </a:p>
        </p:txBody>
      </p:sp>
      <p:sp>
        <p:nvSpPr>
          <p:cNvPr id="5" name="Прямоугольник: скругленные углы 13">
            <a:extLst>
              <a:ext uri="{FF2B5EF4-FFF2-40B4-BE49-F238E27FC236}">
                <a16:creationId xmlns:a16="http://schemas.microsoft.com/office/drawing/2014/main" id="{39F4FCFC-E88A-2CF8-6BB9-0B6E6E272836}"/>
              </a:ext>
            </a:extLst>
          </p:cNvPr>
          <p:cNvSpPr/>
          <p:nvPr/>
        </p:nvSpPr>
        <p:spPr>
          <a:xfrm>
            <a:off x="507949" y="2319757"/>
            <a:ext cx="3695833" cy="4750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галузевою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ознакою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: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: скругленные углы 13">
            <a:extLst>
              <a:ext uri="{FF2B5EF4-FFF2-40B4-BE49-F238E27FC236}">
                <a16:creationId xmlns:a16="http://schemas.microsoft.com/office/drawing/2014/main" id="{ECB0FF56-8D2A-9774-7EBB-5446852F14F5}"/>
              </a:ext>
            </a:extLst>
          </p:cNvPr>
          <p:cNvSpPr/>
          <p:nvPr/>
        </p:nvSpPr>
        <p:spPr>
          <a:xfrm>
            <a:off x="5967836" y="1369694"/>
            <a:ext cx="2528296" cy="475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Конституційна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: скругленные углы 13">
            <a:extLst>
              <a:ext uri="{FF2B5EF4-FFF2-40B4-BE49-F238E27FC236}">
                <a16:creationId xmlns:a16="http://schemas.microsoft.com/office/drawing/2014/main" id="{CB3E2437-30C6-1DAC-7A73-64A4667AFFFF}"/>
              </a:ext>
            </a:extLst>
          </p:cNvPr>
          <p:cNvSpPr/>
          <p:nvPr/>
        </p:nvSpPr>
        <p:spPr>
          <a:xfrm>
            <a:off x="5885106" y="2003070"/>
            <a:ext cx="2693757" cy="475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indent="174625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Адміністративна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: скругленные углы 13">
            <a:extLst>
              <a:ext uri="{FF2B5EF4-FFF2-40B4-BE49-F238E27FC236}">
                <a16:creationId xmlns:a16="http://schemas.microsoft.com/office/drawing/2014/main" id="{78694C67-1B54-18CE-F76B-28A1CCE24746}"/>
              </a:ext>
            </a:extLst>
          </p:cNvPr>
          <p:cNvSpPr/>
          <p:nvPr/>
        </p:nvSpPr>
        <p:spPr>
          <a:xfrm>
            <a:off x="5885106" y="2636446"/>
            <a:ext cx="2693757" cy="475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indent="174625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Цивільно-правова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: скругленные углы 13">
            <a:extLst>
              <a:ext uri="{FF2B5EF4-FFF2-40B4-BE49-F238E27FC236}">
                <a16:creationId xmlns:a16="http://schemas.microsoft.com/office/drawing/2014/main" id="{324C46DE-1223-7ACD-DF2B-92319E6E69D1}"/>
              </a:ext>
            </a:extLst>
          </p:cNvPr>
          <p:cNvSpPr/>
          <p:nvPr/>
        </p:nvSpPr>
        <p:spPr>
          <a:xfrm>
            <a:off x="5885106" y="3269821"/>
            <a:ext cx="2693757" cy="475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indent="174625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Дисциплінарна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Левая фигурная скобка 5">
            <a:extLst>
              <a:ext uri="{FF2B5EF4-FFF2-40B4-BE49-F238E27FC236}">
                <a16:creationId xmlns:a16="http://schemas.microsoft.com/office/drawing/2014/main" id="{1787FCBA-2ED0-BD08-9376-CFC199B42D0F}"/>
              </a:ext>
            </a:extLst>
          </p:cNvPr>
          <p:cNvSpPr/>
          <p:nvPr/>
        </p:nvSpPr>
        <p:spPr>
          <a:xfrm>
            <a:off x="4746175" y="1369694"/>
            <a:ext cx="679268" cy="2375183"/>
          </a:xfrm>
          <a:prstGeom prst="leftBrace">
            <a:avLst>
              <a:gd name="adj1" fmla="val 78846"/>
              <a:gd name="adj2" fmla="val 50000"/>
            </a:avLst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Прямоугольник: скругленные углы 13">
            <a:extLst>
              <a:ext uri="{FF2B5EF4-FFF2-40B4-BE49-F238E27FC236}">
                <a16:creationId xmlns:a16="http://schemas.microsoft.com/office/drawing/2014/main" id="{27B16730-75A2-BDD4-DEFA-AE0258927AD0}"/>
              </a:ext>
            </a:extLst>
          </p:cNvPr>
          <p:cNvSpPr/>
          <p:nvPr/>
        </p:nvSpPr>
        <p:spPr>
          <a:xfrm>
            <a:off x="355881" y="4893136"/>
            <a:ext cx="3999967" cy="4750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суб’єктним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критерієм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: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скругленные углы 13">
            <a:extLst>
              <a:ext uri="{FF2B5EF4-FFF2-40B4-BE49-F238E27FC236}">
                <a16:creationId xmlns:a16="http://schemas.microsoft.com/office/drawing/2014/main" id="{D96EC2E7-7DA8-E3EF-9844-BAF0FDEEE40A}"/>
              </a:ext>
            </a:extLst>
          </p:cNvPr>
          <p:cNvSpPr/>
          <p:nvPr/>
        </p:nvSpPr>
        <p:spPr>
          <a:xfrm>
            <a:off x="5967836" y="4497288"/>
            <a:ext cx="2528296" cy="475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Індивідуальна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: скругленные углы 13">
            <a:extLst>
              <a:ext uri="{FF2B5EF4-FFF2-40B4-BE49-F238E27FC236}">
                <a16:creationId xmlns:a16="http://schemas.microsoft.com/office/drawing/2014/main" id="{EC6BDC96-F660-DD61-E5FA-5B8927F18961}"/>
              </a:ext>
            </a:extLst>
          </p:cNvPr>
          <p:cNvSpPr/>
          <p:nvPr/>
        </p:nvSpPr>
        <p:spPr>
          <a:xfrm>
            <a:off x="6142468" y="5130663"/>
            <a:ext cx="2179031" cy="475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indent="174625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Колективна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Левая фигурная скобка 13">
            <a:extLst>
              <a:ext uri="{FF2B5EF4-FFF2-40B4-BE49-F238E27FC236}">
                <a16:creationId xmlns:a16="http://schemas.microsoft.com/office/drawing/2014/main" id="{2AFABBDE-282A-4E64-D48C-6F056C2643B0}"/>
              </a:ext>
            </a:extLst>
          </p:cNvPr>
          <p:cNvSpPr/>
          <p:nvPr/>
        </p:nvSpPr>
        <p:spPr>
          <a:xfrm>
            <a:off x="4852523" y="4441370"/>
            <a:ext cx="618640" cy="1193075"/>
          </a:xfrm>
          <a:prstGeom prst="leftBrace">
            <a:avLst>
              <a:gd name="adj1" fmla="val 30856"/>
              <a:gd name="adj2" fmla="val 50000"/>
            </a:avLst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69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403056" y="131624"/>
            <a:ext cx="83378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ru-RU" sz="3200" dirty="0" err="1">
                <a:effectLst/>
              </a:rPr>
              <a:t>Ознаки</a:t>
            </a:r>
            <a:r>
              <a:rPr lang="ru-RU" sz="3200" dirty="0">
                <a:effectLst/>
              </a:rPr>
              <a:t> </a:t>
            </a:r>
            <a:r>
              <a:rPr lang="ru-RU" sz="3200" dirty="0" err="1">
                <a:effectLst/>
              </a:rPr>
              <a:t>майнових</a:t>
            </a:r>
            <a:r>
              <a:rPr lang="ru-RU" sz="3200" dirty="0">
                <a:effectLst/>
              </a:rPr>
              <a:t> </a:t>
            </a:r>
            <a:r>
              <a:rPr lang="ru-RU" sz="3200" dirty="0" err="1">
                <a:effectLst/>
              </a:rPr>
              <a:t>відносин</a:t>
            </a:r>
            <a:r>
              <a:rPr lang="ru-RU" sz="3200" dirty="0">
                <a:effectLst/>
              </a:rPr>
              <a:t>:</a:t>
            </a:r>
            <a:endParaRPr lang="ru-UA" sz="3200" dirty="0">
              <a:effectLst/>
            </a:endParaRPr>
          </a:p>
        </p:txBody>
      </p:sp>
      <p:sp>
        <p:nvSpPr>
          <p:cNvPr id="5" name="Прямоугольник: скругленные углы 13">
            <a:extLst>
              <a:ext uri="{FF2B5EF4-FFF2-40B4-BE49-F238E27FC236}">
                <a16:creationId xmlns:a16="http://schemas.microsoft.com/office/drawing/2014/main" id="{39F4FCFC-E88A-2CF8-6BB9-0B6E6E272836}"/>
              </a:ext>
            </a:extLst>
          </p:cNvPr>
          <p:cNvSpPr/>
          <p:nvPr/>
        </p:nvSpPr>
        <p:spPr>
          <a:xfrm>
            <a:off x="2389067" y="1699693"/>
            <a:ext cx="4365866" cy="6862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Економічні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тобто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носять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товарно-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грошовий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характер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: скругленные углы 13">
            <a:extLst>
              <a:ext uri="{FF2B5EF4-FFF2-40B4-BE49-F238E27FC236}">
                <a16:creationId xmlns:a16="http://schemas.microsoft.com/office/drawing/2014/main" id="{556ECA8F-E408-BDF4-C3A2-EAF5AE80B733}"/>
              </a:ext>
            </a:extLst>
          </p:cNvPr>
          <p:cNvSpPr/>
          <p:nvPr/>
        </p:nvSpPr>
        <p:spPr>
          <a:xfrm>
            <a:off x="1834069" y="2830043"/>
            <a:ext cx="5475862" cy="9879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виникають та існують між учасниками, які наділені майновою самостійністю та юридичною </a:t>
            </a:r>
            <a:r>
              <a:rPr lang="uk-UA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рівностю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: скругленные углы 13">
            <a:extLst>
              <a:ext uri="{FF2B5EF4-FFF2-40B4-BE49-F238E27FC236}">
                <a16:creationId xmlns:a16="http://schemas.microsoft.com/office/drawing/2014/main" id="{D3489A54-9998-ACC6-64B7-8E935E9D1F46}"/>
              </a:ext>
            </a:extLst>
          </p:cNvPr>
          <p:cNvSpPr/>
          <p:nvPr/>
        </p:nvSpPr>
        <p:spPr>
          <a:xfrm>
            <a:off x="1532362" y="4262122"/>
            <a:ext cx="6079277" cy="5121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Матеріальні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предмети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та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духовні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цінності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. 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93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403056" y="131624"/>
            <a:ext cx="83378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ru-RU" sz="3200" dirty="0" err="1">
                <a:effectLst/>
              </a:rPr>
              <a:t>Речі</a:t>
            </a:r>
            <a:r>
              <a:rPr lang="ru-RU" sz="3200" dirty="0">
                <a:effectLst/>
              </a:rPr>
              <a:t>:</a:t>
            </a:r>
            <a:endParaRPr lang="ru-UA" sz="3200" dirty="0">
              <a:effectLst/>
            </a:endParaRPr>
          </a:p>
        </p:txBody>
      </p:sp>
      <p:sp>
        <p:nvSpPr>
          <p:cNvPr id="3" name="Прямоугольник: скругленные углы 13">
            <a:extLst>
              <a:ext uri="{FF2B5EF4-FFF2-40B4-BE49-F238E27FC236}">
                <a16:creationId xmlns:a16="http://schemas.microsoft.com/office/drawing/2014/main" id="{D3489A54-9998-ACC6-64B7-8E935E9D1F46}"/>
              </a:ext>
            </a:extLst>
          </p:cNvPr>
          <p:cNvSpPr/>
          <p:nvPr/>
        </p:nvSpPr>
        <p:spPr>
          <a:xfrm>
            <a:off x="748936" y="1579882"/>
            <a:ext cx="3692780" cy="5121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Засоби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виробництва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: скругленные углы 13">
            <a:extLst>
              <a:ext uri="{FF2B5EF4-FFF2-40B4-BE49-F238E27FC236}">
                <a16:creationId xmlns:a16="http://schemas.microsoft.com/office/drawing/2014/main" id="{3B5031C1-DD0B-A2E8-E50C-8B18FA49CE07}"/>
              </a:ext>
            </a:extLst>
          </p:cNvPr>
          <p:cNvSpPr/>
          <p:nvPr/>
        </p:nvSpPr>
        <p:spPr>
          <a:xfrm>
            <a:off x="4702286" y="1579882"/>
            <a:ext cx="3448594" cy="5121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Предмети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споживання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13">
            <a:extLst>
              <a:ext uri="{FF2B5EF4-FFF2-40B4-BE49-F238E27FC236}">
                <a16:creationId xmlns:a16="http://schemas.microsoft.com/office/drawing/2014/main" id="{447BACC1-2769-37E2-A458-5A4CFF5B9B6E}"/>
              </a:ext>
            </a:extLst>
          </p:cNvPr>
          <p:cNvSpPr/>
          <p:nvPr/>
        </p:nvSpPr>
        <p:spPr>
          <a:xfrm>
            <a:off x="1559005" y="2403620"/>
            <a:ext cx="2072641" cy="5121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Споживчі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13">
            <a:extLst>
              <a:ext uri="{FF2B5EF4-FFF2-40B4-BE49-F238E27FC236}">
                <a16:creationId xmlns:a16="http://schemas.microsoft.com/office/drawing/2014/main" id="{360EB58D-D51A-3BFB-A1C2-32E814621D91}"/>
              </a:ext>
            </a:extLst>
          </p:cNvPr>
          <p:cNvSpPr/>
          <p:nvPr/>
        </p:nvSpPr>
        <p:spPr>
          <a:xfrm>
            <a:off x="5390262" y="2403620"/>
            <a:ext cx="2072641" cy="5121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Неспоживчі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скругленные углы 13">
            <a:extLst>
              <a:ext uri="{FF2B5EF4-FFF2-40B4-BE49-F238E27FC236}">
                <a16:creationId xmlns:a16="http://schemas.microsoft.com/office/drawing/2014/main" id="{FA5FD8BB-4AAC-4C35-9AC5-A0283563F590}"/>
              </a:ext>
            </a:extLst>
          </p:cNvPr>
          <p:cNvSpPr/>
          <p:nvPr/>
        </p:nvSpPr>
        <p:spPr>
          <a:xfrm>
            <a:off x="1559005" y="3227358"/>
            <a:ext cx="2072641" cy="5121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Подільні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: скругленные углы 13">
            <a:extLst>
              <a:ext uri="{FF2B5EF4-FFF2-40B4-BE49-F238E27FC236}">
                <a16:creationId xmlns:a16="http://schemas.microsoft.com/office/drawing/2014/main" id="{CF1B57A3-E4F5-0344-A728-8F96DFECC42F}"/>
              </a:ext>
            </a:extLst>
          </p:cNvPr>
          <p:cNvSpPr/>
          <p:nvPr/>
        </p:nvSpPr>
        <p:spPr>
          <a:xfrm>
            <a:off x="5390262" y="3227358"/>
            <a:ext cx="2072641" cy="5121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Неподільні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3">
            <a:extLst>
              <a:ext uri="{FF2B5EF4-FFF2-40B4-BE49-F238E27FC236}">
                <a16:creationId xmlns:a16="http://schemas.microsoft.com/office/drawing/2014/main" id="{C97AA0A0-D270-BB8A-A10E-E15D7A6B82F2}"/>
              </a:ext>
            </a:extLst>
          </p:cNvPr>
          <p:cNvSpPr/>
          <p:nvPr/>
        </p:nvSpPr>
        <p:spPr>
          <a:xfrm>
            <a:off x="1755032" y="4051096"/>
            <a:ext cx="1680585" cy="5121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Рухомі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: скругленные углы 13">
            <a:extLst>
              <a:ext uri="{FF2B5EF4-FFF2-40B4-BE49-F238E27FC236}">
                <a16:creationId xmlns:a16="http://schemas.microsoft.com/office/drawing/2014/main" id="{263EAD74-47B1-3A13-1B6C-E9875953215E}"/>
              </a:ext>
            </a:extLst>
          </p:cNvPr>
          <p:cNvSpPr/>
          <p:nvPr/>
        </p:nvSpPr>
        <p:spPr>
          <a:xfrm>
            <a:off x="5525073" y="4051096"/>
            <a:ext cx="1803018" cy="5121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Нерухомі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: скругленные углы 13">
            <a:extLst>
              <a:ext uri="{FF2B5EF4-FFF2-40B4-BE49-F238E27FC236}">
                <a16:creationId xmlns:a16="http://schemas.microsoft.com/office/drawing/2014/main" id="{124DAE32-2D27-816B-D7B5-FAB2933FF826}"/>
              </a:ext>
            </a:extLst>
          </p:cNvPr>
          <p:cNvSpPr/>
          <p:nvPr/>
        </p:nvSpPr>
        <p:spPr>
          <a:xfrm>
            <a:off x="1755032" y="4874834"/>
            <a:ext cx="1680585" cy="512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Плоди 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FBF5068B-05AF-1A6F-5666-6E070593AF5D}"/>
              </a:ext>
            </a:extLst>
          </p:cNvPr>
          <p:cNvSpPr/>
          <p:nvPr/>
        </p:nvSpPr>
        <p:spPr>
          <a:xfrm>
            <a:off x="5586289" y="4869292"/>
            <a:ext cx="1680585" cy="512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Доходи 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: скругленные углы 13">
            <a:extLst>
              <a:ext uri="{FF2B5EF4-FFF2-40B4-BE49-F238E27FC236}">
                <a16:creationId xmlns:a16="http://schemas.microsoft.com/office/drawing/2014/main" id="{BF0B65B0-2AE2-2225-1D1F-BC88B70FEEF5}"/>
              </a:ext>
            </a:extLst>
          </p:cNvPr>
          <p:cNvSpPr/>
          <p:nvPr/>
        </p:nvSpPr>
        <p:spPr>
          <a:xfrm>
            <a:off x="2203353" y="5698572"/>
            <a:ext cx="4737293" cy="5121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Результати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творчої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діяльності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3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18B2C0-7F68-F7F4-6CAC-815F7BD7BD16}"/>
              </a:ext>
            </a:extLst>
          </p:cNvPr>
          <p:cNvSpPr txBox="1">
            <a:spLocks/>
          </p:cNvSpPr>
          <p:nvPr/>
        </p:nvSpPr>
        <p:spPr>
          <a:xfrm>
            <a:off x="735874" y="299517"/>
            <a:ext cx="7672251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2800" dirty="0">
                <a:effectLst/>
              </a:rPr>
              <a:t>Фізичні особи – суб’єкти  цивільних правовідносин</a:t>
            </a:r>
            <a:endParaRPr lang="ru-UA" sz="2800" dirty="0">
              <a:effectLst/>
            </a:endParaRPr>
          </a:p>
        </p:txBody>
      </p:sp>
      <p:sp>
        <p:nvSpPr>
          <p:cNvPr id="3" name="Прямоугольник: скругленные углы 13">
            <a:extLst>
              <a:ext uri="{FF2B5EF4-FFF2-40B4-BE49-F238E27FC236}">
                <a16:creationId xmlns:a16="http://schemas.microsoft.com/office/drawing/2014/main" id="{BFD463A4-4EF1-CF9B-65DD-5025B52D76B8}"/>
              </a:ext>
            </a:extLst>
          </p:cNvPr>
          <p:cNvSpPr/>
          <p:nvPr/>
        </p:nvSpPr>
        <p:spPr>
          <a:xfrm>
            <a:off x="2439488" y="1759235"/>
            <a:ext cx="4180114" cy="5121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Цивільна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правосуб’єктність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: скругленные углы 13">
            <a:extLst>
              <a:ext uri="{FF2B5EF4-FFF2-40B4-BE49-F238E27FC236}">
                <a16:creationId xmlns:a16="http://schemas.microsoft.com/office/drawing/2014/main" id="{D52D300F-570F-C8C7-65E6-74CC6E919A4B}"/>
              </a:ext>
            </a:extLst>
          </p:cNvPr>
          <p:cNvSpPr/>
          <p:nvPr/>
        </p:nvSpPr>
        <p:spPr>
          <a:xfrm>
            <a:off x="2594065" y="2720706"/>
            <a:ext cx="3870960" cy="5121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Цивільна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правоздатність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13">
            <a:extLst>
              <a:ext uri="{FF2B5EF4-FFF2-40B4-BE49-F238E27FC236}">
                <a16:creationId xmlns:a16="http://schemas.microsoft.com/office/drawing/2014/main" id="{223FC184-C6CC-630D-AC2C-AD17E2F489FB}"/>
              </a:ext>
            </a:extLst>
          </p:cNvPr>
          <p:cNvSpPr/>
          <p:nvPr/>
        </p:nvSpPr>
        <p:spPr>
          <a:xfrm>
            <a:off x="2838994" y="3673519"/>
            <a:ext cx="3381102" cy="5121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Цивільна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дієздатність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13">
            <a:extLst>
              <a:ext uri="{FF2B5EF4-FFF2-40B4-BE49-F238E27FC236}">
                <a16:creationId xmlns:a16="http://schemas.microsoft.com/office/drawing/2014/main" id="{E6961302-6F28-135D-B4F7-345BD87BCBE5}"/>
              </a:ext>
            </a:extLst>
          </p:cNvPr>
          <p:cNvSpPr/>
          <p:nvPr/>
        </p:nvSpPr>
        <p:spPr>
          <a:xfrm>
            <a:off x="2476500" y="4626333"/>
            <a:ext cx="4106091" cy="5121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Цивільна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деліктоздатність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27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Права і свободи</Template>
  <TotalTime>288</TotalTime>
  <Words>256</Words>
  <Application>Microsoft Office PowerPoint</Application>
  <PresentationFormat>Экран (4:3)</PresentationFormat>
  <Paragraphs>76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Тема1</vt:lpstr>
      <vt:lpstr>Юридична відповідальність: поняття, підстави, види.</vt:lpstr>
      <vt:lpstr>Там, де немає законів – немає і свободи    Кожен закон – це порушення свободи    Фортуна посміхається тому, кого не помічає Феміда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 державної влади  в Україні</dc:title>
  <dc:creator>Alex</dc:creator>
  <cp:lastModifiedBy>Ромашко Олександр Григорович</cp:lastModifiedBy>
  <cp:revision>92</cp:revision>
  <dcterms:created xsi:type="dcterms:W3CDTF">2021-12-24T07:47:25Z</dcterms:created>
  <dcterms:modified xsi:type="dcterms:W3CDTF">2022-11-11T18:09:53Z</dcterms:modified>
</cp:coreProperties>
</file>