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31653" y="1647644"/>
            <a:ext cx="9626930" cy="3390181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sz="4800" dirty="0" smtClean="0"/>
              <a:t>Литературный обзор по теме:</a:t>
            </a:r>
            <a:br>
              <a:rPr lang="ru-RU" sz="4800" dirty="0" smtClean="0"/>
            </a:br>
            <a:r>
              <a:rPr lang="ru-RU" sz="4800" b="1" i="1" dirty="0" smtClean="0"/>
              <a:t>«Количественные методы выявления аномалий во временных рядах»</a:t>
            </a:r>
            <a:endParaRPr lang="ru-RU" sz="4800" b="1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13883" y="6150634"/>
            <a:ext cx="5219966" cy="618226"/>
          </a:xfrm>
        </p:spPr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CREATED BY: </a:t>
            </a:r>
            <a:r>
              <a:rPr lang="ru-RU" b="1" i="1" dirty="0" smtClean="0">
                <a:solidFill>
                  <a:schemeClr val="tx1"/>
                </a:solidFill>
              </a:rPr>
              <a:t>Чиркова </a:t>
            </a:r>
            <a:r>
              <a:rPr lang="ru-RU" b="1" i="1" dirty="0" err="1" smtClean="0">
                <a:solidFill>
                  <a:schemeClr val="tx1"/>
                </a:solidFill>
              </a:rPr>
              <a:t>юлия</a:t>
            </a:r>
            <a:r>
              <a:rPr lang="ru-RU" b="1" i="1" dirty="0" smtClean="0">
                <a:solidFill>
                  <a:schemeClr val="tx1"/>
                </a:solidFill>
              </a:rPr>
              <a:t>, БЭАД221</a:t>
            </a:r>
            <a:endParaRPr lang="ru-RU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17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8913" y="1611618"/>
            <a:ext cx="7160794" cy="478055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Нормальные </a:t>
            </a:r>
            <a:r>
              <a:rPr lang="ru-RU" dirty="0"/>
              <a:t>данные </a:t>
            </a:r>
            <a:r>
              <a:rPr lang="en-US" dirty="0" smtClean="0"/>
              <a:t>VS </a:t>
            </a:r>
            <a:r>
              <a:rPr lang="ru-RU" dirty="0" smtClean="0"/>
              <a:t>аномалии </a:t>
            </a:r>
            <a:endParaRPr lang="en-US" dirty="0" smtClean="0"/>
          </a:p>
          <a:p>
            <a:r>
              <a:rPr lang="ru-RU" dirty="0" smtClean="0"/>
              <a:t>Линейно </a:t>
            </a:r>
            <a:r>
              <a:rPr lang="ru-RU" dirty="0"/>
              <a:t>отделимы друг от </a:t>
            </a:r>
            <a:r>
              <a:rPr lang="ru-RU" dirty="0" smtClean="0"/>
              <a:t>друга</a:t>
            </a:r>
            <a:r>
              <a:rPr lang="ru-RU" dirty="0"/>
              <a:t> </a:t>
            </a:r>
            <a:r>
              <a:rPr lang="en-US" dirty="0" smtClean="0"/>
              <a:t>=&gt; </a:t>
            </a:r>
            <a:r>
              <a:rPr lang="ru-RU" dirty="0" smtClean="0"/>
              <a:t>𝑆𝑉𝑀 ищет </a:t>
            </a:r>
            <a:r>
              <a:rPr lang="ru-RU" dirty="0"/>
              <a:t>«наилучшую» разделяющую гиперплоскость между </a:t>
            </a:r>
            <a:r>
              <a:rPr lang="ru-RU" dirty="0" smtClean="0"/>
              <a:t>ними</a:t>
            </a:r>
            <a:r>
              <a:rPr lang="en-US" dirty="0" smtClean="0"/>
              <a:t> (</a:t>
            </a:r>
            <a:r>
              <a:rPr lang="ru-RU" dirty="0" smtClean="0"/>
              <a:t>расстояния от крайних точек обоих классов максимально</a:t>
            </a:r>
            <a:r>
              <a:rPr lang="en-US" dirty="0" smtClean="0"/>
              <a:t>)</a:t>
            </a:r>
          </a:p>
          <a:p>
            <a:r>
              <a:rPr lang="ru-RU" dirty="0" smtClean="0"/>
              <a:t>Линейно неразделимы </a:t>
            </a:r>
            <a:r>
              <a:rPr lang="en-US" dirty="0" smtClean="0"/>
              <a:t>=&gt; </a:t>
            </a:r>
            <a:r>
              <a:rPr lang="ru-RU" dirty="0" smtClean="0"/>
              <a:t>вводится </a:t>
            </a:r>
            <a:r>
              <a:rPr lang="ru-RU" dirty="0"/>
              <a:t>новая ось (или </a:t>
            </a:r>
            <a:r>
              <a:rPr lang="ru-RU" dirty="0" smtClean="0"/>
              <a:t>оси)</a:t>
            </a:r>
            <a:endParaRPr lang="en-US" dirty="0" smtClean="0"/>
          </a:p>
          <a:p>
            <a:r>
              <a:rPr lang="ru-RU" dirty="0" smtClean="0"/>
              <a:t>DBN </a:t>
            </a:r>
            <a:r>
              <a:rPr lang="ru-RU" dirty="0"/>
              <a:t>(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Belief</a:t>
            </a:r>
            <a:r>
              <a:rPr lang="ru-RU" dirty="0"/>
              <a:t> </a:t>
            </a:r>
            <a:r>
              <a:rPr lang="ru-RU" dirty="0" err="1"/>
              <a:t>Network</a:t>
            </a:r>
            <a:r>
              <a:rPr lang="ru-RU" dirty="0"/>
              <a:t>) для преобразования признаков и уменьшения </a:t>
            </a:r>
            <a:r>
              <a:rPr lang="ru-RU" dirty="0" smtClean="0"/>
              <a:t>размерности</a:t>
            </a:r>
            <a:r>
              <a:rPr lang="en-US" dirty="0" smtClean="0"/>
              <a:t> + 1-</a:t>
            </a:r>
            <a:r>
              <a:rPr lang="ru-RU" dirty="0" smtClean="0"/>
              <a:t>классовый </a:t>
            </a:r>
            <a:r>
              <a:rPr lang="en-US" dirty="0" smtClean="0"/>
              <a:t>SVM</a:t>
            </a:r>
            <a:endParaRPr lang="en-US" dirty="0"/>
          </a:p>
          <a:p>
            <a:r>
              <a:rPr lang="ru-RU" dirty="0" smtClean="0"/>
              <a:t>Многомерные данные, меньше временные затраты, эффективность при работе с большими </a:t>
            </a:r>
            <a:r>
              <a:rPr lang="ru-RU" dirty="0" err="1" smtClean="0"/>
              <a:t>датасетами</a:t>
            </a:r>
            <a:r>
              <a:rPr lang="ru-RU" dirty="0" smtClean="0"/>
              <a:t>, неразмеченные данные</a:t>
            </a:r>
          </a:p>
          <a:p>
            <a:r>
              <a:rPr lang="ru-RU" dirty="0" smtClean="0"/>
              <a:t>Значительные траты вычислительных мощностей на </a:t>
            </a:r>
            <a:r>
              <a:rPr lang="ru-RU" dirty="0" err="1" smtClean="0"/>
              <a:t>болших</a:t>
            </a:r>
            <a:r>
              <a:rPr lang="ru-RU" dirty="0" smtClean="0"/>
              <a:t> объемах данных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486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dirty="0" smtClean="0"/>
              <a:t>Supporting Vectors Machine</a:t>
            </a:r>
            <a:endParaRPr lang="ru-RU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425351" y="6176513"/>
            <a:ext cx="805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“High-dimensional and large-scale anomaly detection using a linear </a:t>
            </a:r>
            <a:r>
              <a:rPr lang="en-US" sz="1400" dirty="0" err="1"/>
              <a:t>oneclass</a:t>
            </a:r>
            <a:r>
              <a:rPr lang="en-US" sz="1400" dirty="0"/>
              <a:t> SVM with deep </a:t>
            </a:r>
            <a:r>
              <a:rPr lang="en-US" sz="1400" dirty="0" smtClean="0"/>
              <a:t>learning” by S</a:t>
            </a:r>
            <a:r>
              <a:rPr lang="en-US" sz="1400" dirty="0"/>
              <a:t>. M. </a:t>
            </a:r>
            <a:r>
              <a:rPr lang="en-US" sz="1400" dirty="0" err="1"/>
              <a:t>Erfani</a:t>
            </a:r>
            <a:r>
              <a:rPr lang="en-US" sz="1400" dirty="0"/>
              <a:t>, S. </a:t>
            </a:r>
            <a:r>
              <a:rPr lang="en-US" sz="1400" dirty="0" err="1"/>
              <a:t>Rajasegarar</a:t>
            </a:r>
            <a:r>
              <a:rPr lang="en-US" sz="1400" dirty="0"/>
              <a:t>, S. </a:t>
            </a:r>
            <a:r>
              <a:rPr lang="en-US" sz="1400" dirty="0" err="1"/>
              <a:t>Karunasekera</a:t>
            </a:r>
            <a:r>
              <a:rPr lang="en-US" sz="1400" dirty="0"/>
              <a:t>, Ch. 13 </a:t>
            </a:r>
            <a:r>
              <a:rPr lang="en-US" sz="1400" dirty="0" err="1"/>
              <a:t>Leckie</a:t>
            </a:r>
            <a:endParaRPr lang="ru-RU" sz="1400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668883" y="2137830"/>
            <a:ext cx="3994030" cy="3754012"/>
            <a:chOff x="6901132" y="1611618"/>
            <a:chExt cx="4701396" cy="4107695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6901132" y="1611618"/>
              <a:ext cx="4701396" cy="410769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122" name="Picture 2" descr="Метод опорных векторов (SVM) — Викиконспекты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2586" y="1748554"/>
              <a:ext cx="4252523" cy="375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6385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93102" y="1492201"/>
            <a:ext cx="6745855" cy="5184644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Объединяет </a:t>
            </a:r>
            <a:r>
              <a:rPr lang="ru-RU" dirty="0"/>
              <a:t>многомерные векторы-измерения, основываясь на их близости по определенному </a:t>
            </a:r>
            <a:r>
              <a:rPr lang="ru-RU" dirty="0" smtClean="0"/>
              <a:t>признаку; алгоритм:</a:t>
            </a:r>
          </a:p>
          <a:p>
            <a:r>
              <a:rPr lang="ru-RU" dirty="0" smtClean="0"/>
              <a:t>Избавляемся от линейной зависимости, </a:t>
            </a:r>
            <a:r>
              <a:rPr lang="ru-RU" dirty="0"/>
              <a:t>уменьшая размерность. </a:t>
            </a:r>
            <a:endParaRPr lang="ru-RU" dirty="0" smtClean="0"/>
          </a:p>
          <a:p>
            <a:r>
              <a:rPr lang="ru-RU" dirty="0" smtClean="0"/>
              <a:t>Важным </a:t>
            </a:r>
            <a:r>
              <a:rPr lang="ru-RU" dirty="0"/>
              <a:t>этапом кластеризации также является выбор </a:t>
            </a:r>
            <a:r>
              <a:rPr lang="ru-RU" dirty="0" smtClean="0"/>
              <a:t>метрики</a:t>
            </a:r>
            <a:r>
              <a:rPr lang="ru-RU" dirty="0"/>
              <a:t> </a:t>
            </a:r>
            <a:r>
              <a:rPr lang="ru-RU" dirty="0" smtClean="0"/>
              <a:t>(Евклидово расстояние и др.)</a:t>
            </a:r>
            <a:endParaRPr lang="ru-RU" dirty="0"/>
          </a:p>
          <a:p>
            <a:r>
              <a:rPr lang="ru-RU" dirty="0" smtClean="0"/>
              <a:t>Измерения, попавшие в определенный класс/расстояние до которых превысило порог – аномалии</a:t>
            </a:r>
          </a:p>
          <a:p>
            <a:r>
              <a:rPr lang="ru-RU" dirty="0" smtClean="0"/>
              <a:t>Аномалий мало и они отличны от нормальных данных </a:t>
            </a:r>
          </a:p>
          <a:p>
            <a:r>
              <a:rPr lang="ru-RU" dirty="0" smtClean="0"/>
              <a:t>Работа на неразмеченных данных, без изначальных «знаний» о данных, без знаний о количестве кластеров</a:t>
            </a:r>
          </a:p>
          <a:p>
            <a:r>
              <a:rPr lang="ru-RU" dirty="0"/>
              <a:t>Т</a:t>
            </a:r>
            <a:r>
              <a:rPr lang="ru-RU" dirty="0" smtClean="0"/>
              <a:t>ребует значительных затрат времени, памяти </a:t>
            </a:r>
            <a:r>
              <a:rPr lang="ru-RU" dirty="0"/>
              <a:t>и вычислительных </a:t>
            </a:r>
            <a:r>
              <a:rPr lang="ru-RU" dirty="0" smtClean="0"/>
              <a:t>мощностей</a:t>
            </a:r>
          </a:p>
          <a:p>
            <a:r>
              <a:rPr lang="ru-RU" dirty="0" smtClean="0"/>
              <a:t>Полное и подробное описание, плюсы и минусы ограничения, отбор признаков, выбор метрики</a:t>
            </a:r>
          </a:p>
          <a:p>
            <a:r>
              <a:rPr lang="ru-RU" dirty="0" smtClean="0"/>
              <a:t>Нет сравнения с другими методами на реальных данных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486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dirty="0" smtClean="0"/>
              <a:t>Clustering</a:t>
            </a:r>
            <a:endParaRPr lang="ru-RU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58792" y="6033289"/>
            <a:ext cx="45202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“A survey of different methods of clustering for anomaly detection” </a:t>
            </a:r>
            <a:r>
              <a:rPr lang="en-US" sz="1400" dirty="0" err="1"/>
              <a:t>ученых</a:t>
            </a:r>
            <a:r>
              <a:rPr lang="en-US" sz="1400" dirty="0"/>
              <a:t> S. </a:t>
            </a:r>
            <a:r>
              <a:rPr lang="en-US" sz="1400" dirty="0" err="1"/>
              <a:t>Tripathy</a:t>
            </a:r>
            <a:r>
              <a:rPr lang="en-US" sz="1400" dirty="0"/>
              <a:t>, L. </a:t>
            </a:r>
            <a:r>
              <a:rPr lang="en-US" sz="1400" dirty="0" err="1"/>
              <a:t>Sahoo</a:t>
            </a:r>
            <a:endParaRPr lang="ru-RU" sz="1400" dirty="0"/>
          </a:p>
          <a:p>
            <a:endParaRPr lang="ru-RU" sz="1400" dirty="0"/>
          </a:p>
        </p:txBody>
      </p:sp>
      <p:pic>
        <p:nvPicPr>
          <p:cNvPr id="1026" name="Picture 2" descr="Как сделать кластеризацию запросов семантического ядра hard и soft методам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85" y="1915064"/>
            <a:ext cx="4295655" cy="361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72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901" y="1216325"/>
            <a:ext cx="7936303" cy="56416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1</a:t>
            </a:r>
            <a:r>
              <a:rPr lang="ru-RU" dirty="0"/>
              <a:t>. разбиваем все измерения на k начальных кластеров, основываясь на их близости к </a:t>
            </a:r>
            <a:r>
              <a:rPr lang="ru-RU" dirty="0" err="1"/>
              <a:t>центроидам</a:t>
            </a:r>
            <a:r>
              <a:rPr lang="ru-RU" dirty="0"/>
              <a:t> 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2</a:t>
            </a:r>
            <a:r>
              <a:rPr lang="ru-RU" dirty="0"/>
              <a:t>. для каждого кластера обновляем средние и «жизненный период» 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&gt; </a:t>
            </a:r>
            <a:r>
              <a:rPr lang="ru-RU" dirty="0" smtClean="0"/>
              <a:t>какие </a:t>
            </a:r>
            <a:r>
              <a:rPr lang="ru-RU" dirty="0"/>
              <a:t>векторы должны изменить свой класс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3</a:t>
            </a:r>
            <a:r>
              <a:rPr lang="ru-RU" dirty="0"/>
              <a:t>. если такие векторы есть, то повторяем шаг (2), пока таких векторов не останется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4</a:t>
            </a:r>
            <a:r>
              <a:rPr lang="ru-RU" dirty="0"/>
              <a:t>. объединяем кластеры на основе их жизненных </a:t>
            </a:r>
            <a:r>
              <a:rPr lang="ru-RU" dirty="0" smtClean="0"/>
              <a:t>периодов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5</a:t>
            </a:r>
            <a:r>
              <a:rPr lang="ru-RU" dirty="0"/>
              <a:t>. </a:t>
            </a:r>
            <a:r>
              <a:rPr lang="ru-RU" dirty="0" smtClean="0"/>
              <a:t>не </a:t>
            </a:r>
            <a:r>
              <a:rPr lang="ru-RU" dirty="0"/>
              <a:t>принадлежат ни одному из кластеров, принадлежат разреженному кластеру или принадлежат малому количеству кластеров (суммарно, с учетом объединений), рассматриваются как аномалии </a:t>
            </a:r>
            <a:endParaRPr lang="en-US" dirty="0" smtClean="0"/>
          </a:p>
          <a:p>
            <a:r>
              <a:rPr lang="ru-RU" dirty="0"/>
              <a:t>А</a:t>
            </a:r>
            <a:r>
              <a:rPr lang="ru-RU" dirty="0" smtClean="0"/>
              <a:t>номалии разрежены</a:t>
            </a:r>
          </a:p>
          <a:p>
            <a:r>
              <a:rPr lang="ru-RU" dirty="0" smtClean="0"/>
              <a:t>Сравнивали новый алгоритм с </a:t>
            </a:r>
            <a:r>
              <a:rPr lang="ru-RU" dirty="0"/>
              <a:t>уже существующими </a:t>
            </a:r>
            <a:r>
              <a:rPr lang="ru-RU" dirty="0" smtClean="0"/>
              <a:t>по </a:t>
            </a:r>
            <a:r>
              <a:rPr lang="ru-RU" dirty="0"/>
              <a:t>таким </a:t>
            </a:r>
            <a:r>
              <a:rPr lang="ru-RU" dirty="0" smtClean="0"/>
              <a:t>характеристикам</a:t>
            </a:r>
          </a:p>
          <a:p>
            <a:r>
              <a:rPr lang="ru-RU" dirty="0"/>
              <a:t>Х</a:t>
            </a:r>
            <a:r>
              <a:rPr lang="ru-RU" dirty="0" smtClean="0"/>
              <a:t>орошо </a:t>
            </a:r>
            <a:r>
              <a:rPr lang="ru-RU" dirty="0"/>
              <a:t>работает с численными, категориальными и </a:t>
            </a:r>
            <a:r>
              <a:rPr lang="ru-RU" dirty="0" err="1"/>
              <a:t>временнЫми</a:t>
            </a:r>
            <a:r>
              <a:rPr lang="ru-RU" dirty="0"/>
              <a:t> </a:t>
            </a:r>
            <a:r>
              <a:rPr lang="ru-RU" dirty="0" smtClean="0"/>
              <a:t>признаками, не обязательно задавать количество кластеров, высокая  точность, ниже временные затраты </a:t>
            </a:r>
          </a:p>
          <a:p>
            <a:r>
              <a:rPr lang="ru-RU" dirty="0" smtClean="0"/>
              <a:t>Аномалии могут повлиять на </a:t>
            </a:r>
            <a:r>
              <a:rPr lang="ru-RU" dirty="0"/>
              <a:t>установление </a:t>
            </a:r>
            <a:r>
              <a:rPr lang="ru-RU" dirty="0" err="1" smtClean="0"/>
              <a:t>центроидов</a:t>
            </a:r>
            <a:r>
              <a:rPr lang="ru-RU" dirty="0"/>
              <a:t> </a:t>
            </a:r>
            <a:r>
              <a:rPr lang="ru-RU" dirty="0" smtClean="0"/>
              <a:t>или «собраться</a:t>
            </a:r>
            <a:r>
              <a:rPr lang="ru-RU" dirty="0"/>
              <a:t>» в собственный </a:t>
            </a:r>
            <a:r>
              <a:rPr lang="ru-RU" dirty="0" smtClean="0"/>
              <a:t>кластер</a:t>
            </a:r>
          </a:p>
          <a:p>
            <a:r>
              <a:rPr lang="ru-RU" dirty="0" smtClean="0"/>
              <a:t>Глубокое </a:t>
            </a:r>
            <a:r>
              <a:rPr lang="ru-RU" dirty="0" err="1" smtClean="0"/>
              <a:t>исследование+теория+нововведение</a:t>
            </a:r>
            <a:r>
              <a:rPr lang="ru-RU" dirty="0" smtClean="0"/>
              <a:t>+ его тестирование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37484" y="250167"/>
            <a:ext cx="9404723" cy="66423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b="1" i="1" dirty="0" smtClean="0"/>
              <a:t>K-means clustering + hierarchal clustering</a:t>
            </a:r>
            <a:endParaRPr lang="ru-RU" sz="32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498456" y="5688449"/>
            <a:ext cx="3735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“A </a:t>
            </a:r>
            <a:r>
              <a:rPr lang="ru-RU" sz="1400" dirty="0" err="1"/>
              <a:t>Mixed</a:t>
            </a:r>
            <a:r>
              <a:rPr lang="ru-RU" sz="1400" dirty="0"/>
              <a:t> </a:t>
            </a:r>
            <a:r>
              <a:rPr lang="ru-RU" sz="1400" dirty="0" err="1"/>
              <a:t>Clustering</a:t>
            </a:r>
            <a:r>
              <a:rPr lang="ru-RU" sz="1400" dirty="0"/>
              <a:t> </a:t>
            </a:r>
            <a:r>
              <a:rPr lang="ru-RU" sz="1400" dirty="0" err="1"/>
              <a:t>Approach</a:t>
            </a:r>
            <a:r>
              <a:rPr lang="ru-RU" sz="1400" dirty="0"/>
              <a:t> </a:t>
            </a:r>
            <a:r>
              <a:rPr lang="ru-RU" sz="1400" dirty="0" err="1"/>
              <a:t>for</a:t>
            </a:r>
            <a:r>
              <a:rPr lang="ru-RU" sz="1400" dirty="0"/>
              <a:t> </a:t>
            </a:r>
            <a:r>
              <a:rPr lang="ru-RU" sz="1400" dirty="0" err="1"/>
              <a:t>Real</a:t>
            </a:r>
            <a:r>
              <a:rPr lang="ru-RU" sz="1400" dirty="0"/>
              <a:t> </a:t>
            </a:r>
            <a:r>
              <a:rPr lang="ru-RU" sz="1400" dirty="0" err="1"/>
              <a:t>Time</a:t>
            </a:r>
            <a:r>
              <a:rPr lang="ru-RU" sz="1400" dirty="0"/>
              <a:t> </a:t>
            </a:r>
            <a:r>
              <a:rPr lang="ru-RU" sz="1400" dirty="0" err="1"/>
              <a:t>Anomaly</a:t>
            </a:r>
            <a:r>
              <a:rPr lang="ru-RU" sz="1400" dirty="0"/>
              <a:t> </a:t>
            </a:r>
            <a:r>
              <a:rPr lang="ru-RU" sz="1400" dirty="0" err="1"/>
              <a:t>Detection</a:t>
            </a:r>
            <a:r>
              <a:rPr lang="ru-RU" sz="1400" dirty="0"/>
              <a:t>” исследователей F. A. </a:t>
            </a:r>
            <a:r>
              <a:rPr lang="ru-RU" sz="1400" dirty="0" err="1"/>
              <a:t>Mazarbhuiya</a:t>
            </a:r>
            <a:r>
              <a:rPr lang="ru-RU" sz="1400" dirty="0"/>
              <a:t>, M. </a:t>
            </a:r>
            <a:r>
              <a:rPr lang="ru-RU" sz="1400" dirty="0" err="1"/>
              <a:t>Shenify</a:t>
            </a:r>
            <a:r>
              <a:rPr lang="ru-RU" sz="1400" dirty="0"/>
              <a:t> </a:t>
            </a:r>
          </a:p>
          <a:p>
            <a:endParaRPr lang="ru-RU" sz="1400" dirty="0"/>
          </a:p>
        </p:txBody>
      </p:sp>
      <p:pic>
        <p:nvPicPr>
          <p:cNvPr id="2050" name="Picture 2" descr="2.3. Кластеризация - scikit-lea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650" y="1863306"/>
            <a:ext cx="3730316" cy="337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20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8023" y="1181819"/>
            <a:ext cx="7832785" cy="552797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Позволяет </a:t>
            </a:r>
            <a:r>
              <a:rPr lang="ru-RU" dirty="0"/>
              <a:t>выявлять аномалии в данных с помощью построения ряда случайных двоичных деревьев </a:t>
            </a:r>
            <a:r>
              <a:rPr lang="ru-RU" dirty="0" smtClean="0"/>
              <a:t>решений: делит данные на основе случайного признака+ порогового значения </a:t>
            </a:r>
          </a:p>
          <a:p>
            <a:r>
              <a:rPr lang="ru-RU" dirty="0" smtClean="0"/>
              <a:t>Работает пока не закончатся листья, высчитывает высоту каждого листа + несколько </a:t>
            </a:r>
            <a:r>
              <a:rPr lang="ru-RU" dirty="0" err="1" smtClean="0"/>
              <a:t>запусков+усреднение</a:t>
            </a:r>
            <a:r>
              <a:rPr lang="ru-RU" dirty="0" smtClean="0"/>
              <a:t> высот</a:t>
            </a:r>
          </a:p>
          <a:p>
            <a:r>
              <a:rPr lang="ru-RU" dirty="0" smtClean="0"/>
              <a:t>Аномалии – средняя высота меньше, чем у остальных измерений</a:t>
            </a:r>
            <a:endParaRPr lang="ru-RU" dirty="0"/>
          </a:p>
          <a:p>
            <a:r>
              <a:rPr lang="ru-RU" dirty="0" smtClean="0"/>
              <a:t>Аномалии </a:t>
            </a:r>
            <a:r>
              <a:rPr lang="ru-RU" dirty="0"/>
              <a:t>в данных </a:t>
            </a:r>
            <a:r>
              <a:rPr lang="ru-RU" dirty="0" smtClean="0"/>
              <a:t>немногочисленны, они отличны и измерения уникальны </a:t>
            </a:r>
          </a:p>
          <a:p>
            <a:r>
              <a:rPr lang="ru-RU" dirty="0" smtClean="0"/>
              <a:t>Оценка аномалии: равный 2</a:t>
            </a:r>
            <a:r>
              <a:rPr lang="en-US" dirty="0" smtClean="0"/>
              <a:t>^(-</a:t>
            </a:r>
            <a:r>
              <a:rPr lang="ru-RU" dirty="0" smtClean="0"/>
              <a:t>𝐸</a:t>
            </a:r>
            <a:r>
              <a:rPr lang="ru-RU" dirty="0"/>
              <a:t>(ℎ</a:t>
            </a:r>
            <a:r>
              <a:rPr lang="ru-RU" dirty="0" smtClean="0"/>
              <a:t>)</a:t>
            </a:r>
            <a:r>
              <a:rPr lang="en-US" dirty="0" smtClean="0"/>
              <a:t>/</a:t>
            </a:r>
            <a:r>
              <a:rPr lang="ru-RU" dirty="0" smtClean="0"/>
              <a:t>𝑐</a:t>
            </a:r>
            <a:r>
              <a:rPr lang="ru-RU" dirty="0"/>
              <a:t>(𝑛</a:t>
            </a:r>
            <a:r>
              <a:rPr lang="ru-RU" dirty="0" smtClean="0"/>
              <a:t>)</a:t>
            </a:r>
            <a:r>
              <a:rPr lang="en-US" dirty="0" smtClean="0"/>
              <a:t>)</a:t>
            </a:r>
          </a:p>
          <a:p>
            <a:r>
              <a:rPr lang="ru-RU" dirty="0"/>
              <a:t>Н</a:t>
            </a:r>
            <a:r>
              <a:rPr lang="ru-RU" dirty="0" smtClean="0"/>
              <a:t>изкая </a:t>
            </a:r>
            <a:r>
              <a:rPr lang="ru-RU" dirty="0"/>
              <a:t>вычислительная </a:t>
            </a:r>
            <a:r>
              <a:rPr lang="ru-RU" dirty="0" smtClean="0"/>
              <a:t>сложность,  </a:t>
            </a:r>
            <a:r>
              <a:rPr lang="ru-RU" dirty="0"/>
              <a:t>малые временные затраты (благодаря линейной </a:t>
            </a:r>
            <a:r>
              <a:rPr lang="ru-RU" dirty="0" smtClean="0"/>
              <a:t>сложности), эффективность </a:t>
            </a:r>
            <a:r>
              <a:rPr lang="ru-RU" dirty="0"/>
              <a:t>при работе с большими массивами </a:t>
            </a:r>
            <a:r>
              <a:rPr lang="ru-RU" dirty="0" smtClean="0"/>
              <a:t>данных, способность </a:t>
            </a:r>
            <a:r>
              <a:rPr lang="ru-RU" dirty="0"/>
              <a:t>обнаруживать как точечные аномалии, так и их </a:t>
            </a:r>
            <a:r>
              <a:rPr lang="ru-RU" dirty="0" smtClean="0"/>
              <a:t>скопления, малые </a:t>
            </a:r>
            <a:r>
              <a:rPr lang="ru-RU" dirty="0"/>
              <a:t>затраты на </a:t>
            </a:r>
            <a:r>
              <a:rPr lang="ru-RU" dirty="0" smtClean="0"/>
              <a:t>хранение, способен </a:t>
            </a:r>
            <a:r>
              <a:rPr lang="ru-RU" dirty="0"/>
              <a:t>работать с многомерными </a:t>
            </a:r>
            <a:r>
              <a:rPr lang="ru-RU" dirty="0" smtClean="0"/>
              <a:t>данными, вне зависимости от распределения, обучается даже на малых </a:t>
            </a:r>
            <a:r>
              <a:rPr lang="ru-RU" dirty="0" err="1" smtClean="0"/>
              <a:t>датасетах</a:t>
            </a:r>
            <a:endParaRPr lang="ru-RU" dirty="0"/>
          </a:p>
          <a:p>
            <a:r>
              <a:rPr lang="ru-RU" dirty="0" smtClean="0"/>
              <a:t>Процесс обучения не особо управляем, менее эффективен при повторяющихся измерениях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46111" y="362310"/>
            <a:ext cx="9404723" cy="6642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i="1" smtClean="0"/>
              <a:t>Isolation forest</a:t>
            </a:r>
            <a:endParaRPr lang="ru-RU" sz="32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9066362" y="6186575"/>
            <a:ext cx="301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“</a:t>
            </a:r>
            <a:r>
              <a:rPr lang="ru-RU" sz="1400" dirty="0" err="1"/>
              <a:t>Isolation</a:t>
            </a:r>
            <a:r>
              <a:rPr lang="ru-RU" sz="1400" dirty="0"/>
              <a:t> </a:t>
            </a:r>
            <a:r>
              <a:rPr lang="ru-RU" sz="1400" dirty="0" err="1" smtClean="0"/>
              <a:t>Forest</a:t>
            </a:r>
            <a:r>
              <a:rPr lang="ru-RU" sz="1400" dirty="0" smtClean="0"/>
              <a:t>”, </a:t>
            </a:r>
            <a:r>
              <a:rPr lang="ru-RU" sz="1400" dirty="0" smtClean="0"/>
              <a:t>F</a:t>
            </a:r>
            <a:r>
              <a:rPr lang="ru-RU" sz="1400" dirty="0"/>
              <a:t>. T. </a:t>
            </a:r>
            <a:r>
              <a:rPr lang="ru-RU" sz="1400" dirty="0" err="1"/>
              <a:t>Liu</a:t>
            </a:r>
            <a:r>
              <a:rPr lang="ru-RU" sz="1400" dirty="0"/>
              <a:t>, K. M. </a:t>
            </a:r>
            <a:r>
              <a:rPr lang="ru-RU" sz="1400" dirty="0" err="1"/>
              <a:t>Ting</a:t>
            </a:r>
            <a:r>
              <a:rPr lang="ru-RU" sz="1400" dirty="0"/>
              <a:t>, Z.-H. </a:t>
            </a:r>
            <a:r>
              <a:rPr lang="ru-RU" sz="1400" dirty="0" err="1"/>
              <a:t>Zhou</a:t>
            </a:r>
            <a:r>
              <a:rPr lang="ru-RU" sz="1400" dirty="0"/>
              <a:t>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5782" t="17644" r="36844" b="11670"/>
          <a:stretch/>
        </p:blipFill>
        <p:spPr>
          <a:xfrm>
            <a:off x="7970808" y="2165230"/>
            <a:ext cx="4031412" cy="32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2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0242" y="1354348"/>
            <a:ext cx="7004649" cy="5305244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В каждой </a:t>
            </a:r>
            <a:r>
              <a:rPr lang="ru-RU" dirty="0" err="1"/>
              <a:t>ноде</a:t>
            </a:r>
            <a:r>
              <a:rPr lang="ru-RU" dirty="0"/>
              <a:t> </a:t>
            </a:r>
            <a:r>
              <a:rPr lang="ru-RU" dirty="0" smtClean="0"/>
              <a:t>признак - случайное </a:t>
            </a:r>
            <a:r>
              <a:rPr lang="ru-RU" dirty="0"/>
              <a:t>значение из интервала </a:t>
            </a:r>
            <a:r>
              <a:rPr lang="ru-RU" dirty="0" smtClean="0"/>
              <a:t>доступных, в многомерном </a:t>
            </a:r>
            <a:r>
              <a:rPr lang="ru-RU" dirty="0"/>
              <a:t>случае IF как бы делает </a:t>
            </a:r>
            <a:r>
              <a:rPr lang="ru-RU" dirty="0" smtClean="0"/>
              <a:t>параллельный разрез пространства =</a:t>
            </a:r>
            <a:r>
              <a:rPr lang="en-US" dirty="0" smtClean="0"/>
              <a:t>&gt; </a:t>
            </a:r>
            <a:r>
              <a:rPr lang="ru-RU" dirty="0" smtClean="0"/>
              <a:t>смещение </a:t>
            </a:r>
          </a:p>
          <a:p>
            <a:r>
              <a:rPr lang="ru-RU" dirty="0" smtClean="0"/>
              <a:t>Визуализация - «тепловые </a:t>
            </a:r>
            <a:r>
              <a:rPr lang="ru-RU" dirty="0"/>
              <a:t>карты», отображающие оценку аномалии для каждой точки </a:t>
            </a:r>
            <a:r>
              <a:rPr lang="ru-RU" dirty="0" smtClean="0"/>
              <a:t>плоскости + реальное распределение </a:t>
            </a:r>
          </a:p>
          <a:p>
            <a:r>
              <a:rPr lang="ru-RU" dirty="0" smtClean="0"/>
              <a:t>Выход – строить случайные гиперплоскости: случайно выбираем точку плоскости и наклон</a:t>
            </a:r>
          </a:p>
          <a:p>
            <a:r>
              <a:rPr lang="ru-RU" dirty="0" smtClean="0"/>
              <a:t>В каждом из полученных </a:t>
            </a:r>
            <a:r>
              <a:rPr lang="ru-RU" dirty="0"/>
              <a:t>полупространств находится </a:t>
            </a:r>
            <a:r>
              <a:rPr lang="ru-RU" dirty="0" smtClean="0"/>
              <a:t>ненулевое </a:t>
            </a:r>
            <a:r>
              <a:rPr lang="ru-RU" dirty="0"/>
              <a:t>количество </a:t>
            </a:r>
            <a:endParaRPr lang="ru-RU" dirty="0" smtClean="0"/>
          </a:p>
          <a:p>
            <a:r>
              <a:rPr lang="ru-RU" dirty="0"/>
              <a:t>Б</a:t>
            </a:r>
            <a:r>
              <a:rPr lang="ru-RU" dirty="0" smtClean="0"/>
              <a:t>олее </a:t>
            </a:r>
            <a:r>
              <a:rPr lang="ru-RU" dirty="0"/>
              <a:t>точная классификация измерений как аномалия/нормальное </a:t>
            </a:r>
            <a:r>
              <a:rPr lang="ru-RU" dirty="0" smtClean="0"/>
              <a:t>значение, более </a:t>
            </a:r>
            <a:r>
              <a:rPr lang="ru-RU" dirty="0"/>
              <a:t>низкая дисперсия оценок </a:t>
            </a:r>
            <a:r>
              <a:rPr lang="ru-RU" dirty="0" smtClean="0"/>
              <a:t>аномалий, 𝐴𝑈𝐶 выше, чем у других моделей</a:t>
            </a:r>
            <a:endParaRPr lang="ru-RU" dirty="0"/>
          </a:p>
          <a:p>
            <a:r>
              <a:rPr lang="ru-RU" dirty="0" smtClean="0"/>
              <a:t>Генерирует довольно много пустых полупространств, увеличивая время </a:t>
            </a:r>
          </a:p>
          <a:p>
            <a:r>
              <a:rPr lang="ru-RU" dirty="0" smtClean="0"/>
              <a:t>Высококачественные статьи+ продвинутый </a:t>
            </a:r>
            <a:r>
              <a:rPr lang="ru-RU" dirty="0" err="1" smtClean="0"/>
              <a:t>матаппарат</a:t>
            </a:r>
            <a:r>
              <a:rPr lang="ru-RU" dirty="0" smtClean="0"/>
              <a:t>, инструменты рассматриваются с разных сторон, ссылки </a:t>
            </a:r>
            <a:r>
              <a:rPr lang="ru-RU" dirty="0"/>
              <a:t>на исследования </a:t>
            </a:r>
            <a:r>
              <a:rPr lang="ru-RU" dirty="0" smtClean="0"/>
              <a:t>предшественников, свой вклад виден и протестирован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46111" y="362310"/>
            <a:ext cx="9404723" cy="66423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b="1" i="1" dirty="0" smtClean="0"/>
              <a:t>Extended </a:t>
            </a:r>
            <a:r>
              <a:rPr lang="en-US" sz="3200" b="1" i="1" dirty="0"/>
              <a:t>i</a:t>
            </a:r>
            <a:r>
              <a:rPr lang="en-US" sz="3200" b="1" i="1" dirty="0" smtClean="0"/>
              <a:t>solation </a:t>
            </a:r>
            <a:r>
              <a:rPr lang="en-US" sz="3200" b="1" i="1" dirty="0" smtClean="0"/>
              <a:t>forest</a:t>
            </a:r>
            <a:endParaRPr lang="ru-RU" sz="32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370936" y="6021238"/>
            <a:ext cx="3743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"</a:t>
            </a:r>
            <a:r>
              <a:rPr lang="ru-RU" sz="1400" dirty="0" err="1"/>
              <a:t>Extended</a:t>
            </a:r>
            <a:r>
              <a:rPr lang="ru-RU" sz="1400" dirty="0"/>
              <a:t> </a:t>
            </a:r>
            <a:r>
              <a:rPr lang="ru-RU" sz="1400" dirty="0" err="1"/>
              <a:t>Isolation</a:t>
            </a:r>
            <a:r>
              <a:rPr lang="ru-RU" sz="1400" dirty="0"/>
              <a:t> </a:t>
            </a:r>
            <a:r>
              <a:rPr lang="ru-RU" sz="1400" dirty="0" err="1" smtClean="0"/>
              <a:t>Forest</a:t>
            </a:r>
            <a:r>
              <a:rPr lang="ru-RU" sz="1400" dirty="0" smtClean="0"/>
              <a:t>“, S</a:t>
            </a:r>
            <a:r>
              <a:rPr lang="ru-RU" sz="1400" dirty="0"/>
              <a:t>. </a:t>
            </a:r>
            <a:r>
              <a:rPr lang="ru-RU" sz="1400" dirty="0" err="1"/>
              <a:t>Hariri</a:t>
            </a:r>
            <a:r>
              <a:rPr lang="ru-RU" sz="1400" dirty="0"/>
              <a:t>, M. C. </a:t>
            </a:r>
            <a:r>
              <a:rPr lang="ru-RU" sz="1400" dirty="0" err="1"/>
              <a:t>Kind</a:t>
            </a:r>
            <a:r>
              <a:rPr lang="ru-RU" sz="1400" dirty="0"/>
              <a:t>, R. J. </a:t>
            </a:r>
            <a:r>
              <a:rPr lang="ru-RU" sz="1400" dirty="0" err="1" smtClean="0"/>
              <a:t>Brunner</a:t>
            </a:r>
            <a:endParaRPr lang="en-US" sz="1400" dirty="0"/>
          </a:p>
        </p:txBody>
      </p:sp>
      <p:pic>
        <p:nvPicPr>
          <p:cNvPr id="1026" name="Picture 2" descr="GitHub - ergodiclife/eif: Extended Isolation Forests for Anomaly/Outlier  Detection in 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25"/>
          <a:stretch/>
        </p:blipFill>
        <p:spPr bwMode="auto">
          <a:xfrm>
            <a:off x="370936" y="1587261"/>
            <a:ext cx="4039390" cy="407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388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1738" y="1820175"/>
            <a:ext cx="5801643" cy="4408097"/>
          </a:xfrm>
        </p:spPr>
        <p:txBody>
          <a:bodyPr>
            <a:normAutofit/>
          </a:bodyPr>
          <a:lstStyle/>
          <a:p>
            <a:r>
              <a:rPr lang="ru-RU" dirty="0" smtClean="0"/>
              <a:t>Современные </a:t>
            </a:r>
            <a:r>
              <a:rPr lang="ru-RU" dirty="0"/>
              <a:t>подходы к поиску </a:t>
            </a:r>
            <a:r>
              <a:rPr lang="ru-RU" dirty="0" smtClean="0"/>
              <a:t>выбросов: статистические </a:t>
            </a:r>
            <a:r>
              <a:rPr lang="ru-RU" dirty="0"/>
              <a:t>методы, метод К ближайших соседей, метод опорных векторов, </a:t>
            </a:r>
            <a:r>
              <a:rPr lang="ru-RU" dirty="0" smtClean="0"/>
              <a:t>кластеризация, </a:t>
            </a:r>
            <a:r>
              <a:rPr lang="ru-RU" dirty="0"/>
              <a:t>изолирующий </a:t>
            </a:r>
            <a:r>
              <a:rPr lang="ru-RU" dirty="0" smtClean="0"/>
              <a:t>лес</a:t>
            </a:r>
          </a:p>
          <a:p>
            <a:r>
              <a:rPr lang="ru-RU" dirty="0"/>
              <a:t>С</a:t>
            </a:r>
            <a:r>
              <a:rPr lang="ru-RU" dirty="0" smtClean="0"/>
              <a:t>вои плюсы, минусы, модификации – в идеале для каждой задачи свой инструмент</a:t>
            </a:r>
          </a:p>
          <a:p>
            <a:r>
              <a:rPr lang="ru-RU" dirty="0" smtClean="0"/>
              <a:t>Нет "</a:t>
            </a:r>
            <a:r>
              <a:rPr lang="ru-RU" dirty="0" err="1" smtClean="0"/>
              <a:t>идеального"алгоритма</a:t>
            </a:r>
            <a:r>
              <a:rPr lang="ru-RU" dirty="0" smtClean="0"/>
              <a:t> =</a:t>
            </a:r>
            <a:r>
              <a:rPr lang="en-US" dirty="0" smtClean="0"/>
              <a:t>&gt; </a:t>
            </a:r>
            <a:r>
              <a:rPr lang="ru-RU" dirty="0" smtClean="0"/>
              <a:t>направлени</a:t>
            </a:r>
            <a:r>
              <a:rPr lang="ru-RU" dirty="0"/>
              <a:t>е</a:t>
            </a:r>
            <a:r>
              <a:rPr lang="ru-RU" dirty="0" smtClean="0"/>
              <a:t> </a:t>
            </a:r>
            <a:r>
              <a:rPr lang="ru-RU" dirty="0"/>
              <a:t>для исследования в данной области - </a:t>
            </a:r>
            <a:r>
              <a:rPr lang="ru-RU" dirty="0" smtClean="0"/>
              <a:t>конструирование </a:t>
            </a:r>
            <a:r>
              <a:rPr lang="ru-RU" dirty="0"/>
              <a:t>и тестирование </a:t>
            </a:r>
            <a:r>
              <a:rPr lang="ru-RU" dirty="0" smtClean="0"/>
              <a:t>моделей-комбинаций существующих алгоритмов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46111" y="362310"/>
            <a:ext cx="9404723" cy="66423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sz="3200" b="1" i="1" dirty="0" smtClean="0"/>
              <a:t>Выводы</a:t>
            </a:r>
            <a:endParaRPr lang="ru-RU" sz="3200" b="1" i="1" dirty="0"/>
          </a:p>
        </p:txBody>
      </p:sp>
      <p:pic>
        <p:nvPicPr>
          <p:cNvPr id="2050" name="Picture 2" descr="Машинное обучение: что это, виды, классы задач, где применяют Machine  Learning | Calltouch.Бло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284" y="2243752"/>
            <a:ext cx="5346633" cy="356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907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b="1" i="1" dirty="0" smtClean="0"/>
              <a:t>Спасибо за внимание!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19205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5170" y="452718"/>
            <a:ext cx="9015664" cy="75498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b="1" i="1" dirty="0" smtClean="0"/>
              <a:t>Введение</a:t>
            </a:r>
            <a:endParaRPr lang="ru-RU" b="1" i="1" dirty="0"/>
          </a:p>
        </p:txBody>
      </p:sp>
      <p:pic>
        <p:nvPicPr>
          <p:cNvPr id="1028" name="Picture 4" descr="Выброс — Викиконспекты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1" b="8701"/>
          <a:stretch/>
        </p:blipFill>
        <p:spPr bwMode="auto">
          <a:xfrm>
            <a:off x="6245525" y="1521641"/>
            <a:ext cx="3062378" cy="284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Понимание выбросов в анализе временных рядов—ArcGIS Pro | Документац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255" y="4509673"/>
            <a:ext cx="7056108" cy="212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846045" y="1521641"/>
            <a:ext cx="4071676" cy="2789435"/>
            <a:chOff x="1846045" y="1521641"/>
            <a:chExt cx="4071676" cy="2789435"/>
          </a:xfrm>
        </p:grpSpPr>
        <p:pic>
          <p:nvPicPr>
            <p:cNvPr id="1026" name="Picture 2" descr="Поиск аномалий (Anomaly Detection) | Анализ малых данных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6045" y="1521641"/>
              <a:ext cx="4071676" cy="2789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Прямоугольник 3"/>
            <p:cNvSpPr/>
            <p:nvPr/>
          </p:nvSpPr>
          <p:spPr>
            <a:xfrm>
              <a:off x="4114800" y="1708031"/>
              <a:ext cx="1428202" cy="5348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03015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275" y="1544128"/>
            <a:ext cx="6615095" cy="514997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Временной ряд – </a:t>
            </a:r>
            <a:r>
              <a:rPr lang="ru-RU" dirty="0" smtClean="0"/>
              <a:t>набор измерений</a:t>
            </a:r>
            <a:r>
              <a:rPr lang="ru-RU" dirty="0"/>
              <a:t>,</a:t>
            </a:r>
            <a:r>
              <a:rPr lang="en-US" dirty="0" smtClean="0"/>
              <a:t> </a:t>
            </a:r>
            <a:r>
              <a:rPr lang="ru-RU" dirty="0" smtClean="0"/>
              <a:t>сделанных </a:t>
            </a:r>
            <a:r>
              <a:rPr lang="ru-RU" dirty="0"/>
              <a:t>в течение некоторого периода и хронологически </a:t>
            </a:r>
            <a:r>
              <a:rPr lang="ru-RU" dirty="0" smtClean="0"/>
              <a:t>упорядоченных</a:t>
            </a:r>
            <a:endParaRPr lang="en-US" dirty="0"/>
          </a:p>
          <a:p>
            <a:r>
              <a:rPr lang="ru-RU" dirty="0" smtClean="0"/>
              <a:t>Непрерывные и дискретные</a:t>
            </a:r>
          </a:p>
          <a:p>
            <a:r>
              <a:rPr lang="ru-RU" dirty="0" smtClean="0"/>
              <a:t>Трендовые (общее поведение в </a:t>
            </a:r>
            <a:r>
              <a:rPr lang="en-US" dirty="0" smtClean="0"/>
              <a:t>LR</a:t>
            </a:r>
            <a:r>
              <a:rPr lang="ru-RU" dirty="0" smtClean="0"/>
              <a:t>), сезонные</a:t>
            </a:r>
            <a:r>
              <a:rPr lang="en-US" dirty="0" smtClean="0"/>
              <a:t> (</a:t>
            </a:r>
            <a:r>
              <a:rPr lang="ru-RU" dirty="0" smtClean="0"/>
              <a:t>изменения по сезонам </a:t>
            </a:r>
            <a:r>
              <a:rPr lang="en-US" dirty="0" smtClean="0"/>
              <a:t>=&gt; </a:t>
            </a:r>
            <a:r>
              <a:rPr lang="ru-RU" dirty="0" smtClean="0"/>
              <a:t>климат, праздники</a:t>
            </a:r>
            <a:r>
              <a:rPr lang="en-US" dirty="0" smtClean="0"/>
              <a:t>)</a:t>
            </a:r>
            <a:r>
              <a:rPr lang="ru-RU" dirty="0" smtClean="0"/>
              <a:t>, циклические (деловой цикл, экономический цикл) и нерегулярные составляющие (война, дефолт, забастовка)</a:t>
            </a:r>
          </a:p>
          <a:p>
            <a:r>
              <a:rPr lang="ru-RU" dirty="0" smtClean="0"/>
              <a:t>Стационарные временные ряды (среднее и дисперсия неизменны); нестационарные можно свести к стационарным</a:t>
            </a:r>
          </a:p>
          <a:p>
            <a:r>
              <a:rPr lang="ru-RU" dirty="0" smtClean="0"/>
              <a:t>Всеобъемлющее объяснение временных рядов: от простых определений и понятий к построению и оценке сложных моделей</a:t>
            </a:r>
          </a:p>
          <a:p>
            <a:r>
              <a:rPr lang="ru-RU" dirty="0" smtClean="0"/>
              <a:t>Строгий </a:t>
            </a:r>
            <a:r>
              <a:rPr lang="ru-RU" dirty="0" err="1" smtClean="0"/>
              <a:t>матподход+графики+практика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35170" y="452718"/>
            <a:ext cx="9015664" cy="75498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b="1" i="1" dirty="0" smtClean="0"/>
              <a:t>Временные ряды</a:t>
            </a:r>
            <a:endParaRPr lang="ru-RU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712016" y="6170878"/>
            <a:ext cx="4333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“An Introductory Study on Time Series Modeling and Forecasting” </a:t>
            </a:r>
            <a:r>
              <a:rPr lang="en-US" sz="1400" dirty="0" smtClean="0"/>
              <a:t>by </a:t>
            </a:r>
            <a:r>
              <a:rPr lang="en-US" sz="1400" dirty="0"/>
              <a:t>R. </a:t>
            </a:r>
            <a:r>
              <a:rPr lang="en-US" sz="1400" dirty="0" err="1"/>
              <a:t>Adhikari</a:t>
            </a:r>
            <a:r>
              <a:rPr lang="en-US" sz="1400" dirty="0"/>
              <a:t>, R. K. Agrawal</a:t>
            </a:r>
            <a:endParaRPr lang="ru-RU" sz="1400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6857999" y="2173857"/>
            <a:ext cx="5187353" cy="2976113"/>
            <a:chOff x="6610711" y="2513627"/>
            <a:chExt cx="5434641" cy="2967487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6610711" y="2513627"/>
              <a:ext cx="5434641" cy="2967487"/>
              <a:chOff x="6619125" y="2850057"/>
              <a:chExt cx="5434641" cy="2967487"/>
            </a:xfrm>
          </p:grpSpPr>
          <p:sp>
            <p:nvSpPr>
              <p:cNvPr id="6" name="Прямоугольник 5"/>
              <p:cNvSpPr/>
              <p:nvPr/>
            </p:nvSpPr>
            <p:spPr>
              <a:xfrm>
                <a:off x="6619125" y="2850057"/>
                <a:ext cx="5434641" cy="296748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2050" name="Picture 2" descr="Анализ временных рядов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63108" y="2958140"/>
                <a:ext cx="5146674" cy="27513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Прямоугольник 7"/>
            <p:cNvSpPr/>
            <p:nvPr/>
          </p:nvSpPr>
          <p:spPr>
            <a:xfrm>
              <a:off x="9532189" y="2717321"/>
              <a:ext cx="2277373" cy="1095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5590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98211" y="1440612"/>
            <a:ext cx="6840827" cy="5218864"/>
          </a:xfrm>
        </p:spPr>
        <p:txBody>
          <a:bodyPr>
            <a:normAutofit/>
          </a:bodyPr>
          <a:lstStyle/>
          <a:p>
            <a:r>
              <a:rPr lang="ru-RU" dirty="0" smtClean="0"/>
              <a:t>Аномалии </a:t>
            </a:r>
            <a:r>
              <a:rPr lang="ru-RU" dirty="0"/>
              <a:t>в данных – </a:t>
            </a:r>
            <a:r>
              <a:rPr lang="ru-RU" dirty="0" smtClean="0"/>
              <a:t>некоторая </a:t>
            </a:r>
            <a:r>
              <a:rPr lang="ru-RU" dirty="0"/>
              <a:t>группа измерений, которые отличаются от характерного поведения рассматриваемого показателя. </a:t>
            </a:r>
            <a:endParaRPr lang="ru-RU" dirty="0" smtClean="0"/>
          </a:p>
          <a:p>
            <a:r>
              <a:rPr lang="ru-RU" dirty="0" smtClean="0"/>
              <a:t>Точечные, групповые, контекстные аномалии</a:t>
            </a:r>
          </a:p>
          <a:p>
            <a:r>
              <a:rPr lang="ru-RU" dirty="0" smtClean="0"/>
              <a:t>Признак неисправности </a:t>
            </a:r>
            <a:r>
              <a:rPr lang="ru-RU" dirty="0"/>
              <a:t>в </a:t>
            </a:r>
            <a:r>
              <a:rPr lang="ru-RU" dirty="0" smtClean="0"/>
              <a:t>блоке системы </a:t>
            </a:r>
            <a:r>
              <a:rPr lang="ru-RU" dirty="0"/>
              <a:t>или </a:t>
            </a:r>
            <a:r>
              <a:rPr lang="ru-RU" dirty="0" smtClean="0"/>
              <a:t>внешний инцидент, требующий вмешательства </a:t>
            </a:r>
            <a:r>
              <a:rPr lang="en-US" dirty="0" smtClean="0"/>
              <a:t>=&gt;</a:t>
            </a:r>
            <a:r>
              <a:rPr lang="ru-RU" dirty="0"/>
              <a:t> </a:t>
            </a:r>
            <a:r>
              <a:rPr lang="ru-RU" dirty="0" smtClean="0"/>
              <a:t>игнорирование=потери</a:t>
            </a:r>
          </a:p>
          <a:p>
            <a:r>
              <a:rPr lang="ru-RU" dirty="0" smtClean="0"/>
              <a:t>Глубокое теоретическое объяснение термина «аномалия», свойства, полная классификация (природа, важность, тип данных)+примеры</a:t>
            </a:r>
          </a:p>
          <a:p>
            <a:r>
              <a:rPr lang="ru-RU" dirty="0" smtClean="0"/>
              <a:t>Не хватает способов выявления и нивелирования для каждого класса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35170" y="452718"/>
            <a:ext cx="9015664" cy="75498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b="1" i="1" dirty="0" smtClean="0"/>
              <a:t>Временные ряды</a:t>
            </a:r>
            <a:endParaRPr lang="ru-RU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48087" y="6136256"/>
            <a:ext cx="47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“On the nature and types of anomalies: a review of deviations in </a:t>
            </a:r>
            <a:r>
              <a:rPr lang="en-US" sz="1400" dirty="0" smtClean="0"/>
              <a:t>data”</a:t>
            </a:r>
            <a:r>
              <a:rPr lang="ru-RU" sz="1400" dirty="0" smtClean="0"/>
              <a:t> </a:t>
            </a:r>
            <a:r>
              <a:rPr lang="en-US" sz="1400" dirty="0" smtClean="0"/>
              <a:t>by R</a:t>
            </a:r>
            <a:r>
              <a:rPr lang="en-US" sz="1400" dirty="0"/>
              <a:t>. </a:t>
            </a:r>
            <a:r>
              <a:rPr lang="en-US" sz="1400" dirty="0" err="1"/>
              <a:t>Foorthuis</a:t>
            </a:r>
            <a:r>
              <a:rPr lang="en-US" sz="1400" dirty="0"/>
              <a:t>,</a:t>
            </a:r>
            <a:endParaRPr lang="ru-RU" sz="1400" dirty="0"/>
          </a:p>
        </p:txBody>
      </p:sp>
      <p:pic>
        <p:nvPicPr>
          <p:cNvPr id="3074" name="Picture 2" descr="Рис.3. Несколько точечных аномалий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83" y="1859176"/>
            <a:ext cx="4681267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Рис.4. Групповая аномалия, изменение частоты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83" y="3972406"/>
            <a:ext cx="4681267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74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5827" y="4765938"/>
            <a:ext cx="10843404" cy="169077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𝐹 </a:t>
            </a:r>
            <a:r>
              <a:rPr lang="ru-RU" dirty="0"/>
              <a:t>𝑃 𝑅 = 𝐹 𝑃 𝑅(𝑥</a:t>
            </a:r>
            <a:r>
              <a:rPr lang="ru-RU" dirty="0" smtClean="0"/>
              <a:t>)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/>
              <a:t>𝑇 𝑃 𝑅 = 𝑇 𝑃 𝑅(𝑥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&gt; </a:t>
            </a:r>
            <a:r>
              <a:rPr lang="ru-RU" dirty="0" smtClean="0"/>
              <a:t>𝑅𝑂𝐶</a:t>
            </a:r>
            <a:r>
              <a:rPr lang="ru-RU" dirty="0"/>
              <a:t>-кривая – это 𝑇 𝑃 𝑅(𝐹 𝑃 </a:t>
            </a:r>
            <a:r>
              <a:rPr lang="ru-RU" dirty="0" smtClean="0"/>
              <a:t>𝑅</a:t>
            </a:r>
            <a:r>
              <a:rPr lang="en-US" dirty="0" smtClean="0"/>
              <a:t>^(</a:t>
            </a:r>
            <a:r>
              <a:rPr lang="ru-RU" dirty="0" smtClean="0"/>
              <a:t>−1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/>
              <a:t>), а 𝐴𝑈𝐶 – площадь под 𝑅𝑂𝐶-кривой </a:t>
            </a:r>
            <a:endParaRPr lang="en-US" dirty="0" smtClean="0"/>
          </a:p>
          <a:p>
            <a:r>
              <a:rPr lang="ru-RU" dirty="0" smtClean="0"/>
              <a:t>Полное описание метрик МО, базовые и продвинутые, графики и смысл</a:t>
            </a:r>
          </a:p>
          <a:p>
            <a:r>
              <a:rPr lang="ru-RU" dirty="0" smtClean="0"/>
              <a:t>Нет практических примеров подсчета и применения метрик для оценки и сравнения моделей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34838" y="400959"/>
            <a:ext cx="9628140" cy="75498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b="1" i="1" dirty="0" smtClean="0"/>
              <a:t>Метрики для оценки моделей МО</a:t>
            </a:r>
            <a:endParaRPr lang="ru-RU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873924" y="6435306"/>
            <a:ext cx="7617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“Performance Metrics for Machine Learning </a:t>
            </a:r>
            <a:r>
              <a:rPr lang="en-US" sz="1400" dirty="0" smtClean="0"/>
              <a:t>Models” by B</a:t>
            </a:r>
            <a:r>
              <a:rPr lang="en-US" sz="1400" dirty="0"/>
              <a:t>. J. Erickson, F. Kitamura</a:t>
            </a:r>
            <a:endParaRPr lang="ru-RU" sz="1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5450" t="34795" r="50403" b="29650"/>
          <a:stretch/>
        </p:blipFill>
        <p:spPr>
          <a:xfrm>
            <a:off x="6951886" y="1552755"/>
            <a:ext cx="3639846" cy="301477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7672" t="29278" r="37962" b="24207"/>
          <a:stretch/>
        </p:blipFill>
        <p:spPr>
          <a:xfrm>
            <a:off x="345057" y="1552755"/>
            <a:ext cx="6219645" cy="29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0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4671" y="1460739"/>
            <a:ext cx="6323163" cy="5190227"/>
          </a:xfrm>
        </p:spPr>
        <p:txBody>
          <a:bodyPr>
            <a:normAutofit/>
          </a:bodyPr>
          <a:lstStyle/>
          <a:p>
            <a:r>
              <a:rPr lang="en-US" dirty="0" smtClean="0"/>
              <a:t>Z-score: </a:t>
            </a:r>
            <a:r>
              <a:rPr lang="ru-RU" dirty="0" smtClean="0"/>
              <a:t>(x-E(x))/</a:t>
            </a:r>
            <a:r>
              <a:rPr lang="ru-RU" dirty="0" err="1"/>
              <a:t>sqrt</a:t>
            </a:r>
            <a:r>
              <a:rPr lang="ru-RU" dirty="0"/>
              <a:t>(</a:t>
            </a:r>
            <a:r>
              <a:rPr lang="ru-RU" dirty="0" err="1"/>
              <a:t>Var</a:t>
            </a:r>
            <a:r>
              <a:rPr lang="ru-RU" dirty="0"/>
              <a:t>(x</a:t>
            </a:r>
            <a:r>
              <a:rPr lang="ru-RU" dirty="0" smtClean="0"/>
              <a:t>))</a:t>
            </a:r>
            <a:endParaRPr lang="ru-RU" dirty="0"/>
          </a:p>
          <a:p>
            <a:r>
              <a:rPr lang="ru-RU" dirty="0"/>
              <a:t>z-</a:t>
            </a:r>
            <a:r>
              <a:rPr lang="ru-RU" dirty="0" err="1"/>
              <a:t>score</a:t>
            </a:r>
            <a:r>
              <a:rPr lang="ru-RU" dirty="0"/>
              <a:t> показывает, на сколько стандартных отклонений данное измерение отстоит от </a:t>
            </a:r>
            <a:r>
              <a:rPr lang="ru-RU" dirty="0" smtClean="0"/>
              <a:t>среднего</a:t>
            </a:r>
            <a:endParaRPr lang="ru-RU" dirty="0"/>
          </a:p>
          <a:p>
            <a:r>
              <a:rPr lang="ru-RU" dirty="0" err="1" smtClean="0"/>
              <a:t>Безразмерность</a:t>
            </a:r>
            <a:r>
              <a:rPr lang="ru-RU" dirty="0"/>
              <a:t>, устойчивость к изменению порядков данных, стандартизированная мера - позволяет сравнивать данные с разными средними и дисперсиями </a:t>
            </a:r>
          </a:p>
          <a:p>
            <a:r>
              <a:rPr lang="ru-RU" dirty="0"/>
              <a:t>«Ручной» поиск порогового значения, сложности, если аномалии близки к нормальным данным </a:t>
            </a:r>
          </a:p>
          <a:p>
            <a:r>
              <a:rPr lang="ru-RU" dirty="0"/>
              <a:t>Скорее обзорная статья, без глубокого понимания, на практике сравниваются различные инструменты, но на маленьких и немногочисленных </a:t>
            </a:r>
            <a:r>
              <a:rPr lang="ru-RU" dirty="0" err="1"/>
              <a:t>датасетах</a:t>
            </a:r>
            <a:endParaRPr lang="ru-RU" dirty="0"/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34838" y="400959"/>
            <a:ext cx="9628140" cy="75498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dirty="0" smtClean="0"/>
              <a:t>Z-score</a:t>
            </a:r>
            <a:endParaRPr lang="ru-R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8147272" y="6248399"/>
            <a:ext cx="40314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“</a:t>
            </a:r>
            <a:r>
              <a:rPr lang="ru-RU" sz="1400" dirty="0" err="1"/>
              <a:t>Anomaly</a:t>
            </a:r>
            <a:r>
              <a:rPr lang="ru-RU" sz="1400" dirty="0"/>
              <a:t> </a:t>
            </a:r>
            <a:r>
              <a:rPr lang="ru-RU" sz="1400" dirty="0" err="1"/>
              <a:t>detection</a:t>
            </a:r>
            <a:r>
              <a:rPr lang="ru-RU" sz="1400" dirty="0"/>
              <a:t> </a:t>
            </a:r>
            <a:r>
              <a:rPr lang="ru-RU" sz="1400" dirty="0" err="1"/>
              <a:t>by</a:t>
            </a:r>
            <a:r>
              <a:rPr lang="ru-RU" sz="1400" dirty="0"/>
              <a:t> </a:t>
            </a:r>
            <a:r>
              <a:rPr lang="ru-RU" sz="1400" dirty="0" err="1"/>
              <a:t>robust</a:t>
            </a:r>
            <a:r>
              <a:rPr lang="ru-RU" sz="1400" dirty="0"/>
              <a:t> </a:t>
            </a:r>
            <a:r>
              <a:rPr lang="ru-RU" sz="1400" dirty="0" err="1"/>
              <a:t>statistics</a:t>
            </a:r>
            <a:r>
              <a:rPr lang="ru-RU" sz="1400" dirty="0"/>
              <a:t>” </a:t>
            </a:r>
            <a:r>
              <a:rPr lang="ru-RU" sz="1400" dirty="0" err="1"/>
              <a:t>by</a:t>
            </a:r>
            <a:r>
              <a:rPr lang="ru-RU" sz="1400" dirty="0"/>
              <a:t> P. J. </a:t>
            </a:r>
            <a:r>
              <a:rPr lang="ru-RU" sz="1400" dirty="0" err="1"/>
              <a:t>Rousseeuw</a:t>
            </a:r>
            <a:r>
              <a:rPr lang="ru-RU" sz="1400" dirty="0"/>
              <a:t>, M. </a:t>
            </a:r>
            <a:r>
              <a:rPr lang="ru-RU" sz="1400" dirty="0" err="1"/>
              <a:t>Hubert</a:t>
            </a:r>
            <a:endParaRPr lang="ru-RU" sz="1400" dirty="0"/>
          </a:p>
          <a:p>
            <a:endParaRPr lang="ru-RU" sz="1400" dirty="0"/>
          </a:p>
        </p:txBody>
      </p:sp>
      <p:pic>
        <p:nvPicPr>
          <p:cNvPr id="1026" name="Picture 2" descr="App Store: Calculator to Find Z-Sco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4" r="24119"/>
          <a:stretch/>
        </p:blipFill>
        <p:spPr bwMode="auto">
          <a:xfrm>
            <a:off x="7194430" y="1460739"/>
            <a:ext cx="3942271" cy="412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82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23163" y="2907102"/>
            <a:ext cx="5486398" cy="3341297"/>
          </a:xfrm>
        </p:spPr>
        <p:txBody>
          <a:bodyPr>
            <a:normAutofit/>
          </a:bodyPr>
          <a:lstStyle/>
          <a:p>
            <a:r>
              <a:rPr lang="ru-RU" dirty="0" smtClean="0"/>
              <a:t>[</a:t>
            </a:r>
            <a:r>
              <a:rPr lang="ru-RU" dirty="0"/>
              <a:t>q_0.25-1.5IQR; q_0.75+1.5IQR]</a:t>
            </a:r>
          </a:p>
          <a:p>
            <a:r>
              <a:rPr lang="ru-RU" dirty="0"/>
              <a:t>Данные одномерных и существенно отличаются от нормальных значений </a:t>
            </a:r>
          </a:p>
          <a:p>
            <a:r>
              <a:rPr lang="ru-RU" dirty="0"/>
              <a:t>Простота подсчёта, понятность интерпретации</a:t>
            </a:r>
          </a:p>
          <a:p>
            <a:r>
              <a:rPr lang="ru-RU" dirty="0" smtClean="0"/>
              <a:t>Основан </a:t>
            </a:r>
            <a:r>
              <a:rPr lang="ru-RU" dirty="0"/>
              <a:t>всего на 2 значениях, довольно грубая метрика (а если все вокруг медианы?), не самый лучший инструмент для многомерных данных 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34838" y="400959"/>
            <a:ext cx="9628140" cy="75498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dirty="0"/>
              <a:t>IQR &amp; </a:t>
            </a:r>
            <a:r>
              <a:rPr lang="en-US" b="1" i="1" dirty="0" err="1"/>
              <a:t>winsorization</a:t>
            </a:r>
            <a:endParaRPr lang="ru-RU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72528" y="6228272"/>
            <a:ext cx="66940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“</a:t>
            </a:r>
            <a:r>
              <a:rPr lang="ru-RU" sz="1400" dirty="0" err="1"/>
              <a:t>An</a:t>
            </a:r>
            <a:r>
              <a:rPr lang="ru-RU" sz="1400" dirty="0"/>
              <a:t> </a:t>
            </a:r>
            <a:r>
              <a:rPr lang="ru-RU" sz="1400" dirty="0" err="1"/>
              <a:t>outliers</a:t>
            </a:r>
            <a:r>
              <a:rPr lang="ru-RU" sz="1400" dirty="0"/>
              <a:t> </a:t>
            </a:r>
            <a:r>
              <a:rPr lang="ru-RU" sz="1400" dirty="0" err="1"/>
              <a:t>detection</a:t>
            </a:r>
            <a:r>
              <a:rPr lang="ru-RU" sz="1400" dirty="0"/>
              <a:t> </a:t>
            </a:r>
            <a:r>
              <a:rPr lang="ru-RU" sz="1400" dirty="0" err="1"/>
              <a:t>and</a:t>
            </a:r>
            <a:r>
              <a:rPr lang="ru-RU" sz="1400" dirty="0"/>
              <a:t> </a:t>
            </a:r>
            <a:r>
              <a:rPr lang="ru-RU" sz="1400" dirty="0" err="1"/>
              <a:t>elimination</a:t>
            </a:r>
            <a:r>
              <a:rPr lang="ru-RU" sz="1400" dirty="0"/>
              <a:t> </a:t>
            </a:r>
            <a:r>
              <a:rPr lang="ru-RU" sz="1400" dirty="0" err="1"/>
              <a:t>framework</a:t>
            </a:r>
            <a:r>
              <a:rPr lang="ru-RU" sz="1400" dirty="0"/>
              <a:t> </a:t>
            </a:r>
            <a:r>
              <a:rPr lang="ru-RU" sz="1400" dirty="0" err="1"/>
              <a:t>in</a:t>
            </a:r>
            <a:r>
              <a:rPr lang="ru-RU" sz="1400" dirty="0"/>
              <a:t> </a:t>
            </a:r>
            <a:r>
              <a:rPr lang="ru-RU" sz="1400" dirty="0" err="1"/>
              <a:t>classification</a:t>
            </a:r>
            <a:r>
              <a:rPr lang="ru-RU" sz="1400" dirty="0"/>
              <a:t> </a:t>
            </a:r>
            <a:r>
              <a:rPr lang="ru-RU" sz="1400" dirty="0" err="1" smtClean="0"/>
              <a:t>task</a:t>
            </a:r>
            <a:r>
              <a:rPr lang="en-US" sz="1400" dirty="0" smtClean="0"/>
              <a:t> </a:t>
            </a:r>
            <a:r>
              <a:rPr lang="ru-RU" sz="1400" dirty="0" err="1" smtClean="0"/>
              <a:t>of</a:t>
            </a:r>
            <a:r>
              <a:rPr lang="ru-RU" sz="1400" dirty="0" smtClean="0"/>
              <a:t> </a:t>
            </a:r>
            <a:r>
              <a:rPr lang="ru-RU" sz="1400" dirty="0" err="1"/>
              <a:t>data</a:t>
            </a:r>
            <a:r>
              <a:rPr lang="ru-RU" sz="1400" dirty="0"/>
              <a:t> </a:t>
            </a:r>
            <a:r>
              <a:rPr lang="ru-RU" sz="1400" dirty="0" err="1"/>
              <a:t>mining</a:t>
            </a:r>
            <a:r>
              <a:rPr lang="ru-RU" sz="1400" dirty="0"/>
              <a:t>” </a:t>
            </a:r>
            <a:r>
              <a:rPr lang="ru-RU" sz="1400" dirty="0" err="1"/>
              <a:t>by</a:t>
            </a:r>
            <a:r>
              <a:rPr lang="ru-RU" sz="1400" dirty="0"/>
              <a:t> K. D. </a:t>
            </a:r>
            <a:r>
              <a:rPr lang="ru-RU" sz="1400" dirty="0" err="1"/>
              <a:t>Sanjeev</a:t>
            </a:r>
            <a:r>
              <a:rPr lang="ru-RU" sz="1400" dirty="0"/>
              <a:t>, A. K. </a:t>
            </a:r>
            <a:r>
              <a:rPr lang="ru-RU" sz="1400" dirty="0" err="1"/>
              <a:t>Behera</a:t>
            </a:r>
            <a:r>
              <a:rPr lang="ru-RU" sz="1400" dirty="0"/>
              <a:t>, S. </a:t>
            </a:r>
            <a:r>
              <a:rPr lang="ru-RU" sz="1400" dirty="0" err="1"/>
              <a:t>Dehuri</a:t>
            </a:r>
            <a:r>
              <a:rPr lang="ru-RU" sz="1400" dirty="0"/>
              <a:t>, A. </a:t>
            </a:r>
            <a:r>
              <a:rPr lang="ru-RU" sz="1400" dirty="0" err="1"/>
              <a:t>Ghosh</a:t>
            </a:r>
            <a:endParaRPr lang="ru-RU" sz="1400" dirty="0"/>
          </a:p>
          <a:p>
            <a:endParaRPr lang="ru-RU" sz="1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3135" t="35856" r="29343" b="14662"/>
          <a:stretch/>
        </p:blipFill>
        <p:spPr>
          <a:xfrm>
            <a:off x="441309" y="3095732"/>
            <a:ext cx="5769709" cy="27917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583" y="1419045"/>
            <a:ext cx="9290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Квартиль порядка q - некоторое значение из набора данных, меньше которого  ровно q*100% данных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IQR=q_0.75-q_0.25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 err="1"/>
              <a:t>Винзоризация</a:t>
            </a:r>
            <a:r>
              <a:rPr lang="ru-RU" dirty="0"/>
              <a:t> - процесс замены всех данных, не выписывающихся в границы, на эти границы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562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8306" y="1371600"/>
            <a:ext cx="8023438" cy="5400135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Алгоритм:</a:t>
            </a:r>
          </a:p>
          <a:p>
            <a:pPr marL="0" indent="0">
              <a:buNone/>
            </a:pPr>
            <a:r>
              <a:rPr lang="ru-RU" dirty="0"/>
              <a:t> 1) выбираем линейно независимые признаки: </a:t>
            </a:r>
            <a:r>
              <a:rPr lang="ru-RU" dirty="0" err="1"/>
              <a:t>filter</a:t>
            </a:r>
            <a:r>
              <a:rPr lang="ru-RU" dirty="0"/>
              <a:t> </a:t>
            </a:r>
            <a:r>
              <a:rPr lang="ru-RU" dirty="0" err="1"/>
              <a:t>techniques</a:t>
            </a:r>
            <a:r>
              <a:rPr lang="ru-RU" dirty="0"/>
              <a:t>, </a:t>
            </a:r>
            <a:r>
              <a:rPr lang="ru-RU" dirty="0" err="1"/>
              <a:t>wrapper</a:t>
            </a:r>
            <a:r>
              <a:rPr lang="ru-RU" dirty="0"/>
              <a:t> </a:t>
            </a:r>
            <a:r>
              <a:rPr lang="ru-RU" dirty="0" err="1"/>
              <a:t>techniques</a:t>
            </a: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 2) нормируем все измерения: </a:t>
            </a:r>
            <a:r>
              <a:rPr lang="ru-RU" dirty="0" err="1"/>
              <a:t>min-max</a:t>
            </a:r>
            <a:r>
              <a:rPr lang="ru-RU" dirty="0"/>
              <a:t> нормализации / z-</a:t>
            </a:r>
            <a:r>
              <a:rPr lang="ru-RU" dirty="0" err="1"/>
              <a:t>score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3) </a:t>
            </a:r>
            <a:r>
              <a:rPr lang="ru-RU" dirty="0"/>
              <a:t>выбираем метрику для вычисления близости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4) </a:t>
            </a:r>
            <a:r>
              <a:rPr lang="ru-RU" dirty="0"/>
              <a:t>выбираем k и пороговое значение расстояния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5) вычисляем </a:t>
            </a:r>
            <a:r>
              <a:rPr lang="ru-RU" dirty="0"/>
              <a:t>оценку аномалии (количество соседей, среднее расстояние до соседа и т.д.) </a:t>
            </a:r>
          </a:p>
          <a:p>
            <a:r>
              <a:rPr lang="ru-RU" dirty="0" smtClean="0"/>
              <a:t>Низкая </a:t>
            </a:r>
            <a:r>
              <a:rPr lang="ru-RU" dirty="0"/>
              <a:t>плотность аномалий, они сильно отличаются от нормальных значений </a:t>
            </a:r>
          </a:p>
          <a:p>
            <a:r>
              <a:rPr lang="ru-RU" dirty="0" smtClean="0"/>
              <a:t>Способность работать </a:t>
            </a:r>
            <a:r>
              <a:rPr lang="ru-RU" dirty="0"/>
              <a:t>с разными типами </a:t>
            </a:r>
            <a:r>
              <a:rPr lang="ru-RU" dirty="0" smtClean="0"/>
              <a:t>данных, работать </a:t>
            </a:r>
            <a:r>
              <a:rPr lang="ru-RU" dirty="0"/>
              <a:t>с данными вне зависимости </a:t>
            </a:r>
            <a:r>
              <a:rPr lang="ru-RU" dirty="0" smtClean="0"/>
              <a:t>от распределения</a:t>
            </a:r>
            <a:r>
              <a:rPr lang="ru-RU" dirty="0"/>
              <a:t>, простота интерпретации. </a:t>
            </a:r>
            <a:endParaRPr lang="ru-RU" dirty="0" smtClean="0"/>
          </a:p>
          <a:p>
            <a:r>
              <a:rPr lang="ru-RU" dirty="0" smtClean="0"/>
              <a:t>Немалые </a:t>
            </a:r>
            <a:r>
              <a:rPr lang="ru-RU" dirty="0"/>
              <a:t>траты вычислительных мощностей, низкая способность выявлять аномалии, близкие по значению к </a:t>
            </a:r>
            <a:r>
              <a:rPr lang="ru-RU" dirty="0" smtClean="0"/>
              <a:t>нормальным </a:t>
            </a:r>
            <a:r>
              <a:rPr lang="ru-RU" dirty="0"/>
              <a:t>измерениям, сложности задания метрики на сложных структурах данных.</a:t>
            </a:r>
          </a:p>
          <a:p>
            <a:r>
              <a:rPr lang="ru-RU" dirty="0"/>
              <a:t>Ч</a:t>
            </a:r>
            <a:r>
              <a:rPr lang="ru-RU" dirty="0" smtClean="0"/>
              <a:t>исто </a:t>
            </a:r>
            <a:r>
              <a:rPr lang="ru-RU" dirty="0"/>
              <a:t>теоретический обзор 𝐾𝑁𝑁 и сопряженных </a:t>
            </a:r>
            <a:r>
              <a:rPr lang="ru-RU" dirty="0" smtClean="0"/>
              <a:t>методов, качественное </a:t>
            </a:r>
            <a:r>
              <a:rPr lang="ru-RU" dirty="0"/>
              <a:t>описание метода, его свойств, модификаций, сильных и слабых </a:t>
            </a:r>
            <a:r>
              <a:rPr lang="ru-RU" dirty="0" smtClean="0"/>
              <a:t>сторон</a:t>
            </a:r>
            <a:endParaRPr lang="ru-RU" dirty="0"/>
          </a:p>
          <a:p>
            <a:r>
              <a:rPr lang="ru-RU" dirty="0" smtClean="0"/>
              <a:t>Не предлагают нововведений, не сравнивают </a:t>
            </a:r>
            <a:r>
              <a:rPr lang="en-US" dirty="0" smtClean="0"/>
              <a:t>KNN </a:t>
            </a:r>
            <a:r>
              <a:rPr lang="ru-RU" dirty="0" smtClean="0"/>
              <a:t>с другими методами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34838" y="400959"/>
            <a:ext cx="9628140" cy="75498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dirty="0" smtClean="0"/>
              <a:t>K Nearest Neighbors</a:t>
            </a:r>
            <a:endParaRPr lang="ru-RU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341744" y="5879068"/>
            <a:ext cx="40382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“A </a:t>
            </a:r>
            <a:r>
              <a:rPr lang="ru-RU" sz="1400" dirty="0" err="1"/>
              <a:t>Review</a:t>
            </a:r>
            <a:r>
              <a:rPr lang="ru-RU" sz="1400" dirty="0"/>
              <a:t> </a:t>
            </a:r>
            <a:r>
              <a:rPr lang="ru-RU" sz="1400" dirty="0" err="1"/>
              <a:t>of</a:t>
            </a:r>
            <a:r>
              <a:rPr lang="ru-RU" sz="1400" dirty="0"/>
              <a:t> </a:t>
            </a:r>
            <a:r>
              <a:rPr lang="ru-RU" sz="1400" dirty="0" err="1"/>
              <a:t>Anomaly</a:t>
            </a:r>
            <a:r>
              <a:rPr lang="ru-RU" sz="1400" dirty="0"/>
              <a:t> </a:t>
            </a:r>
            <a:r>
              <a:rPr lang="ru-RU" sz="1400" dirty="0" err="1"/>
              <a:t>Detection</a:t>
            </a:r>
            <a:r>
              <a:rPr lang="ru-RU" sz="1400" dirty="0"/>
              <a:t> </a:t>
            </a:r>
            <a:r>
              <a:rPr lang="ru-RU" sz="1400" dirty="0" err="1"/>
              <a:t>Techniques</a:t>
            </a:r>
            <a:r>
              <a:rPr lang="ru-RU" sz="1400" dirty="0"/>
              <a:t> </a:t>
            </a:r>
            <a:r>
              <a:rPr lang="ru-RU" sz="1400" dirty="0" err="1"/>
              <a:t>Based</a:t>
            </a:r>
            <a:r>
              <a:rPr lang="ru-RU" sz="1400" dirty="0"/>
              <a:t> </a:t>
            </a:r>
            <a:r>
              <a:rPr lang="ru-RU" sz="1400" dirty="0" err="1"/>
              <a:t>on</a:t>
            </a:r>
            <a:r>
              <a:rPr lang="ru-RU" sz="1400" dirty="0"/>
              <a:t> </a:t>
            </a:r>
            <a:r>
              <a:rPr lang="ru-RU" sz="1400" dirty="0" err="1"/>
              <a:t>Nearest</a:t>
            </a:r>
            <a:r>
              <a:rPr lang="ru-RU" sz="1400" dirty="0"/>
              <a:t> </a:t>
            </a:r>
            <a:r>
              <a:rPr lang="ru-RU" sz="1400" dirty="0" err="1"/>
              <a:t>Neighbor</a:t>
            </a:r>
            <a:r>
              <a:rPr lang="ru-RU" sz="1400" dirty="0"/>
              <a:t>” исследователи M. </a:t>
            </a:r>
            <a:r>
              <a:rPr lang="ru-RU" sz="1400" dirty="0" err="1"/>
              <a:t>Zhao</a:t>
            </a:r>
            <a:r>
              <a:rPr lang="ru-RU" sz="1400" dirty="0"/>
              <a:t>, J. </a:t>
            </a:r>
            <a:r>
              <a:rPr lang="ru-RU" sz="1400" dirty="0" err="1"/>
              <a:t>Chen</a:t>
            </a:r>
            <a:r>
              <a:rPr lang="ru-RU" sz="1400" dirty="0"/>
              <a:t>, Y. </a:t>
            </a:r>
            <a:r>
              <a:rPr lang="ru-RU" sz="1400" dirty="0" err="1"/>
              <a:t>Li</a:t>
            </a:r>
            <a:r>
              <a:rPr lang="ru-RU" sz="1400" dirty="0"/>
              <a:t> </a:t>
            </a:r>
          </a:p>
        </p:txBody>
      </p:sp>
      <p:pic>
        <p:nvPicPr>
          <p:cNvPr id="2052" name="Picture 4" descr="K-Nearest Neighbors: A Simple Machine Learning Algorithm | RapidMi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534" y="1974820"/>
            <a:ext cx="3588888" cy="295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84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54746" y="1009290"/>
            <a:ext cx="7461849" cy="57791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/>
              <a:t>1.</a:t>
            </a:r>
            <a:r>
              <a:rPr lang="en-US" sz="1800" dirty="0" smtClean="0"/>
              <a:t> C</a:t>
            </a:r>
            <a:r>
              <a:rPr lang="ru-RU" sz="1800" dirty="0" smtClean="0"/>
              <a:t> помощью 𝐾𝑁𝑁 присваиваем оценки аномалий каждому из измерений</a:t>
            </a:r>
            <a:r>
              <a:rPr lang="en-US" sz="1800" dirty="0" smtClean="0"/>
              <a:t>, </a:t>
            </a:r>
            <a:r>
              <a:rPr lang="ru-RU" sz="1800" dirty="0" smtClean="0"/>
              <a:t>отсекаем его k ближайших соседей </a:t>
            </a:r>
            <a:endParaRPr lang="en-US" sz="1800" dirty="0" smtClean="0"/>
          </a:p>
          <a:p>
            <a:pPr marL="0" indent="0">
              <a:buNone/>
            </a:pPr>
            <a:r>
              <a:rPr lang="ru-RU" sz="1800" dirty="0" smtClean="0"/>
              <a:t>2</a:t>
            </a:r>
            <a:r>
              <a:rPr lang="ru-RU" sz="1800" dirty="0"/>
              <a:t>. Д</a:t>
            </a:r>
            <a:r>
              <a:rPr lang="ru-RU" sz="1800" dirty="0" smtClean="0"/>
              <a:t>ля </a:t>
            </a:r>
            <a:r>
              <a:rPr lang="ru-RU" sz="1800" dirty="0"/>
              <a:t>каждого измерения 𝑖 и его соседей выбираем 2 числа: </a:t>
            </a:r>
            <a:r>
              <a:rPr lang="ru-RU" sz="1800" dirty="0" smtClean="0"/>
              <a:t>𝑢</a:t>
            </a:r>
            <a:r>
              <a:rPr lang="en-US" sz="1800" dirty="0" smtClean="0"/>
              <a:t>_</a:t>
            </a:r>
            <a:r>
              <a:rPr lang="ru-RU" sz="1800" dirty="0" smtClean="0"/>
              <a:t>𝑖 </a:t>
            </a:r>
            <a:r>
              <a:rPr lang="ru-RU" sz="1800" dirty="0"/>
              <a:t>(оценка аномалии самого измерения) и </a:t>
            </a:r>
            <a:r>
              <a:rPr lang="ru-RU" sz="1800" dirty="0" smtClean="0"/>
              <a:t>𝑣</a:t>
            </a:r>
            <a:r>
              <a:rPr lang="en-US" sz="1800" dirty="0" smtClean="0"/>
              <a:t>_</a:t>
            </a:r>
            <a:r>
              <a:rPr lang="ru-RU" sz="1800" dirty="0" smtClean="0"/>
              <a:t>𝑖 </a:t>
            </a:r>
            <a:r>
              <a:rPr lang="ru-RU" sz="1800" dirty="0"/>
              <a:t>(</a:t>
            </a:r>
            <a:r>
              <a:rPr lang="ru-RU" sz="1800" dirty="0" err="1"/>
              <a:t>средня</a:t>
            </a:r>
            <a:r>
              <a:rPr lang="ru-RU" sz="1800" dirty="0"/>
              <a:t> оценка аномалии среди измерения и его k соседей) и записываем их в векторы 𝑈, </a:t>
            </a:r>
            <a:r>
              <a:rPr lang="ru-RU" sz="1800" dirty="0" smtClean="0"/>
              <a:t>𝑉</a:t>
            </a:r>
            <a:endParaRPr lang="en-US" sz="1800" dirty="0" smtClean="0"/>
          </a:p>
          <a:p>
            <a:pPr marL="0" indent="0">
              <a:buNone/>
            </a:pPr>
            <a:r>
              <a:rPr lang="ru-RU" sz="1800" dirty="0" smtClean="0"/>
              <a:t>3</a:t>
            </a:r>
            <a:r>
              <a:rPr lang="ru-RU" sz="1800" dirty="0"/>
              <a:t>. рассчитываем значение согласованности </a:t>
            </a:r>
            <a:r>
              <a:rPr lang="ru-RU" sz="1800" dirty="0" smtClean="0"/>
              <a:t>окрестностей</a:t>
            </a:r>
            <a:r>
              <a:rPr lang="en-US" sz="1800" dirty="0"/>
              <a:t>:</a:t>
            </a:r>
            <a:r>
              <a:rPr lang="ru-RU" sz="1800" dirty="0" smtClean="0"/>
              <a:t>1 </a:t>
            </a:r>
            <a:r>
              <a:rPr lang="ru-RU" sz="1800" dirty="0"/>
              <a:t>− 𝑐𝑜𝑠(𝑈, 𝑉 ) </a:t>
            </a:r>
            <a:endParaRPr lang="en-US" sz="1800" dirty="0" smtClean="0"/>
          </a:p>
          <a:p>
            <a:pPr marL="0" indent="0">
              <a:buNone/>
            </a:pPr>
            <a:r>
              <a:rPr lang="ru-RU" sz="1800" dirty="0" smtClean="0"/>
              <a:t>4</a:t>
            </a:r>
            <a:r>
              <a:rPr lang="ru-RU" sz="1800" dirty="0"/>
              <a:t>. из различных сгенерированных 𝐾𝑁𝑁 присвоений оценок аномалий выбираем то, у которого значение согласованности окрестностей </a:t>
            </a:r>
            <a:r>
              <a:rPr lang="ru-RU" sz="1800" dirty="0" smtClean="0"/>
              <a:t>наибольшее</a:t>
            </a:r>
          </a:p>
          <a:p>
            <a:r>
              <a:rPr lang="ru-RU" sz="1800" dirty="0" smtClean="0"/>
              <a:t>Аномалии далеки от нормальных значений</a:t>
            </a:r>
          </a:p>
          <a:p>
            <a:r>
              <a:rPr lang="ru-RU" sz="1800" dirty="0" smtClean="0"/>
              <a:t>С</a:t>
            </a:r>
            <a:r>
              <a:rPr lang="en-US" sz="1800" dirty="0" smtClean="0"/>
              <a:t> </a:t>
            </a:r>
            <a:r>
              <a:rPr lang="ru-RU" sz="1800" dirty="0" smtClean="0"/>
              <a:t>многомерными данными, вне </a:t>
            </a:r>
            <a:r>
              <a:rPr lang="ru-RU" sz="1800" dirty="0"/>
              <a:t>зависимости от </a:t>
            </a:r>
            <a:r>
              <a:rPr lang="ru-RU" sz="1800" dirty="0" smtClean="0"/>
              <a:t>распределения, высокая точность, низкие временные затраты </a:t>
            </a:r>
            <a:endParaRPr lang="ru-RU" sz="1800" dirty="0"/>
          </a:p>
          <a:p>
            <a:r>
              <a:rPr lang="ru-RU" sz="1800" dirty="0" smtClean="0"/>
              <a:t>Затраты </a:t>
            </a:r>
            <a:r>
              <a:rPr lang="ru-RU" sz="1800" dirty="0"/>
              <a:t>вычислительных мощностей, пониженную эффективность определения аномалий при «похожести» аномалий и нормальных значений. </a:t>
            </a:r>
            <a:endParaRPr lang="ru-RU" sz="1800" dirty="0" smtClean="0"/>
          </a:p>
          <a:p>
            <a:r>
              <a:rPr lang="ru-RU" sz="1800" dirty="0" smtClean="0"/>
              <a:t>Что </a:t>
            </a:r>
            <a:r>
              <a:rPr lang="ru-RU" sz="1800" dirty="0"/>
              <a:t>такое 𝐾𝑁𝑁, как </a:t>
            </a:r>
            <a:r>
              <a:rPr lang="ru-RU" sz="1800" dirty="0" smtClean="0"/>
              <a:t>применяется </a:t>
            </a:r>
            <a:r>
              <a:rPr lang="ru-RU" sz="1800" dirty="0"/>
              <a:t>в поиске аномалий</a:t>
            </a:r>
            <a:r>
              <a:rPr lang="ru-RU" sz="1800" dirty="0" smtClean="0"/>
              <a:t>, существующие </a:t>
            </a:r>
            <a:r>
              <a:rPr lang="ru-RU" sz="1800" dirty="0" err="1" smtClean="0"/>
              <a:t>модификации,собственная</a:t>
            </a:r>
            <a:r>
              <a:rPr lang="ru-RU" sz="1800" dirty="0" smtClean="0"/>
              <a:t> разработка и доказательство эффективности на данных</a:t>
            </a:r>
          </a:p>
          <a:p>
            <a:r>
              <a:rPr lang="ru-RU" sz="1800" dirty="0" smtClean="0"/>
              <a:t>Сравнивают только по </a:t>
            </a:r>
            <a:r>
              <a:rPr lang="en-US" sz="1800" dirty="0" smtClean="0"/>
              <a:t>AUC</a:t>
            </a:r>
            <a:endParaRPr lang="ru-RU" sz="18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34838" y="171726"/>
            <a:ext cx="9628140" cy="66009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b="1" i="1" dirty="0" err="1"/>
              <a:t>Neighbourhood</a:t>
            </a:r>
            <a:r>
              <a:rPr lang="ru-RU" b="1" i="1" dirty="0"/>
              <a:t> </a:t>
            </a:r>
            <a:r>
              <a:rPr lang="ru-RU" b="1" i="1" dirty="0" err="1"/>
              <a:t>consistency</a:t>
            </a:r>
            <a:endParaRPr lang="ru-RU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5834331"/>
            <a:ext cx="3873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“</a:t>
            </a:r>
            <a:r>
              <a:rPr lang="ru-RU" sz="1400" dirty="0" err="1"/>
              <a:t>Outlier</a:t>
            </a:r>
            <a:r>
              <a:rPr lang="ru-RU" sz="1400" dirty="0"/>
              <a:t> </a:t>
            </a:r>
            <a:r>
              <a:rPr lang="ru-RU" sz="1400" dirty="0" err="1"/>
              <a:t>detection</a:t>
            </a:r>
            <a:r>
              <a:rPr lang="ru-RU" sz="1400" dirty="0"/>
              <a:t>: </a:t>
            </a:r>
            <a:r>
              <a:rPr lang="ru-RU" sz="1400" dirty="0" err="1"/>
              <a:t>How</a:t>
            </a:r>
            <a:r>
              <a:rPr lang="ru-RU" sz="1400" dirty="0"/>
              <a:t> </a:t>
            </a:r>
            <a:r>
              <a:rPr lang="ru-RU" sz="1400" dirty="0" err="1"/>
              <a:t>to</a:t>
            </a:r>
            <a:r>
              <a:rPr lang="ru-RU" sz="1400" dirty="0"/>
              <a:t> </a:t>
            </a:r>
            <a:r>
              <a:rPr lang="ru-RU" sz="1400" dirty="0" err="1"/>
              <a:t>Select</a:t>
            </a:r>
            <a:r>
              <a:rPr lang="ru-RU" sz="1400" dirty="0"/>
              <a:t> k </a:t>
            </a:r>
            <a:r>
              <a:rPr lang="ru-RU" sz="1400" dirty="0" err="1"/>
              <a:t>for</a:t>
            </a:r>
            <a:r>
              <a:rPr lang="ru-RU" sz="1400" dirty="0"/>
              <a:t> k-</a:t>
            </a:r>
            <a:r>
              <a:rPr lang="ru-RU" sz="1400" dirty="0" err="1"/>
              <a:t>nearest</a:t>
            </a:r>
            <a:r>
              <a:rPr lang="ru-RU" sz="1400" dirty="0"/>
              <a:t>-</a:t>
            </a:r>
            <a:r>
              <a:rPr lang="ru-RU" sz="1400" dirty="0" err="1"/>
              <a:t>neighbors-based</a:t>
            </a:r>
            <a:r>
              <a:rPr lang="ru-RU" sz="1400" dirty="0"/>
              <a:t> </a:t>
            </a:r>
            <a:r>
              <a:rPr lang="ru-RU" sz="1400" dirty="0" err="1"/>
              <a:t>outlier</a:t>
            </a:r>
            <a:r>
              <a:rPr lang="ru-RU" sz="1400" dirty="0"/>
              <a:t> </a:t>
            </a:r>
            <a:r>
              <a:rPr lang="ru-RU" sz="1400" dirty="0" err="1"/>
              <a:t>detectors</a:t>
            </a:r>
            <a:r>
              <a:rPr lang="ru-RU" sz="1400" dirty="0"/>
              <a:t>” </a:t>
            </a:r>
            <a:r>
              <a:rPr lang="en-US" sz="1400" dirty="0" smtClean="0"/>
              <a:t>by</a:t>
            </a:r>
            <a:r>
              <a:rPr lang="ru-RU" sz="1400" dirty="0" smtClean="0"/>
              <a:t>J</a:t>
            </a:r>
            <a:r>
              <a:rPr lang="ru-RU" sz="1400" dirty="0"/>
              <a:t>. </a:t>
            </a:r>
            <a:r>
              <a:rPr lang="ru-RU" sz="1400" dirty="0" err="1"/>
              <a:t>Yang</a:t>
            </a:r>
            <a:r>
              <a:rPr lang="ru-RU" sz="1400" dirty="0"/>
              <a:t>, X. </a:t>
            </a:r>
            <a:r>
              <a:rPr lang="ru-RU" sz="1400" dirty="0" err="1"/>
              <a:t>Tan</a:t>
            </a:r>
            <a:r>
              <a:rPr lang="ru-RU" sz="1400" dirty="0"/>
              <a:t>, S. </a:t>
            </a:r>
            <a:r>
              <a:rPr lang="ru-RU" sz="1400" dirty="0" err="1" smtClean="0"/>
              <a:t>Rahardja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7760" t="27120" r="40485" b="9711"/>
          <a:stretch/>
        </p:blipFill>
        <p:spPr>
          <a:xfrm>
            <a:off x="241541" y="1975449"/>
            <a:ext cx="4114799" cy="3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11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</TotalTime>
  <Words>1391</Words>
  <Application>Microsoft Office PowerPoint</Application>
  <PresentationFormat>Широкоэкранный</PresentationFormat>
  <Paragraphs>117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Courier New</vt:lpstr>
      <vt:lpstr>Wingdings 3</vt:lpstr>
      <vt:lpstr>Ион</vt:lpstr>
      <vt:lpstr>Литературный обзор по теме: «Количественные методы выявления аномалий во временных рядах»</vt:lpstr>
      <vt:lpstr>Введение</vt:lpstr>
      <vt:lpstr>Временные ряды</vt:lpstr>
      <vt:lpstr>Временные ряды</vt:lpstr>
      <vt:lpstr>Метрики для оценки моделей МО</vt:lpstr>
      <vt:lpstr>Z-score</vt:lpstr>
      <vt:lpstr>IQR &amp; winsorization</vt:lpstr>
      <vt:lpstr>K Nearest Neighbors</vt:lpstr>
      <vt:lpstr>Neighbourhood consistency</vt:lpstr>
      <vt:lpstr>Supporting Vectors Machine</vt:lpstr>
      <vt:lpstr>Clustering</vt:lpstr>
      <vt:lpstr>K-means clustering + hierarchal clustering</vt:lpstr>
      <vt:lpstr>Презентация PowerPoint</vt:lpstr>
      <vt:lpstr>Extended isolation forest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Литературный обзор по теме: «Количественные методы выявления аномалий во временных рядах»</dc:title>
  <dc:creator>User</dc:creator>
  <cp:lastModifiedBy>User</cp:lastModifiedBy>
  <cp:revision>21</cp:revision>
  <dcterms:created xsi:type="dcterms:W3CDTF">2023-12-10T20:16:09Z</dcterms:created>
  <dcterms:modified xsi:type="dcterms:W3CDTF">2023-12-16T12:50:41Z</dcterms:modified>
</cp:coreProperties>
</file>