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3" r:id="rId10"/>
    <p:sldId id="264" r:id="rId11"/>
    <p:sldId id="262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14B8-0D30-4B66-859A-6EA267CC9D46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C672-6C13-4AB2-8214-2011DD0FA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3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14B8-0D30-4B66-859A-6EA267CC9D46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C672-6C13-4AB2-8214-2011DD0FA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0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14B8-0D30-4B66-859A-6EA267CC9D46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C672-6C13-4AB2-8214-2011DD0FA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45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14B8-0D30-4B66-859A-6EA267CC9D46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C672-6C13-4AB2-8214-2011DD0FA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08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14B8-0D30-4B66-859A-6EA267CC9D46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C672-6C13-4AB2-8214-2011DD0FA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14B8-0D30-4B66-859A-6EA267CC9D46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C672-6C13-4AB2-8214-2011DD0FA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29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14B8-0D30-4B66-859A-6EA267CC9D46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C672-6C13-4AB2-8214-2011DD0FA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46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14B8-0D30-4B66-859A-6EA267CC9D46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C672-6C13-4AB2-8214-2011DD0FA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34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14B8-0D30-4B66-859A-6EA267CC9D46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C672-6C13-4AB2-8214-2011DD0FA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0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14B8-0D30-4B66-859A-6EA267CC9D46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820C672-6C13-4AB2-8214-2011DD0FA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14B8-0D30-4B66-859A-6EA267CC9D46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C672-6C13-4AB2-8214-2011DD0FA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14B8-0D30-4B66-859A-6EA267CC9D46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C672-6C13-4AB2-8214-2011DD0FA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6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14B8-0D30-4B66-859A-6EA267CC9D46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C672-6C13-4AB2-8214-2011DD0FA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14B8-0D30-4B66-859A-6EA267CC9D46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C672-6C13-4AB2-8214-2011DD0FA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7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14B8-0D30-4B66-859A-6EA267CC9D46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C672-6C13-4AB2-8214-2011DD0FA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5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14B8-0D30-4B66-859A-6EA267CC9D46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C672-6C13-4AB2-8214-2011DD0FA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0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14B8-0D30-4B66-859A-6EA267CC9D46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C672-6C13-4AB2-8214-2011DD0FA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5514B8-0D30-4B66-859A-6EA267CC9D46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20C672-6C13-4AB2-8214-2011DD0FA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98BB-135B-4653-86EA-7A64D1F1A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HL2027 Project 2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0DA5F-43F1-47F3-A880-F8F78FC7F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i="1" dirty="0"/>
              <a:t>Group 2  </a:t>
            </a:r>
          </a:p>
          <a:p>
            <a:pPr algn="l"/>
            <a:r>
              <a:rPr lang="en-US" dirty="0"/>
              <a:t>Louis JOOS</a:t>
            </a:r>
          </a:p>
          <a:p>
            <a:pPr algn="l"/>
            <a:r>
              <a:rPr lang="en-US" dirty="0"/>
              <a:t>Ramadhani Pamapta PUTRA</a:t>
            </a:r>
          </a:p>
        </p:txBody>
      </p:sp>
    </p:spTree>
    <p:extLst>
      <p:ext uri="{BB962C8B-B14F-4D97-AF65-F5344CB8AC3E}">
        <p14:creationId xmlns:p14="http://schemas.microsoft.com/office/powerpoint/2010/main" val="127370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1856-D0D7-4A4F-BB4B-4833B6D9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981" y="173764"/>
            <a:ext cx="10018713" cy="1752599"/>
          </a:xfrm>
        </p:spPr>
        <p:txBody>
          <a:bodyPr>
            <a:normAutofit/>
          </a:bodyPr>
          <a:lstStyle/>
          <a:p>
            <a:r>
              <a:rPr lang="en-US" i="1" dirty="0"/>
              <a:t>Femur head presence prediction along z-slices</a:t>
            </a:r>
            <a:br>
              <a:rPr lang="en-US" i="1" dirty="0"/>
            </a:b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5BFE0-C172-40D4-8079-72237DCF6060}"/>
              </a:ext>
            </a:extLst>
          </p:cNvPr>
          <p:cNvSpPr txBox="1"/>
          <p:nvPr/>
        </p:nvSpPr>
        <p:spPr>
          <a:xfrm>
            <a:off x="2474835" y="2370377"/>
            <a:ext cx="1360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Femur presence vector (as training data)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895328-54FA-44A8-A1F0-7EDD0D0AF056}"/>
              </a:ext>
            </a:extLst>
          </p:cNvPr>
          <p:cNvSpPr/>
          <p:nvPr/>
        </p:nvSpPr>
        <p:spPr>
          <a:xfrm>
            <a:off x="3656407" y="2822760"/>
            <a:ext cx="847062" cy="31809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7330EA-5B4E-4C15-8A8B-6B33E8DBAEEA}"/>
              </a:ext>
            </a:extLst>
          </p:cNvPr>
          <p:cNvSpPr/>
          <p:nvPr/>
        </p:nvSpPr>
        <p:spPr>
          <a:xfrm>
            <a:off x="4503469" y="1876117"/>
            <a:ext cx="1894578" cy="2211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 (Support Vector Machine)</a:t>
            </a:r>
            <a:endParaRPr lang="en-US" b="1" dirty="0"/>
          </a:p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D71BCB0-A0F2-4EB9-BAEF-5D4BA0BF3808}"/>
              </a:ext>
            </a:extLst>
          </p:cNvPr>
          <p:cNvSpPr/>
          <p:nvPr/>
        </p:nvSpPr>
        <p:spPr>
          <a:xfrm rot="16200000">
            <a:off x="5027227" y="4477900"/>
            <a:ext cx="847062" cy="3180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57B4C-4706-4E6D-996C-8F2E034A1AE1}"/>
              </a:ext>
            </a:extLst>
          </p:cNvPr>
          <p:cNvSpPr/>
          <p:nvPr/>
        </p:nvSpPr>
        <p:spPr>
          <a:xfrm>
            <a:off x="3839570" y="5275802"/>
            <a:ext cx="45128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 features as additional training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(such as Pixel intensity, perimeter, center of mass)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640977-B8D5-428C-B27A-368C5CCCC0E8}"/>
              </a:ext>
            </a:extLst>
          </p:cNvPr>
          <p:cNvSpPr/>
          <p:nvPr/>
        </p:nvSpPr>
        <p:spPr>
          <a:xfrm>
            <a:off x="6607895" y="2831312"/>
            <a:ext cx="847062" cy="31809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2E4DCD-FE2B-422D-A9F7-821AEDC0F15A}"/>
              </a:ext>
            </a:extLst>
          </p:cNvPr>
          <p:cNvSpPr/>
          <p:nvPr/>
        </p:nvSpPr>
        <p:spPr>
          <a:xfrm>
            <a:off x="7664805" y="2358822"/>
            <a:ext cx="1894578" cy="11495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Specified Classifier</a:t>
            </a:r>
          </a:p>
        </p:txBody>
      </p:sp>
    </p:spTree>
    <p:extLst>
      <p:ext uri="{BB962C8B-B14F-4D97-AF65-F5344CB8AC3E}">
        <p14:creationId xmlns:p14="http://schemas.microsoft.com/office/powerpoint/2010/main" val="311207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739D-2CCB-4C50-A539-60FB2D47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Femur head presence prediction along z-slices</a:t>
            </a:r>
            <a:br>
              <a:rPr lang="en-US" i="1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50DAE-4FDD-4405-9221-D055FAB20D88}"/>
              </a:ext>
            </a:extLst>
          </p:cNvPr>
          <p:cNvSpPr/>
          <p:nvPr/>
        </p:nvSpPr>
        <p:spPr>
          <a:xfrm>
            <a:off x="7679141" y="3700319"/>
            <a:ext cx="45128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Probability plot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A1C427A-FFE7-440F-BC87-3387949A2F39}"/>
              </a:ext>
            </a:extLst>
          </p:cNvPr>
          <p:cNvSpPr/>
          <p:nvPr/>
        </p:nvSpPr>
        <p:spPr>
          <a:xfrm>
            <a:off x="6004238" y="3025045"/>
            <a:ext cx="847062" cy="3180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Output1</a:t>
            </a:r>
          </a:p>
        </p:txBody>
      </p:sp>
      <p:pic>
        <p:nvPicPr>
          <p:cNvPr id="12" name="Image 6">
            <a:extLst>
              <a:ext uri="{FF2B5EF4-FFF2-40B4-BE49-F238E27FC236}">
                <a16:creationId xmlns:a16="http://schemas.microsoft.com/office/drawing/2014/main" id="{09AF5FEF-A2C3-4670-8B25-A51D60770B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34" y="2601659"/>
            <a:ext cx="2974137" cy="108937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C1766D8-6C07-4D73-B33D-86BEC4F68325}"/>
              </a:ext>
            </a:extLst>
          </p:cNvPr>
          <p:cNvSpPr/>
          <p:nvPr/>
        </p:nvSpPr>
        <p:spPr>
          <a:xfrm>
            <a:off x="6004238" y="4404107"/>
            <a:ext cx="847062" cy="3180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5A656-758B-45B7-9122-F974F15C44A9}"/>
              </a:ext>
            </a:extLst>
          </p:cNvPr>
          <p:cNvSpPr/>
          <p:nvPr/>
        </p:nvSpPr>
        <p:spPr>
          <a:xfrm>
            <a:off x="6961434" y="4410821"/>
            <a:ext cx="4512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slice with largest probability of femur presence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7313C5-CEC8-4FBF-A64D-C2FC90440431}"/>
              </a:ext>
            </a:extLst>
          </p:cNvPr>
          <p:cNvSpPr/>
          <p:nvPr/>
        </p:nvSpPr>
        <p:spPr>
          <a:xfrm>
            <a:off x="3946369" y="2847008"/>
            <a:ext cx="1894578" cy="21485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Specified Classifier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1FF99A9-CA3D-4623-8F93-59ABC4C4D406}"/>
              </a:ext>
            </a:extLst>
          </p:cNvPr>
          <p:cNvSpPr/>
          <p:nvPr/>
        </p:nvSpPr>
        <p:spPr>
          <a:xfrm rot="16200000">
            <a:off x="4470127" y="5365686"/>
            <a:ext cx="847062" cy="3180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F36ACC-04BC-41F5-8AA3-8CFEC9A530F7}"/>
              </a:ext>
            </a:extLst>
          </p:cNvPr>
          <p:cNvSpPr/>
          <p:nvPr/>
        </p:nvSpPr>
        <p:spPr>
          <a:xfrm>
            <a:off x="3747808" y="6053873"/>
            <a:ext cx="4512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 data (individual image from ‘common’ image sets)</a:t>
            </a:r>
          </a:p>
        </p:txBody>
      </p:sp>
    </p:spTree>
    <p:extLst>
      <p:ext uri="{BB962C8B-B14F-4D97-AF65-F5344CB8AC3E}">
        <p14:creationId xmlns:p14="http://schemas.microsoft.com/office/powerpoint/2010/main" val="366005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fr-FR" i="1" dirty="0" err="1"/>
              <a:t>Results</a:t>
            </a:r>
            <a:r>
              <a:rPr lang="fr-FR" i="1" dirty="0"/>
              <a:t> 1: </a:t>
            </a:r>
            <a:r>
              <a:rPr lang="fr-FR" i="1" dirty="0" err="1"/>
              <a:t>normalized</a:t>
            </a:r>
            <a:r>
              <a:rPr lang="fr-FR" i="1" dirty="0"/>
              <a:t> position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02" y="1636356"/>
            <a:ext cx="8406988" cy="5107700"/>
          </a:xfrm>
        </p:spPr>
      </p:pic>
    </p:spTree>
    <p:extLst>
      <p:ext uri="{BB962C8B-B14F-4D97-AF65-F5344CB8AC3E}">
        <p14:creationId xmlns:p14="http://schemas.microsoft.com/office/powerpoint/2010/main" val="195989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35294"/>
            <a:ext cx="10018713" cy="1752599"/>
          </a:xfrm>
        </p:spPr>
        <p:txBody>
          <a:bodyPr/>
          <a:lstStyle/>
          <a:p>
            <a:r>
              <a:rPr lang="fr-FR" i="1" dirty="0" err="1"/>
              <a:t>Results</a:t>
            </a:r>
            <a:r>
              <a:rPr lang="fr-FR" i="1" dirty="0"/>
              <a:t> 2: </a:t>
            </a:r>
            <a:r>
              <a:rPr lang="fr-FR" i="1" dirty="0" err="1"/>
              <a:t>normalized</a:t>
            </a:r>
            <a:r>
              <a:rPr lang="fr-FR" i="1" dirty="0"/>
              <a:t> position + center of mass + </a:t>
            </a:r>
            <a:r>
              <a:rPr lang="fr-FR" i="1" dirty="0" err="1"/>
              <a:t>perimeter</a:t>
            </a:r>
            <a:r>
              <a:rPr lang="fr-FR" i="1" dirty="0"/>
              <a:t> </a:t>
            </a:r>
            <a:r>
              <a:rPr lang="fr-FR" i="1" dirty="0" err="1"/>
              <a:t>sum</a:t>
            </a:r>
            <a:r>
              <a:rPr lang="fr-FR" i="1" dirty="0"/>
              <a:t> + max </a:t>
            </a:r>
            <a:r>
              <a:rPr lang="fr-FR" i="1" dirty="0" err="1"/>
              <a:t>intensity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49" y="1816041"/>
            <a:ext cx="8042242" cy="4906665"/>
          </a:xfrm>
        </p:spPr>
      </p:pic>
    </p:spTree>
    <p:extLst>
      <p:ext uri="{BB962C8B-B14F-4D97-AF65-F5344CB8AC3E}">
        <p14:creationId xmlns:p14="http://schemas.microsoft.com/office/powerpoint/2010/main" val="120426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88641"/>
            <a:ext cx="10018713" cy="1752599"/>
          </a:xfrm>
        </p:spPr>
        <p:txBody>
          <a:bodyPr/>
          <a:lstStyle/>
          <a:p>
            <a:r>
              <a:rPr lang="fr-FR" i="1" dirty="0" err="1"/>
              <a:t>Results</a:t>
            </a:r>
            <a:r>
              <a:rPr lang="fr-FR" i="1" dirty="0"/>
              <a:t> 3: pixels </a:t>
            </a:r>
            <a:r>
              <a:rPr lang="fr-FR" i="1" dirty="0" err="1"/>
              <a:t>intensity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81" y="1729917"/>
            <a:ext cx="8080310" cy="5039442"/>
          </a:xfrm>
        </p:spPr>
      </p:pic>
    </p:spTree>
    <p:extLst>
      <p:ext uri="{BB962C8B-B14F-4D97-AF65-F5344CB8AC3E}">
        <p14:creationId xmlns:p14="http://schemas.microsoft.com/office/powerpoint/2010/main" val="374001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Requirements</a:t>
            </a:r>
            <a:r>
              <a:rPr lang="fr-FR" dirty="0"/>
              <a:t>:</a:t>
            </a:r>
          </a:p>
          <a:p>
            <a:r>
              <a:rPr lang="fr-FR" dirty="0"/>
              <a:t>Good atlas </a:t>
            </a:r>
            <a:r>
              <a:rPr lang="fr-FR" dirty="0" err="1"/>
              <a:t>creation</a:t>
            </a:r>
            <a:endParaRPr lang="fr-FR" dirty="0"/>
          </a:p>
          <a:p>
            <a:r>
              <a:rPr lang="fr-FR" dirty="0"/>
              <a:t>Good image registration</a:t>
            </a:r>
          </a:p>
          <a:p>
            <a:r>
              <a:rPr lang="fr-FR" dirty="0"/>
              <a:t>Good </a:t>
            </a:r>
            <a:r>
              <a:rPr lang="fr-FR" dirty="0" err="1"/>
              <a:t>choice</a:t>
            </a:r>
            <a:r>
              <a:rPr lang="fr-FR" dirty="0"/>
              <a:t> of </a:t>
            </a:r>
            <a:r>
              <a:rPr lang="fr-FR" dirty="0" err="1"/>
              <a:t>features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06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2244255"/>
            <a:ext cx="10018713" cy="1752599"/>
          </a:xfrm>
        </p:spPr>
        <p:txBody>
          <a:bodyPr/>
          <a:lstStyle/>
          <a:p>
            <a:r>
              <a:rPr lang="fr-FR" i="1" dirty="0" err="1"/>
              <a:t>Thank</a:t>
            </a:r>
            <a:r>
              <a:rPr lang="fr-FR" i="1" dirty="0"/>
              <a:t> </a:t>
            </a:r>
            <a:r>
              <a:rPr lang="fr-FR" i="1" dirty="0" err="1"/>
              <a:t>you</a:t>
            </a:r>
            <a:r>
              <a:rPr lang="fr-FR" i="1" dirty="0"/>
              <a:t> for </a:t>
            </a:r>
            <a:r>
              <a:rPr lang="fr-FR" i="1" dirty="0" err="1"/>
              <a:t>your</a:t>
            </a:r>
            <a:r>
              <a:rPr lang="fr-FR" i="1" dirty="0"/>
              <a:t> 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3996854"/>
            <a:ext cx="10018713" cy="1794346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631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EBCC-20B3-4C9C-9EB3-8A5C1A5D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96D1A-B21F-4BF2-A5A9-15C43CED5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41985"/>
            <a:ext cx="10018713" cy="3999722"/>
          </a:xfrm>
        </p:spPr>
        <p:txBody>
          <a:bodyPr/>
          <a:lstStyle/>
          <a:p>
            <a:r>
              <a:rPr lang="en-US" dirty="0"/>
              <a:t>In surgery planning, finding a tissue or organ in MRI images can be an important step to assess the condition of the patient.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Segmentation of organ is important , so that the organ is quickly located and distinguished with surrounding tissues/organs.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Alternatively, we can design a classifier to predict where a specific organ is located(spatial-wise and slice-wise)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1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F8CB-AFED-4791-893E-AA74968E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66E2-FB57-43A7-9E77-501586AC8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527039"/>
            <a:ext cx="10018713" cy="3124201"/>
          </a:xfrm>
        </p:spPr>
        <p:txBody>
          <a:bodyPr/>
          <a:lstStyle/>
          <a:p>
            <a:r>
              <a:rPr lang="en-US" dirty="0"/>
              <a:t>By finding a specific tissue instantly and easily, the patient assessment can be less time-consuming. </a:t>
            </a:r>
          </a:p>
          <a:p>
            <a:endParaRPr lang="en-US" dirty="0"/>
          </a:p>
          <a:p>
            <a:r>
              <a:rPr lang="en-US" dirty="0"/>
              <a:t>This would make MRI observation easier for the medical staff.</a:t>
            </a:r>
          </a:p>
        </p:txBody>
      </p:sp>
    </p:spTree>
    <p:extLst>
      <p:ext uri="{BB962C8B-B14F-4D97-AF65-F5344CB8AC3E}">
        <p14:creationId xmlns:p14="http://schemas.microsoft.com/office/powerpoint/2010/main" val="266610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1DBE-3FE6-4432-95FF-29215345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BE02-B95E-44A0-944E-B5A8757FC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conducted two experiments :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Atlas-based segmentation of femur and hip bones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Femur head presence prediction along z-slices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9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CE32-8904-4457-9054-2F269509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254" y="25518"/>
            <a:ext cx="10018713" cy="1752599"/>
          </a:xfrm>
        </p:spPr>
        <p:txBody>
          <a:bodyPr>
            <a:normAutofit/>
          </a:bodyPr>
          <a:lstStyle/>
          <a:p>
            <a:r>
              <a:rPr lang="en-US" i="1" dirty="0"/>
              <a:t>Atlas-based segmentation of femur and hip bones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FC7925-5B8B-45F1-BD61-72282386F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06" y="3084730"/>
            <a:ext cx="2753154" cy="14709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8249B5-A954-43EA-80AD-169C9B7C51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08" y="4661778"/>
            <a:ext cx="2753156" cy="1470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96BAC2-D5C9-4E07-B674-81DC3B732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27" y="3075155"/>
            <a:ext cx="3118748" cy="2964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34D9EC-F699-4E8D-AE7C-F468F5A44470}"/>
              </a:ext>
            </a:extLst>
          </p:cNvPr>
          <p:cNvSpPr txBox="1"/>
          <p:nvPr/>
        </p:nvSpPr>
        <p:spPr>
          <a:xfrm>
            <a:off x="2287869" y="2161400"/>
            <a:ext cx="266186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Masks/Labels by </a:t>
            </a:r>
            <a:r>
              <a:rPr lang="en-US" b="1" i="1" dirty="0"/>
              <a:t>Expert</a:t>
            </a:r>
            <a:r>
              <a:rPr lang="en-US" i="1" dirty="0"/>
              <a:t> as </a:t>
            </a:r>
            <a:r>
              <a:rPr lang="en-US" b="1" i="1" dirty="0"/>
              <a:t>ground truths </a:t>
            </a:r>
            <a:r>
              <a:rPr lang="en-US" i="1" dirty="0"/>
              <a:t>(3 set MRI Images)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C4A5DE-5A48-4FB5-97C5-4FDDE1ECEA5D}"/>
              </a:ext>
            </a:extLst>
          </p:cNvPr>
          <p:cNvSpPr/>
          <p:nvPr/>
        </p:nvSpPr>
        <p:spPr>
          <a:xfrm>
            <a:off x="8872141" y="1871524"/>
            <a:ext cx="25920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Masks/Labels by the </a:t>
            </a:r>
            <a:r>
              <a:rPr lang="en-US" b="1" i="1" dirty="0"/>
              <a:t>Students</a:t>
            </a:r>
            <a:r>
              <a:rPr lang="en-US" i="1" dirty="0"/>
              <a:t> as </a:t>
            </a:r>
            <a:r>
              <a:rPr lang="en-US" b="1" i="1" dirty="0"/>
              <a:t>atlases </a:t>
            </a:r>
            <a:r>
              <a:rPr lang="en-US" i="1" dirty="0"/>
              <a:t>(3 set MRI Images) </a:t>
            </a:r>
            <a:r>
              <a:rPr lang="en-US" dirty="0"/>
              <a:t>consist of femur and hip labels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1356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9475-FD5C-42C1-A902-F4B2E086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Atlas-based segmentation of femur and hip bones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D8489-30C3-4FE3-A357-4CBF8C19F1D6}"/>
              </a:ext>
            </a:extLst>
          </p:cNvPr>
          <p:cNvSpPr/>
          <p:nvPr/>
        </p:nvSpPr>
        <p:spPr>
          <a:xfrm>
            <a:off x="2889977" y="2643277"/>
            <a:ext cx="1474400" cy="2118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Linear registration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BEAEA7C-5298-4896-89C0-4EC4408D414F}"/>
              </a:ext>
            </a:extLst>
          </p:cNvPr>
          <p:cNvSpPr/>
          <p:nvPr/>
        </p:nvSpPr>
        <p:spPr>
          <a:xfrm>
            <a:off x="2206110" y="3007559"/>
            <a:ext cx="618071" cy="214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F0B77-CE18-41FB-89DC-6C0F86BAF709}"/>
              </a:ext>
            </a:extLst>
          </p:cNvPr>
          <p:cNvSpPr txBox="1"/>
          <p:nvPr/>
        </p:nvSpPr>
        <p:spPr>
          <a:xfrm>
            <a:off x="1093602" y="2643277"/>
            <a:ext cx="1679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“Common” images as </a:t>
            </a:r>
            <a:r>
              <a:rPr lang="en-US" b="1" dirty="0"/>
              <a:t>reference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95372-2EBB-4622-999F-7E830E19084F}"/>
              </a:ext>
            </a:extLst>
          </p:cNvPr>
          <p:cNvSpPr txBox="1"/>
          <p:nvPr/>
        </p:nvSpPr>
        <p:spPr>
          <a:xfrm>
            <a:off x="1093603" y="3687385"/>
            <a:ext cx="1679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“Group” images as </a:t>
            </a:r>
            <a:r>
              <a:rPr lang="en-US" b="1" dirty="0"/>
              <a:t>registering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B5E82-738E-4C63-B241-CECF823B2E0A}"/>
              </a:ext>
            </a:extLst>
          </p:cNvPr>
          <p:cNvSpPr txBox="1"/>
          <p:nvPr/>
        </p:nvSpPr>
        <p:spPr>
          <a:xfrm>
            <a:off x="4351774" y="3100800"/>
            <a:ext cx="1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9D8489-30C3-4FE3-A357-4CBF8C19F1D6}"/>
              </a:ext>
            </a:extLst>
          </p:cNvPr>
          <p:cNvSpPr/>
          <p:nvPr/>
        </p:nvSpPr>
        <p:spPr>
          <a:xfrm>
            <a:off x="8261404" y="2633981"/>
            <a:ext cx="1181887" cy="2118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Majority</a:t>
            </a:r>
          </a:p>
          <a:p>
            <a:pPr algn="ctr"/>
            <a:r>
              <a:rPr lang="en-US" b="1" dirty="0"/>
              <a:t>voting</a:t>
            </a:r>
          </a:p>
        </p:txBody>
      </p:sp>
      <p:sp>
        <p:nvSpPr>
          <p:cNvPr id="12" name="Arrow: Right 24">
            <a:extLst>
              <a:ext uri="{FF2B5EF4-FFF2-40B4-BE49-F238E27FC236}">
                <a16:creationId xmlns:a16="http://schemas.microsoft.com/office/drawing/2014/main" id="{63A31971-9FEC-4A10-BF3C-C5AEECF73A0C}"/>
              </a:ext>
            </a:extLst>
          </p:cNvPr>
          <p:cNvSpPr/>
          <p:nvPr/>
        </p:nvSpPr>
        <p:spPr>
          <a:xfrm>
            <a:off x="7243904" y="2967368"/>
            <a:ext cx="847062" cy="318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Arrow: Right 24">
            <a:extLst>
              <a:ext uri="{FF2B5EF4-FFF2-40B4-BE49-F238E27FC236}">
                <a16:creationId xmlns:a16="http://schemas.microsoft.com/office/drawing/2014/main" id="{63A31971-9FEC-4A10-BF3C-C5AEECF73A0C}"/>
              </a:ext>
            </a:extLst>
          </p:cNvPr>
          <p:cNvSpPr/>
          <p:nvPr/>
        </p:nvSpPr>
        <p:spPr>
          <a:xfrm>
            <a:off x="7220504" y="3481781"/>
            <a:ext cx="847062" cy="318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Arrow: Right 24">
            <a:extLst>
              <a:ext uri="{FF2B5EF4-FFF2-40B4-BE49-F238E27FC236}">
                <a16:creationId xmlns:a16="http://schemas.microsoft.com/office/drawing/2014/main" id="{63A31971-9FEC-4A10-BF3C-C5AEECF73A0C}"/>
              </a:ext>
            </a:extLst>
          </p:cNvPr>
          <p:cNvSpPr/>
          <p:nvPr/>
        </p:nvSpPr>
        <p:spPr>
          <a:xfrm>
            <a:off x="9480958" y="3534451"/>
            <a:ext cx="847062" cy="318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Arrow: Right 24">
            <a:extLst>
              <a:ext uri="{FF2B5EF4-FFF2-40B4-BE49-F238E27FC236}">
                <a16:creationId xmlns:a16="http://schemas.microsoft.com/office/drawing/2014/main" id="{63A31971-9FEC-4A10-BF3C-C5AEECF73A0C}"/>
              </a:ext>
            </a:extLst>
          </p:cNvPr>
          <p:cNvSpPr/>
          <p:nvPr/>
        </p:nvSpPr>
        <p:spPr>
          <a:xfrm>
            <a:off x="7243904" y="4063481"/>
            <a:ext cx="847062" cy="318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EBAF0B77-CE18-41FB-89DC-6C0F86BAF709}"/>
              </a:ext>
            </a:extLst>
          </p:cNvPr>
          <p:cNvSpPr txBox="1"/>
          <p:nvPr/>
        </p:nvSpPr>
        <p:spPr>
          <a:xfrm>
            <a:off x="10328020" y="3364219"/>
            <a:ext cx="16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Unified mask as segmentation</a:t>
            </a:r>
          </a:p>
        </p:txBody>
      </p:sp>
      <p:sp>
        <p:nvSpPr>
          <p:cNvPr id="18" name="Arrow: Right 4">
            <a:extLst>
              <a:ext uri="{FF2B5EF4-FFF2-40B4-BE49-F238E27FC236}">
                <a16:creationId xmlns:a16="http://schemas.microsoft.com/office/drawing/2014/main" id="{8BEAEA7C-5298-4896-89C0-4EC4408D414F}"/>
              </a:ext>
            </a:extLst>
          </p:cNvPr>
          <p:cNvSpPr/>
          <p:nvPr/>
        </p:nvSpPr>
        <p:spPr>
          <a:xfrm>
            <a:off x="2220836" y="4073167"/>
            <a:ext cx="618071" cy="214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24">
            <a:extLst>
              <a:ext uri="{FF2B5EF4-FFF2-40B4-BE49-F238E27FC236}">
                <a16:creationId xmlns:a16="http://schemas.microsoft.com/office/drawing/2014/main" id="{63A31971-9FEC-4A10-BF3C-C5AEECF73A0C}"/>
              </a:ext>
            </a:extLst>
          </p:cNvPr>
          <p:cNvSpPr/>
          <p:nvPr/>
        </p:nvSpPr>
        <p:spPr>
          <a:xfrm>
            <a:off x="4534814" y="3470132"/>
            <a:ext cx="847062" cy="318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9D8489-30C3-4FE3-A357-4CBF8C19F1D6}"/>
              </a:ext>
            </a:extLst>
          </p:cNvPr>
          <p:cNvSpPr/>
          <p:nvPr/>
        </p:nvSpPr>
        <p:spPr>
          <a:xfrm>
            <a:off x="5575690" y="2643277"/>
            <a:ext cx="1474400" cy="2118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Apply on atlas masks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198679" y="2440498"/>
            <a:ext cx="102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 </a:t>
            </a:r>
            <a:r>
              <a:rPr lang="fr-FR" dirty="0" err="1"/>
              <a:t>masks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114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DE9E-B9C8-42CE-AC4E-F31C523F2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871" y="401715"/>
            <a:ext cx="10018713" cy="1752599"/>
          </a:xfrm>
        </p:spPr>
        <p:txBody>
          <a:bodyPr/>
          <a:lstStyle/>
          <a:p>
            <a:r>
              <a:rPr lang="en-US" i="1" dirty="0"/>
              <a:t>Atlas-based segmentation of femur and hip bones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7C773B-3FBF-4DFF-B0A6-CC74B6CFB352}"/>
              </a:ext>
            </a:extLst>
          </p:cNvPr>
          <p:cNvSpPr/>
          <p:nvPr/>
        </p:nvSpPr>
        <p:spPr>
          <a:xfrm>
            <a:off x="4054400" y="2843660"/>
            <a:ext cx="1744824" cy="211804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Calculate similarity metrics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E808787-8BA6-4E04-A847-5B9B1B97D404}"/>
              </a:ext>
            </a:extLst>
          </p:cNvPr>
          <p:cNvSpPr/>
          <p:nvPr/>
        </p:nvSpPr>
        <p:spPr>
          <a:xfrm>
            <a:off x="2609648" y="3108960"/>
            <a:ext cx="1444752" cy="4389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BBF2C3B-6671-4EC3-A5B8-3EA0176B0E80}"/>
              </a:ext>
            </a:extLst>
          </p:cNvPr>
          <p:cNvSpPr/>
          <p:nvPr/>
        </p:nvSpPr>
        <p:spPr>
          <a:xfrm>
            <a:off x="2609648" y="4200146"/>
            <a:ext cx="1444752" cy="4389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183DD-C213-4A7B-9825-7811E6CDD461}"/>
              </a:ext>
            </a:extLst>
          </p:cNvPr>
          <p:cNvSpPr txBox="1"/>
          <p:nvPr/>
        </p:nvSpPr>
        <p:spPr>
          <a:xfrm>
            <a:off x="7665659" y="4050270"/>
            <a:ext cx="230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Hausdorff</a:t>
            </a:r>
            <a:r>
              <a:rPr lang="en-US" dirty="0"/>
              <a:t> Distance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3CCDD-C1B6-463D-A76E-7958D93FD951}"/>
              </a:ext>
            </a:extLst>
          </p:cNvPr>
          <p:cNvSpPr txBox="1"/>
          <p:nvPr/>
        </p:nvSpPr>
        <p:spPr>
          <a:xfrm>
            <a:off x="1084528" y="3149673"/>
            <a:ext cx="16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Segmentation </a:t>
            </a:r>
          </a:p>
          <a:p>
            <a:r>
              <a:rPr lang="en-US" b="1" dirty="0"/>
              <a:t>results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001433D-8035-45D7-86E7-0E6D05CB66CC}"/>
              </a:ext>
            </a:extLst>
          </p:cNvPr>
          <p:cNvSpPr/>
          <p:nvPr/>
        </p:nvSpPr>
        <p:spPr>
          <a:xfrm>
            <a:off x="5947208" y="3154680"/>
            <a:ext cx="1444752" cy="4389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6548244-5566-4F0E-86B1-255F09E2ABD7}"/>
              </a:ext>
            </a:extLst>
          </p:cNvPr>
          <p:cNvSpPr/>
          <p:nvPr/>
        </p:nvSpPr>
        <p:spPr>
          <a:xfrm>
            <a:off x="5947208" y="3980690"/>
            <a:ext cx="1444752" cy="4389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414F8-F4C0-4AA2-8BB8-54CF3E474546}"/>
              </a:ext>
            </a:extLst>
          </p:cNvPr>
          <p:cNvSpPr txBox="1"/>
          <p:nvPr/>
        </p:nvSpPr>
        <p:spPr>
          <a:xfrm>
            <a:off x="7668208" y="3050970"/>
            <a:ext cx="1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Dice Coefficient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D8D3F-E8C3-4BBF-A540-87A232E3507B}"/>
              </a:ext>
            </a:extLst>
          </p:cNvPr>
          <p:cNvSpPr txBox="1"/>
          <p:nvPr/>
        </p:nvSpPr>
        <p:spPr>
          <a:xfrm>
            <a:off x="1084527" y="4269726"/>
            <a:ext cx="1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061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6603" y="0"/>
            <a:ext cx="10018713" cy="1752599"/>
          </a:xfrm>
        </p:spPr>
        <p:txBody>
          <a:bodyPr/>
          <a:lstStyle/>
          <a:p>
            <a:r>
              <a:rPr lang="fr-FR" i="1" dirty="0" err="1"/>
              <a:t>Results</a:t>
            </a:r>
            <a:endParaRPr lang="fr-FR" i="1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77645"/>
              </p:ext>
            </p:extLst>
          </p:nvPr>
        </p:nvGraphicFramePr>
        <p:xfrm>
          <a:off x="2162175" y="1752599"/>
          <a:ext cx="9048751" cy="1937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1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2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8944"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Results hip: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Image 40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Image 41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Image 42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1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i="1" dirty="0">
                          <a:effectLst/>
                        </a:rPr>
                        <a:t>Left bone</a:t>
                      </a:r>
                      <a:endParaRPr lang="fr-FR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i="1" dirty="0">
                          <a:effectLst/>
                        </a:rPr>
                        <a:t>Right bone</a:t>
                      </a:r>
                      <a:endParaRPr lang="fr-FR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i="1" dirty="0">
                          <a:effectLst/>
                        </a:rPr>
                        <a:t>Left bone</a:t>
                      </a:r>
                      <a:endParaRPr lang="fr-FR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i="1" dirty="0">
                          <a:effectLst/>
                        </a:rPr>
                        <a:t>Right bone</a:t>
                      </a:r>
                      <a:endParaRPr lang="fr-FR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i="1" dirty="0">
                          <a:effectLst/>
                        </a:rPr>
                        <a:t>Left bone</a:t>
                      </a:r>
                      <a:endParaRPr lang="fr-FR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i="1" dirty="0">
                          <a:effectLst/>
                        </a:rPr>
                        <a:t>Right bone</a:t>
                      </a:r>
                      <a:endParaRPr lang="fr-FR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Dice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>
                          <a:effectLst/>
                        </a:rPr>
                        <a:t>0.51</a:t>
                      </a:r>
                      <a:endParaRPr lang="fr-FR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>
                          <a:effectLst/>
                        </a:rPr>
                        <a:t>0.53</a:t>
                      </a:r>
                      <a:endParaRPr lang="fr-FR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>
                          <a:effectLst/>
                        </a:rPr>
                        <a:t>0.51</a:t>
                      </a:r>
                      <a:endParaRPr lang="fr-FR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>
                          <a:effectLst/>
                        </a:rPr>
                        <a:t>0.41</a:t>
                      </a:r>
                      <a:endParaRPr lang="fr-FR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>
                          <a:effectLst/>
                        </a:rPr>
                        <a:t>0.61</a:t>
                      </a:r>
                      <a:endParaRPr lang="fr-FR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>
                          <a:effectLst/>
                        </a:rPr>
                        <a:t>0.53</a:t>
                      </a:r>
                      <a:endParaRPr lang="fr-FR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effectLst/>
                        </a:rPr>
                        <a:t>Hausdorff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>
                          <a:effectLst/>
                        </a:rPr>
                        <a:t>37.63</a:t>
                      </a:r>
                      <a:endParaRPr lang="fr-FR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>
                          <a:effectLst/>
                        </a:rPr>
                        <a:t>38.28</a:t>
                      </a:r>
                      <a:endParaRPr lang="fr-FR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>
                          <a:effectLst/>
                        </a:rPr>
                        <a:t>33.36</a:t>
                      </a:r>
                      <a:endParaRPr lang="fr-FR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>
                          <a:effectLst/>
                        </a:rPr>
                        <a:t>34.37</a:t>
                      </a:r>
                      <a:endParaRPr lang="fr-FR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>
                          <a:effectLst/>
                        </a:rPr>
                        <a:t>25.02</a:t>
                      </a:r>
                      <a:endParaRPr lang="fr-FR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dirty="0">
                          <a:effectLst/>
                        </a:rPr>
                        <a:t>31.76</a:t>
                      </a:r>
                      <a:endParaRPr lang="fr-FR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90472"/>
              </p:ext>
            </p:extLst>
          </p:nvPr>
        </p:nvGraphicFramePr>
        <p:xfrm>
          <a:off x="2162175" y="4156074"/>
          <a:ext cx="9048752" cy="1846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2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01"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Results femur: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Image 40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Image 41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Image 42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5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i="1" dirty="0">
                          <a:effectLst/>
                        </a:rPr>
                        <a:t>Left bone</a:t>
                      </a:r>
                      <a:endParaRPr lang="fr-FR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i="1">
                          <a:effectLst/>
                        </a:rPr>
                        <a:t>Right bone</a:t>
                      </a:r>
                      <a:endParaRPr lang="fr-FR" sz="18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i="1">
                          <a:effectLst/>
                        </a:rPr>
                        <a:t>Left bone</a:t>
                      </a:r>
                      <a:endParaRPr lang="fr-FR" sz="18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i="1">
                          <a:effectLst/>
                        </a:rPr>
                        <a:t>Right bone</a:t>
                      </a:r>
                      <a:endParaRPr lang="fr-FR" sz="18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i="1" dirty="0">
                          <a:effectLst/>
                        </a:rPr>
                        <a:t>Left bone</a:t>
                      </a:r>
                      <a:endParaRPr lang="fr-FR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i="1" dirty="0">
                          <a:effectLst/>
                        </a:rPr>
                        <a:t>Right bone</a:t>
                      </a:r>
                      <a:endParaRPr lang="fr-FR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Dice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dirty="0">
                          <a:effectLst/>
                        </a:rPr>
                        <a:t>0.67</a:t>
                      </a:r>
                      <a:endParaRPr lang="fr-FR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>
                          <a:effectLst/>
                        </a:rPr>
                        <a:t>0.61</a:t>
                      </a:r>
                      <a:endParaRPr lang="fr-FR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>
                          <a:effectLst/>
                        </a:rPr>
                        <a:t>0.60</a:t>
                      </a:r>
                      <a:endParaRPr lang="fr-FR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>
                          <a:effectLst/>
                        </a:rPr>
                        <a:t>0.57</a:t>
                      </a:r>
                      <a:endParaRPr lang="fr-FR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>
                          <a:effectLst/>
                        </a:rPr>
                        <a:t>0.58</a:t>
                      </a:r>
                      <a:endParaRPr lang="fr-FR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>
                          <a:effectLst/>
                        </a:rPr>
                        <a:t>0.58</a:t>
                      </a:r>
                      <a:endParaRPr lang="fr-FR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effectLst/>
                        </a:rPr>
                        <a:t>Hausdorff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dirty="0">
                          <a:effectLst/>
                        </a:rPr>
                        <a:t>23.37</a:t>
                      </a:r>
                      <a:endParaRPr lang="fr-FR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dirty="0">
                          <a:effectLst/>
                        </a:rPr>
                        <a:t>30.82</a:t>
                      </a:r>
                      <a:endParaRPr lang="fr-FR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dirty="0">
                          <a:effectLst/>
                        </a:rPr>
                        <a:t>34.12</a:t>
                      </a:r>
                      <a:endParaRPr lang="fr-FR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dirty="0">
                          <a:effectLst/>
                        </a:rPr>
                        <a:t>34.57</a:t>
                      </a:r>
                      <a:endParaRPr lang="fr-FR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dirty="0">
                          <a:effectLst/>
                        </a:rPr>
                        <a:t>44.38</a:t>
                      </a:r>
                      <a:endParaRPr lang="fr-FR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dirty="0">
                          <a:effectLst/>
                        </a:rPr>
                        <a:t>37.68</a:t>
                      </a:r>
                      <a:endParaRPr lang="fr-FR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61148" y="3870324"/>
            <a:ext cx="14505214" cy="152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96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9B8E-9A6A-44F6-A284-E3AA575AC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16633"/>
            <a:ext cx="10018713" cy="1752599"/>
          </a:xfrm>
        </p:spPr>
        <p:txBody>
          <a:bodyPr>
            <a:normAutofit/>
          </a:bodyPr>
          <a:lstStyle/>
          <a:p>
            <a:r>
              <a:rPr lang="en-US" i="1" dirty="0"/>
              <a:t>Femur head presence prediction along z-slices</a:t>
            </a:r>
            <a:br>
              <a:rPr lang="en-US" i="1" dirty="0"/>
            </a:br>
            <a:endParaRPr lang="en-US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099EE-CF99-47F4-82AB-767989AAE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22" y="2934359"/>
            <a:ext cx="2217843" cy="13749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D83513-0A42-443D-80F1-711718FAC1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22" y="4618202"/>
            <a:ext cx="2217845" cy="13749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63855F-E372-4938-A4A7-BC07D886B3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21" y="1336210"/>
            <a:ext cx="2217844" cy="137494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BD29206-83EB-4C33-9150-2CA73E7A21AA}"/>
              </a:ext>
            </a:extLst>
          </p:cNvPr>
          <p:cNvSpPr/>
          <p:nvPr/>
        </p:nvSpPr>
        <p:spPr>
          <a:xfrm rot="825851">
            <a:off x="2870609" y="2122646"/>
            <a:ext cx="3027311" cy="3449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NON-EXIST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847AD7-9403-40A4-8D17-B5FF88787CF3}"/>
              </a:ext>
            </a:extLst>
          </p:cNvPr>
          <p:cNvSpPr/>
          <p:nvPr/>
        </p:nvSpPr>
        <p:spPr>
          <a:xfrm>
            <a:off x="2870608" y="3319754"/>
            <a:ext cx="3027311" cy="3449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EXIST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98817F0-2BD9-483F-94CF-2791684E407A}"/>
              </a:ext>
            </a:extLst>
          </p:cNvPr>
          <p:cNvSpPr/>
          <p:nvPr/>
        </p:nvSpPr>
        <p:spPr>
          <a:xfrm rot="20645647">
            <a:off x="2859920" y="4569903"/>
            <a:ext cx="3027311" cy="3449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03C85A-A4C7-486B-B52D-D14E6918885C}"/>
              </a:ext>
            </a:extLst>
          </p:cNvPr>
          <p:cNvSpPr txBox="1"/>
          <p:nvPr/>
        </p:nvSpPr>
        <p:spPr>
          <a:xfrm>
            <a:off x="5876543" y="2302105"/>
            <a:ext cx="998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BB669-932C-42F5-8CD7-E2347B90F0A1}"/>
              </a:ext>
            </a:extLst>
          </p:cNvPr>
          <p:cNvSpPr txBox="1"/>
          <p:nvPr/>
        </p:nvSpPr>
        <p:spPr>
          <a:xfrm>
            <a:off x="5876542" y="4007504"/>
            <a:ext cx="998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E49F0B-9607-4B63-B64F-F71DC30A05C7}"/>
              </a:ext>
            </a:extLst>
          </p:cNvPr>
          <p:cNvSpPr txBox="1"/>
          <p:nvPr/>
        </p:nvSpPr>
        <p:spPr>
          <a:xfrm>
            <a:off x="5876541" y="3237092"/>
            <a:ext cx="998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52D356-A8AA-4EFC-A27A-91AE685343BD}"/>
              </a:ext>
            </a:extLst>
          </p:cNvPr>
          <p:cNvSpPr/>
          <p:nvPr/>
        </p:nvSpPr>
        <p:spPr>
          <a:xfrm>
            <a:off x="7397357" y="2515338"/>
            <a:ext cx="1894578" cy="221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  <a:p>
            <a:pPr algn="ctr"/>
            <a:r>
              <a:rPr lang="en-US" b="1" dirty="0"/>
              <a:t>(combine all binary data into z-slices-long vector)</a:t>
            </a:r>
          </a:p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22380D0-EA25-419F-AC6E-22E83AAB60B7}"/>
              </a:ext>
            </a:extLst>
          </p:cNvPr>
          <p:cNvSpPr/>
          <p:nvPr/>
        </p:nvSpPr>
        <p:spPr>
          <a:xfrm rot="1211524">
            <a:off x="6325385" y="2699556"/>
            <a:ext cx="847062" cy="318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9D1C864-4FA3-4673-9C2A-9674411A2B56}"/>
              </a:ext>
            </a:extLst>
          </p:cNvPr>
          <p:cNvSpPr/>
          <p:nvPr/>
        </p:nvSpPr>
        <p:spPr>
          <a:xfrm rot="21449656">
            <a:off x="6382277" y="3345232"/>
            <a:ext cx="847062" cy="318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BFBD818-0332-47FD-9AC7-47419ED094C9}"/>
              </a:ext>
            </a:extLst>
          </p:cNvPr>
          <p:cNvSpPr/>
          <p:nvPr/>
        </p:nvSpPr>
        <p:spPr>
          <a:xfrm rot="20617536">
            <a:off x="6426643" y="4104461"/>
            <a:ext cx="847062" cy="318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3A31971-9FEC-4A10-BF3C-C5AEECF73A0C}"/>
              </a:ext>
            </a:extLst>
          </p:cNvPr>
          <p:cNvSpPr/>
          <p:nvPr/>
        </p:nvSpPr>
        <p:spPr>
          <a:xfrm>
            <a:off x="9390843" y="3461981"/>
            <a:ext cx="847062" cy="318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1E97B5-EC7B-48DA-A66B-B28A343E0698}"/>
              </a:ext>
            </a:extLst>
          </p:cNvPr>
          <p:cNvSpPr txBox="1"/>
          <p:nvPr/>
        </p:nvSpPr>
        <p:spPr>
          <a:xfrm>
            <a:off x="10237905" y="2858258"/>
            <a:ext cx="1360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Femur presence vector (as training data)</a:t>
            </a:r>
          </a:p>
        </p:txBody>
      </p:sp>
    </p:spTree>
    <p:extLst>
      <p:ext uri="{BB962C8B-B14F-4D97-AF65-F5344CB8AC3E}">
        <p14:creationId xmlns:p14="http://schemas.microsoft.com/office/powerpoint/2010/main" val="2945706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2243</TotalTime>
  <Words>444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Cordia New</vt:lpstr>
      <vt:lpstr>Parallax</vt:lpstr>
      <vt:lpstr>HL2027 Project 2 Presentation </vt:lpstr>
      <vt:lpstr>Introduction</vt:lpstr>
      <vt:lpstr>Introduction</vt:lpstr>
      <vt:lpstr>Experimental Design</vt:lpstr>
      <vt:lpstr>Atlas-based segmentation of femur and hip bones</vt:lpstr>
      <vt:lpstr>Atlas-based segmentation of femur and hip bones</vt:lpstr>
      <vt:lpstr>Atlas-based segmentation of femur and hip bones</vt:lpstr>
      <vt:lpstr>Results</vt:lpstr>
      <vt:lpstr>Femur head presence prediction along z-slices </vt:lpstr>
      <vt:lpstr>Femur head presence prediction along z-slices </vt:lpstr>
      <vt:lpstr>Femur head presence prediction along z-slices </vt:lpstr>
      <vt:lpstr>Results 1: normalized position</vt:lpstr>
      <vt:lpstr>Results 2: normalized position + center of mass + perimeter sum + max intensity</vt:lpstr>
      <vt:lpstr>Results 3: pixels intensity</vt:lpstr>
      <vt:lpstr>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HL2027 Project 2 Presentation</dc:title>
  <dc:creator>Ramadhani Pamapta Putra</dc:creator>
  <cp:lastModifiedBy>Ramadhani Pamapta Putra</cp:lastModifiedBy>
  <cp:revision>24</cp:revision>
  <dcterms:created xsi:type="dcterms:W3CDTF">2018-05-29T15:51:49Z</dcterms:created>
  <dcterms:modified xsi:type="dcterms:W3CDTF">2018-05-31T19:02:33Z</dcterms:modified>
</cp:coreProperties>
</file>