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5" r:id="rId6"/>
    <p:sldId id="266" r:id="rId7"/>
    <p:sldId id="262" r:id="rId8"/>
    <p:sldId id="264" r:id="rId9"/>
    <p:sldId id="268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20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8F0F33C-BD6C-4723-A159-A0DD067480EA}" type="datetimeFigureOut">
              <a:rPr lang="en-US" smtClean="0"/>
              <a:t>16-May-18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081881C-851D-4C8B-A128-126844B6A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5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F33C-BD6C-4723-A159-A0DD067480EA}" type="datetimeFigureOut">
              <a:rPr lang="en-US" smtClean="0"/>
              <a:t>16-May-18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1881C-851D-4C8B-A128-126844B6A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4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8F0F33C-BD6C-4723-A159-A0DD067480EA}" type="datetimeFigureOut">
              <a:rPr lang="en-US" smtClean="0"/>
              <a:t>16-May-18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81881C-851D-4C8B-A128-126844B6A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78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8F0F33C-BD6C-4723-A159-A0DD067480EA}" type="datetimeFigureOut">
              <a:rPr lang="en-US" smtClean="0"/>
              <a:t>16-May-18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81881C-851D-4C8B-A128-126844B6A9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2310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8F0F33C-BD6C-4723-A159-A0DD067480EA}" type="datetimeFigureOut">
              <a:rPr lang="en-US" smtClean="0"/>
              <a:t>16-May-18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81881C-851D-4C8B-A128-126844B6A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71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F33C-BD6C-4723-A159-A0DD067480EA}" type="datetimeFigureOut">
              <a:rPr lang="en-US" smtClean="0"/>
              <a:t>16-May-18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1881C-851D-4C8B-A128-126844B6A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55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F33C-BD6C-4723-A159-A0DD067480EA}" type="datetimeFigureOut">
              <a:rPr lang="en-US" smtClean="0"/>
              <a:t>16-May-18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1881C-851D-4C8B-A128-126844B6A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58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F33C-BD6C-4723-A159-A0DD067480EA}" type="datetimeFigureOut">
              <a:rPr lang="en-US" smtClean="0"/>
              <a:t>16-May-18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1881C-851D-4C8B-A128-126844B6A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44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8F0F33C-BD6C-4723-A159-A0DD067480EA}" type="datetimeFigureOut">
              <a:rPr lang="en-US" smtClean="0"/>
              <a:t>16-May-18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81881C-851D-4C8B-A128-126844B6A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4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F33C-BD6C-4723-A159-A0DD067480EA}" type="datetimeFigureOut">
              <a:rPr lang="en-US" smtClean="0"/>
              <a:t>16-May-18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1881C-851D-4C8B-A128-126844B6A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8F0F33C-BD6C-4723-A159-A0DD067480EA}" type="datetimeFigureOut">
              <a:rPr lang="en-US" smtClean="0"/>
              <a:t>16-May-18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81881C-851D-4C8B-A128-126844B6A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4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F33C-BD6C-4723-A159-A0DD067480EA}" type="datetimeFigureOut">
              <a:rPr lang="en-US" smtClean="0"/>
              <a:t>16-May-18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1881C-851D-4C8B-A128-126844B6A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2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F33C-BD6C-4723-A159-A0DD067480EA}" type="datetimeFigureOut">
              <a:rPr lang="en-US" smtClean="0"/>
              <a:t>16-May-18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1881C-851D-4C8B-A128-126844B6A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F33C-BD6C-4723-A159-A0DD067480EA}" type="datetimeFigureOut">
              <a:rPr lang="en-US" smtClean="0"/>
              <a:t>16-May-18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1881C-851D-4C8B-A128-126844B6A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F33C-BD6C-4723-A159-A0DD067480EA}" type="datetimeFigureOut">
              <a:rPr lang="en-US" smtClean="0"/>
              <a:t>16-May-18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1881C-851D-4C8B-A128-126844B6A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5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F33C-BD6C-4723-A159-A0DD067480EA}" type="datetimeFigureOut">
              <a:rPr lang="en-US" smtClean="0"/>
              <a:t>16-May-18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1881C-851D-4C8B-A128-126844B6A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5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F33C-BD6C-4723-A159-A0DD067480EA}" type="datetimeFigureOut">
              <a:rPr lang="en-US" smtClean="0"/>
              <a:t>16-May-18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1881C-851D-4C8B-A128-126844B6A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0F33C-BD6C-4723-A159-A0DD067480EA}" type="datetimeFigureOut">
              <a:rPr lang="en-US" smtClean="0"/>
              <a:t>16-May-18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1881C-851D-4C8B-A128-126844B6A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2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COMPRESSED SENSING IN </a:t>
            </a:r>
            <a:r>
              <a:rPr lang="en-US" b="1" dirty="0" smtClean="0"/>
              <a:t>MRI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1382" y="3632201"/>
            <a:ext cx="8539017" cy="68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Ramadhani</a:t>
            </a:r>
            <a:r>
              <a:rPr lang="en-US" dirty="0" smtClean="0"/>
              <a:t> </a:t>
            </a:r>
            <a:r>
              <a:rPr lang="en-US" dirty="0" err="1" smtClean="0"/>
              <a:t>Pamapta</a:t>
            </a:r>
            <a:r>
              <a:rPr lang="en-US" dirty="0" smtClean="0"/>
              <a:t> </a:t>
            </a:r>
            <a:r>
              <a:rPr lang="en-US" b="1" dirty="0" smtClean="0"/>
              <a:t>PUTRA</a:t>
            </a:r>
          </a:p>
          <a:p>
            <a:r>
              <a:rPr lang="en-US" dirty="0" smtClean="0"/>
              <a:t>Olivier </a:t>
            </a:r>
            <a:r>
              <a:rPr lang="en-US" b="1" dirty="0" smtClean="0"/>
              <a:t>MARION</a:t>
            </a:r>
            <a:endParaRPr lang="en-US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779166" y="1115755"/>
            <a:ext cx="2371888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/>
              <a:t>HL2027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7798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635" y="-350196"/>
            <a:ext cx="8610600" cy="1293028"/>
          </a:xfrm>
        </p:spPr>
        <p:txBody>
          <a:bodyPr/>
          <a:lstStyle/>
          <a:p>
            <a:r>
              <a:rPr lang="en-US" b="1" dirty="0" smtClean="0"/>
              <a:t>RESULT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115"/>
            <a:ext cx="12195340" cy="6254885"/>
          </a:xfrm>
        </p:spPr>
      </p:pic>
    </p:spTree>
    <p:extLst>
      <p:ext uri="{BB962C8B-B14F-4D97-AF65-F5344CB8AC3E}">
        <p14:creationId xmlns:p14="http://schemas.microsoft.com/office/powerpoint/2010/main" val="418264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REFERENCES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</a:t>
            </a:r>
            <a:r>
              <a:rPr lang="en-US" dirty="0"/>
              <a:t>. </a:t>
            </a:r>
            <a:r>
              <a:rPr lang="en-US" dirty="0" err="1"/>
              <a:t>Lustig</a:t>
            </a:r>
            <a:r>
              <a:rPr lang="en-US" dirty="0"/>
              <a:t>, D. </a:t>
            </a:r>
            <a:r>
              <a:rPr lang="en-US" dirty="0" err="1"/>
              <a:t>Donoho</a:t>
            </a:r>
            <a:r>
              <a:rPr lang="en-US" dirty="0"/>
              <a:t> and J. M. </a:t>
            </a:r>
            <a:r>
              <a:rPr lang="en-US" dirty="0" err="1"/>
              <a:t>Pauly</a:t>
            </a:r>
            <a:r>
              <a:rPr lang="en-US" dirty="0"/>
              <a:t>, "Sparse MRI: The Application  of Compressed Sensing," Magnetic Resonance in Medicine, vol. 58, p. 1182–1195,  2007.</a:t>
            </a:r>
          </a:p>
          <a:p>
            <a:r>
              <a:rPr lang="en-US" dirty="0" smtClean="0"/>
              <a:t>M</a:t>
            </a:r>
            <a:r>
              <a:rPr lang="en-US" dirty="0"/>
              <a:t>. </a:t>
            </a:r>
            <a:r>
              <a:rPr lang="en-US" dirty="0" err="1"/>
              <a:t>Lustig</a:t>
            </a:r>
            <a:r>
              <a:rPr lang="en-US" dirty="0"/>
              <a:t>, D. L. </a:t>
            </a:r>
            <a:r>
              <a:rPr lang="en-US" dirty="0" err="1"/>
              <a:t>Donoho</a:t>
            </a:r>
            <a:r>
              <a:rPr lang="en-US" dirty="0"/>
              <a:t>, J. M. Santos and J. M. </a:t>
            </a:r>
            <a:r>
              <a:rPr lang="en-US" dirty="0" err="1"/>
              <a:t>Pauly</a:t>
            </a:r>
            <a:r>
              <a:rPr lang="en-US" dirty="0"/>
              <a:t>, "Compressed Sensing MRI,"  IEEE Signal Processing Magazine, pp. 72-82, March 2008</a:t>
            </a:r>
            <a:r>
              <a:rPr lang="en-US" dirty="0" smtClean="0"/>
              <a:t>.</a:t>
            </a:r>
          </a:p>
          <a:p>
            <a:r>
              <a:rPr lang="en-US" dirty="0"/>
              <a:t>https://radiopaedia.org/articles/mri-introduction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33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Compressed sensing?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483" y="1825105"/>
            <a:ext cx="6213763" cy="402412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INTRODUCTION :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MRI imaging machine send signals to the body and then receive the resulted signals back.</a:t>
            </a:r>
          </a:p>
          <a:p>
            <a:r>
              <a:rPr lang="en-US" dirty="0" smtClean="0"/>
              <a:t>K-space frequency spectrum can be produced from the received signal. </a:t>
            </a:r>
          </a:p>
          <a:p>
            <a:r>
              <a:rPr lang="en-US" dirty="0" smtClean="0"/>
              <a:t>K-space then converted into MRI image.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k-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513" y="2057401"/>
            <a:ext cx="1966710" cy="19829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8673" y="4180656"/>
            <a:ext cx="2264583" cy="3567237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" name="Bent-Up Arrow 5"/>
          <p:cNvSpPr/>
          <p:nvPr/>
        </p:nvSpPr>
        <p:spPr>
          <a:xfrm rot="5400000">
            <a:off x="7762552" y="4179675"/>
            <a:ext cx="1303689" cy="130565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8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75346"/>
            <a:ext cx="10820400" cy="37433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HOWEVER</a:t>
            </a:r>
            <a:r>
              <a:rPr lang="en-US" dirty="0" smtClean="0"/>
              <a:t> ,</a:t>
            </a:r>
          </a:p>
          <a:p>
            <a:r>
              <a:rPr lang="en-US" dirty="0" smtClean="0"/>
              <a:t>MRI imaging has an acquisition time, which is not instant.</a:t>
            </a:r>
          </a:p>
          <a:p>
            <a:r>
              <a:rPr lang="en-US" dirty="0" smtClean="0"/>
              <a:t>The acquisition time is relatively long.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Shorter acquisition</a:t>
            </a:r>
            <a:r>
              <a:rPr lang="en-US" dirty="0" smtClean="0"/>
              <a:t>?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Possible</a:t>
            </a:r>
            <a:r>
              <a:rPr lang="en-US" dirty="0"/>
              <a:t>, but there are challenges :</a:t>
            </a:r>
          </a:p>
          <a:p>
            <a:r>
              <a:rPr lang="en-US" dirty="0"/>
              <a:t>Worse image resolution</a:t>
            </a:r>
          </a:p>
          <a:p>
            <a:r>
              <a:rPr lang="en-US" dirty="0"/>
              <a:t>Shorter range of image frequency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0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Compressed sensing?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71489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Yes, </a:t>
            </a:r>
            <a:r>
              <a:rPr lang="en-US" b="1" dirty="0" smtClean="0"/>
              <a:t>this</a:t>
            </a:r>
            <a:r>
              <a:rPr lang="en-US" dirty="0" smtClean="0"/>
              <a:t> is where Compressed Sensing (CS) is </a:t>
            </a:r>
            <a:r>
              <a:rPr lang="en-US" b="1" dirty="0" smtClean="0"/>
              <a:t>needed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5091" y="2824598"/>
            <a:ext cx="107211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Compressed Sensing (CS)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Measure the body in smaller quantities, as we don’t need to sample everything in k-space.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sampling in center of k-space, less sampling outer part of the k-space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0" t="4243" r="3706" b="9746"/>
          <a:stretch/>
        </p:blipFill>
        <p:spPr>
          <a:xfrm>
            <a:off x="6234544" y="3999344"/>
            <a:ext cx="2586183" cy="256771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 descr="k-sp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673" y="4085328"/>
            <a:ext cx="2484582" cy="25051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47976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Transform</a:t>
            </a:r>
            <a:r>
              <a:rPr lang="fr-FR" dirty="0" smtClean="0"/>
              <a:t> Point </a:t>
            </a:r>
            <a:r>
              <a:rPr lang="fr-FR" dirty="0" err="1" smtClean="0"/>
              <a:t>spread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err="1" smtClean="0"/>
              <a:t>experiments</a:t>
            </a:r>
            <a:r>
              <a:rPr lang="fr-FR" dirty="0" smtClean="0"/>
              <a:t> (Task3)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Incoherent </a:t>
            </a:r>
            <a:r>
              <a:rPr lang="en-US" b="1" dirty="0"/>
              <a:t>aliasing interference </a:t>
            </a:r>
            <a:r>
              <a:rPr lang="en-US" dirty="0"/>
              <a:t>in the sparse </a:t>
            </a:r>
            <a:r>
              <a:rPr lang="en-US" dirty="0" smtClean="0"/>
              <a:t>transform domain </a:t>
            </a:r>
            <a:r>
              <a:rPr lang="en-US" dirty="0"/>
              <a:t>is an essential ingredient for </a:t>
            </a:r>
            <a:r>
              <a:rPr lang="en-US" dirty="0" smtClean="0"/>
              <a:t>CS</a:t>
            </a:r>
          </a:p>
          <a:p>
            <a:r>
              <a:rPr lang="en-US" dirty="0" smtClean="0"/>
              <a:t>The PSF is a natural tool to measure </a:t>
            </a:r>
            <a:r>
              <a:rPr lang="en-US" b="1" dirty="0" smtClean="0"/>
              <a:t>incoherence</a:t>
            </a:r>
          </a:p>
          <a:p>
            <a:r>
              <a:rPr lang="en-US" dirty="0" smtClean="0"/>
              <a:t>PSF(</a:t>
            </a:r>
            <a:r>
              <a:rPr lang="en-US" dirty="0" err="1" smtClean="0"/>
              <a:t>I,j</a:t>
            </a:r>
            <a:r>
              <a:rPr lang="en-US" dirty="0" smtClean="0"/>
              <a:t>) measures </a:t>
            </a:r>
            <a:r>
              <a:rPr lang="en-US" dirty="0"/>
              <a:t>the </a:t>
            </a:r>
            <a:r>
              <a:rPr lang="en-US" dirty="0" smtClean="0"/>
              <a:t>contribution of </a:t>
            </a:r>
            <a:r>
              <a:rPr lang="en-US" dirty="0"/>
              <a:t>a unit-intensity pixel at the </a:t>
            </a:r>
            <a:r>
              <a:rPr lang="en-US" dirty="0" err="1"/>
              <a:t>ith</a:t>
            </a:r>
            <a:r>
              <a:rPr lang="en-US" dirty="0"/>
              <a:t> position to a </a:t>
            </a:r>
            <a:r>
              <a:rPr lang="en-US" dirty="0" smtClean="0"/>
              <a:t>pixel at </a:t>
            </a:r>
            <a:r>
              <a:rPr lang="en-US" dirty="0"/>
              <a:t>the </a:t>
            </a:r>
            <a:r>
              <a:rPr lang="en-US" dirty="0" err="1"/>
              <a:t>jth</a:t>
            </a:r>
            <a:r>
              <a:rPr lang="en-US" dirty="0"/>
              <a:t> </a:t>
            </a:r>
            <a:r>
              <a:rPr lang="en-US" dirty="0" smtClean="0"/>
              <a:t>position</a:t>
            </a:r>
          </a:p>
          <a:p>
            <a:r>
              <a:rPr lang="en-US" dirty="0" smtClean="0"/>
              <a:t>MR images typically </a:t>
            </a:r>
            <a:r>
              <a:rPr lang="en-US" dirty="0"/>
              <a:t>sparse in a </a:t>
            </a:r>
            <a:r>
              <a:rPr lang="en-US" dirty="0" smtClean="0"/>
              <a:t>transform </a:t>
            </a:r>
            <a:r>
              <a:rPr lang="en-US" dirty="0"/>
              <a:t>domain rather than the usual image domain.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incoherence </a:t>
            </a:r>
            <a:r>
              <a:rPr lang="en-US" dirty="0"/>
              <a:t>is analyzed by </a:t>
            </a:r>
            <a:r>
              <a:rPr lang="en-US" b="1" dirty="0" smtClean="0"/>
              <a:t>Transform </a:t>
            </a:r>
            <a:r>
              <a:rPr lang="en-US" b="1" dirty="0"/>
              <a:t>Point Spread Function </a:t>
            </a:r>
            <a:r>
              <a:rPr lang="en-US" dirty="0"/>
              <a:t>(TPSF) </a:t>
            </a:r>
            <a:r>
              <a:rPr lang="en-US" dirty="0" smtClean="0"/>
              <a:t>	which 	measures </a:t>
            </a:r>
            <a:r>
              <a:rPr lang="en-US" dirty="0"/>
              <a:t>how a single transform coefﬁcient of the </a:t>
            </a:r>
            <a:r>
              <a:rPr lang="en-US" dirty="0" smtClean="0"/>
              <a:t>underlying 	object ends </a:t>
            </a:r>
            <a:r>
              <a:rPr lang="en-US" dirty="0"/>
              <a:t>up </a:t>
            </a:r>
            <a:r>
              <a:rPr lang="en-US" dirty="0" smtClean="0"/>
              <a:t>inﬂuencing </a:t>
            </a:r>
            <a:r>
              <a:rPr lang="en-US" dirty="0"/>
              <a:t>other transform </a:t>
            </a:r>
            <a:r>
              <a:rPr lang="en-US" dirty="0" smtClean="0"/>
              <a:t>coefﬁcients of </a:t>
            </a:r>
            <a:r>
              <a:rPr lang="en-US" dirty="0"/>
              <a:t>the </a:t>
            </a:r>
            <a:r>
              <a:rPr lang="en-US" dirty="0" smtClean="0"/>
              <a:t>measured 	</a:t>
            </a:r>
            <a:r>
              <a:rPr lang="en-US" dirty="0" err="1" smtClean="0"/>
              <a:t>undersampled</a:t>
            </a:r>
            <a:r>
              <a:rPr lang="en-US" dirty="0" smtClean="0"/>
              <a:t> </a:t>
            </a:r>
            <a:r>
              <a:rPr lang="en-US" dirty="0"/>
              <a:t>object</a:t>
            </a:r>
            <a:r>
              <a:rPr lang="en-US" dirty="0" smtClean="0"/>
              <a:t>.</a:t>
            </a:r>
          </a:p>
          <a:p>
            <a:r>
              <a:rPr lang="en-US" dirty="0"/>
              <a:t>The size of </a:t>
            </a:r>
            <a:r>
              <a:rPr lang="en-US" dirty="0" smtClean="0"/>
              <a:t>the </a:t>
            </a:r>
            <a:r>
              <a:rPr lang="en-US" dirty="0" err="1" smtClean="0"/>
              <a:t>sidelobes</a:t>
            </a:r>
            <a:r>
              <a:rPr lang="en-US" dirty="0" smtClean="0"/>
              <a:t> </a:t>
            </a:r>
            <a:r>
              <a:rPr lang="en-US" dirty="0"/>
              <a:t>in TPSF(</a:t>
            </a:r>
            <a:r>
              <a:rPr lang="en-US" dirty="0" err="1"/>
              <a:t>i</a:t>
            </a:r>
            <a:r>
              <a:rPr lang="en-US" dirty="0"/>
              <a:t>; </a:t>
            </a:r>
            <a:r>
              <a:rPr lang="en-US" dirty="0" smtClean="0"/>
              <a:t>j, </a:t>
            </a:r>
            <a:r>
              <a:rPr lang="en-US" dirty="0" err="1" smtClean="0"/>
              <a:t>i</a:t>
            </a:r>
            <a:r>
              <a:rPr lang="en-US" dirty="0" smtClean="0"/>
              <a:t>!=j,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measure of </a:t>
            </a:r>
            <a:r>
              <a:rPr lang="en-US" dirty="0"/>
              <a:t>the </a:t>
            </a:r>
            <a:r>
              <a:rPr lang="en-US" dirty="0" smtClean="0"/>
              <a:t>incoherence </a:t>
            </a:r>
            <a:r>
              <a:rPr lang="en-US" dirty="0"/>
              <a:t>of a sampling trajectory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4311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TPSF </a:t>
            </a:r>
            <a:r>
              <a:rPr lang="fr-FR" dirty="0" err="1" smtClean="0">
                <a:solidFill>
                  <a:srgbClr val="FF0000"/>
                </a:solidFill>
              </a:rPr>
              <a:t>Experiments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4913742"/>
            <a:ext cx="10820400" cy="1838750"/>
          </a:xfrm>
        </p:spPr>
        <p:txBody>
          <a:bodyPr numCol="2"/>
          <a:lstStyle/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PSF of pure 2D </a:t>
            </a:r>
            <a:r>
              <a:rPr lang="fr-FR" dirty="0" err="1" smtClean="0">
                <a:solidFill>
                  <a:schemeClr val="bg1"/>
                </a:solidFill>
              </a:rPr>
              <a:t>random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sampling</a:t>
            </a:r>
            <a:r>
              <a:rPr lang="fr-FR" dirty="0" smtClean="0">
                <a:solidFill>
                  <a:schemeClr val="bg1"/>
                </a:solidFill>
              </a:rPr>
              <a:t>  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looks </a:t>
            </a:r>
            <a:r>
              <a:rPr lang="fr-FR" dirty="0" err="1" smtClean="0">
                <a:solidFill>
                  <a:schemeClr val="bg1"/>
                </a:solidFill>
              </a:rPr>
              <a:t>random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1"/>
                </a:solidFill>
              </a:rPr>
              <a:t>I</a:t>
            </a:r>
            <a:r>
              <a:rPr lang="fr-FR" dirty="0" err="1" smtClean="0">
                <a:solidFill>
                  <a:schemeClr val="bg1"/>
                </a:solidFill>
              </a:rPr>
              <a:t>ncoherent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wavelet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interference</a:t>
            </a:r>
            <a:r>
              <a:rPr lang="fr-FR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Not </a:t>
            </a:r>
            <a:r>
              <a:rPr lang="fr-FR" dirty="0" err="1" smtClean="0">
                <a:solidFill>
                  <a:schemeClr val="bg1"/>
                </a:solidFill>
              </a:rPr>
              <a:t>exactly</a:t>
            </a:r>
            <a:r>
              <a:rPr lang="fr-FR" dirty="0" smtClean="0">
                <a:solidFill>
                  <a:schemeClr val="bg1"/>
                </a:solidFill>
              </a:rPr>
              <a:t> the </a:t>
            </a:r>
            <a:r>
              <a:rPr lang="fr-FR" dirty="0" err="1" smtClean="0">
                <a:solidFill>
                  <a:schemeClr val="bg1"/>
                </a:solidFill>
              </a:rPr>
              <a:t>same</a:t>
            </a:r>
            <a:r>
              <a:rPr lang="fr-FR" dirty="0" smtClean="0">
                <a:solidFill>
                  <a:schemeClr val="bg1"/>
                </a:solidFill>
              </a:rPr>
              <a:t> as in the initial </a:t>
            </a:r>
            <a:r>
              <a:rPr lang="fr-FR" dirty="0" err="1" smtClean="0">
                <a:solidFill>
                  <a:schemeClr val="bg1"/>
                </a:solidFill>
              </a:rPr>
              <a:t>experiment</a:t>
            </a:r>
            <a:r>
              <a:rPr lang="fr-FR" dirty="0" smtClean="0">
                <a:solidFill>
                  <a:schemeClr val="bg1"/>
                </a:solidFill>
              </a:rPr>
              <a:t>. </a:t>
            </a:r>
            <a:r>
              <a:rPr lang="fr-FR" dirty="0" err="1" smtClean="0">
                <a:solidFill>
                  <a:schemeClr val="bg1"/>
                </a:solidFill>
              </a:rPr>
              <a:t>We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want</a:t>
            </a:r>
            <a:r>
              <a:rPr lang="fr-FR" dirty="0" smtClean="0">
                <a:solidFill>
                  <a:schemeClr val="bg1"/>
                </a:solidFill>
              </a:rPr>
              <a:t> TPSF(i !=j) as </a:t>
            </a:r>
            <a:r>
              <a:rPr lang="fr-FR" dirty="0" err="1" smtClean="0">
                <a:solidFill>
                  <a:schemeClr val="bg1"/>
                </a:solidFill>
              </a:rPr>
              <a:t>small</a:t>
            </a:r>
            <a:r>
              <a:rPr lang="fr-FR" dirty="0" smtClean="0">
                <a:solidFill>
                  <a:schemeClr val="bg1"/>
                </a:solidFill>
              </a:rPr>
              <a:t> as possible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324" t="17208" r="-738" b="32967"/>
          <a:stretch/>
        </p:blipFill>
        <p:spPr>
          <a:xfrm>
            <a:off x="419686" y="1410887"/>
            <a:ext cx="11549575" cy="3502855"/>
          </a:xfrm>
          <a:prstGeom prst="rect">
            <a:avLst/>
          </a:prstGeom>
          <a:solidFill>
            <a:srgbClr val="F2F2F2"/>
          </a:solidFill>
        </p:spPr>
      </p:pic>
      <p:sp>
        <p:nvSpPr>
          <p:cNvPr id="8" name="Rectangle 7"/>
          <p:cNvSpPr/>
          <p:nvPr/>
        </p:nvSpPr>
        <p:spPr>
          <a:xfrm>
            <a:off x="5289452" y="1392702"/>
            <a:ext cx="801859" cy="3521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ight Arrow 8"/>
          <p:cNvSpPr/>
          <p:nvPr/>
        </p:nvSpPr>
        <p:spPr>
          <a:xfrm>
            <a:off x="2346959" y="1815085"/>
            <a:ext cx="548641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ight Arrow 29"/>
          <p:cNvSpPr/>
          <p:nvPr/>
        </p:nvSpPr>
        <p:spPr>
          <a:xfrm>
            <a:off x="7938279" y="1936243"/>
            <a:ext cx="548641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ight Arrow 30"/>
          <p:cNvSpPr/>
          <p:nvPr/>
        </p:nvSpPr>
        <p:spPr>
          <a:xfrm>
            <a:off x="9953770" y="2120355"/>
            <a:ext cx="548641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Down Arrow 9"/>
          <p:cNvSpPr/>
          <p:nvPr/>
        </p:nvSpPr>
        <p:spPr>
          <a:xfrm>
            <a:off x="3686613" y="2849172"/>
            <a:ext cx="405913" cy="42426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Down Arrow 32"/>
          <p:cNvSpPr/>
          <p:nvPr/>
        </p:nvSpPr>
        <p:spPr>
          <a:xfrm>
            <a:off x="11100287" y="2901108"/>
            <a:ext cx="405913" cy="42426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ight Arrow 33"/>
          <p:cNvSpPr/>
          <p:nvPr/>
        </p:nvSpPr>
        <p:spPr>
          <a:xfrm rot="10800000">
            <a:off x="9919769" y="3812417"/>
            <a:ext cx="548641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ight Arrow 34"/>
          <p:cNvSpPr/>
          <p:nvPr/>
        </p:nvSpPr>
        <p:spPr>
          <a:xfrm rot="10800000">
            <a:off x="7870277" y="3851274"/>
            <a:ext cx="548641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ight Arrow 35"/>
          <p:cNvSpPr/>
          <p:nvPr/>
        </p:nvSpPr>
        <p:spPr>
          <a:xfrm rot="10800000">
            <a:off x="2346958" y="3697705"/>
            <a:ext cx="548641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481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540637"/>
            <a:ext cx="8610600" cy="1293028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IMAGE RECONSTRUCTION EXPERIMENTS (TASK 4)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930" y="760721"/>
            <a:ext cx="8903557" cy="6097279"/>
          </a:xfrm>
        </p:spPr>
      </p:pic>
    </p:spTree>
    <p:extLst>
      <p:ext uri="{BB962C8B-B14F-4D97-AF65-F5344CB8AC3E}">
        <p14:creationId xmlns:p14="http://schemas.microsoft.com/office/powerpoint/2010/main" val="2772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540637"/>
            <a:ext cx="8610600" cy="1293028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IMAGE RECONSTRUCTION EXPERIMENTS (TASK 4)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930" y="760721"/>
            <a:ext cx="8903557" cy="6097279"/>
          </a:xfrm>
        </p:spPr>
      </p:pic>
      <p:cxnSp>
        <p:nvCxnSpPr>
          <p:cNvPr id="5" name="Straight Arrow Connector 4"/>
          <p:cNvCxnSpPr/>
          <p:nvPr/>
        </p:nvCxnSpPr>
        <p:spPr>
          <a:xfrm flipH="1">
            <a:off x="8365788" y="2422187"/>
            <a:ext cx="1439693" cy="972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909243" y="2099021"/>
            <a:ext cx="1712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Independent variable#3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035686" y="6183549"/>
            <a:ext cx="1439693" cy="972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75379" y="5957660"/>
            <a:ext cx="1712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Independent variable#2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9328" y="1873133"/>
            <a:ext cx="1712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Independent variable#1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277899" y="1821782"/>
            <a:ext cx="648508" cy="3745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91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</a:t>
            </a:r>
            <a:r>
              <a:rPr lang="en-US" dirty="0" err="1" smtClean="0"/>
              <a:t>comparation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5285"/>
            <a:ext cx="3691394" cy="251883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442" y="2145285"/>
            <a:ext cx="3639704" cy="24835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434" y="2145286"/>
            <a:ext cx="3639705" cy="248356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-155770" y="4193038"/>
            <a:ext cx="2757792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Original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495736" y="4426502"/>
            <a:ext cx="2757792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NOISED, FROM UNDERSAMPLING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598999" y="4300043"/>
            <a:ext cx="33691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FINAL RECONSTRUCTION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691394" y="3005847"/>
            <a:ext cx="579048" cy="817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875845" y="2978504"/>
            <a:ext cx="579048" cy="817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5212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304</TotalTime>
  <Words>350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</vt:lpstr>
      <vt:lpstr>Vapor Trail</vt:lpstr>
      <vt:lpstr>COMPRESSED SENSING IN MRI</vt:lpstr>
      <vt:lpstr>Compressed sensing?</vt:lpstr>
      <vt:lpstr>PowerPoint Presentation</vt:lpstr>
      <vt:lpstr>Compressed sensing?</vt:lpstr>
      <vt:lpstr>Transform Point spread function  experiments (Task3)</vt:lpstr>
      <vt:lpstr>TPSF Experiments </vt:lpstr>
      <vt:lpstr>IMAGE RECONSTRUCTION EXPERIMENTS (TASK 4)</vt:lpstr>
      <vt:lpstr>IMAGE RECONSTRUCTION EXPERIMENTS (TASK 4)</vt:lpstr>
      <vt:lpstr>Image comparation</vt:lpstr>
      <vt:lpstr>RESULT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COMPRESSED SENSING IN MRI</dc:title>
  <dc:creator>RAMA</dc:creator>
  <cp:lastModifiedBy>RAMA</cp:lastModifiedBy>
  <cp:revision>16</cp:revision>
  <dcterms:created xsi:type="dcterms:W3CDTF">2018-05-15T16:50:22Z</dcterms:created>
  <dcterms:modified xsi:type="dcterms:W3CDTF">2018-05-16T07:40:54Z</dcterms:modified>
</cp:coreProperties>
</file>