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62" r:id="rId14"/>
    <p:sldId id="265" r:id="rId15"/>
    <p:sldId id="264" r:id="rId16"/>
    <p:sldId id="263" r:id="rId17"/>
    <p:sldId id="25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C764-244E-40F1-BD91-CBA24A006EA8}" type="datetimeFigureOut">
              <a:rPr lang="fr-BE" smtClean="0"/>
              <a:t>25-08-19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EF08-5B0C-4468-9331-A5D0D34A10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48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8A2E1-B4D2-4AFD-A9FF-F76868B5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3F2383-A71D-4BC0-873F-36A5C06F3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246E8-35AA-46F4-B4F4-DB96DC0B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5E33E-4263-4E90-9BAF-F0636926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66197-3C10-4C65-BE4A-ABBA82C4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8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01F4A-4D3B-44EE-9264-50A093C6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6DC926-9E85-416E-B6F6-8395964E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C3D59-BA9F-494F-8AF3-157F3BF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A767A-95D7-4051-AD06-5464653A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D34F2-77CD-4DB5-A699-F81C15AC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1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812AE-B47A-480B-B425-766032130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ECFF47-47D6-474B-8B9E-D16B07F5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34726-A271-46D7-8AB6-399806D3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DD3D8-BD0A-4159-8A8A-A0B5C0F4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32C135-E8AA-4000-896B-BD56F2DB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758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F374E-AFD5-4A40-ACB6-F68C177A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A9C96-3F60-4C17-8C03-327C2B42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89A8C-F154-464C-92B5-F81C3FCB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28-08-2019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1D52B-F806-461D-B4F3-25F5FF0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BE" dirty="0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75A93-5688-4A58-ADA8-DF646F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471" y="6352118"/>
            <a:ext cx="8739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50655B-B394-4670-AE82-A64F671D6FCB}" type="slidenum">
              <a:rPr lang="fr-BE" smtClean="0"/>
              <a:pPr/>
              <a:t>‹N°›</a:t>
            </a:fld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AB5E27E-269C-467A-9900-B29278C963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46" y="5995723"/>
            <a:ext cx="2561253" cy="8622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4DCCEC2-BE5D-4ED6-9CF6-D6FB93185D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6236" y="-91021"/>
            <a:ext cx="2335763" cy="848539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F104673-87FA-45A4-BBD4-8174742F9875}"/>
              </a:ext>
            </a:extLst>
          </p:cNvPr>
          <p:cNvCxnSpPr/>
          <p:nvPr userDrawn="1"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80B45-6444-4C10-A7DA-75C68296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CCBBEE-EA64-42DD-9ACA-356D5DB2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AA102-5BAB-4AC5-BBA7-45E6115A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960B5-B63B-48DE-A40A-D97568D1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52057-309B-47C4-B66C-B33EA940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3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7514E-DFC4-48E1-8012-2F741247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A591-78A3-489D-A113-DB16605A3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C25578-20D4-41BE-A677-909E5F5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64004A-D708-4EC2-9D43-3698FDCC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D6F0D6-12C3-494F-8318-31BEE94E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613F8-A08F-4C10-9325-1AC18E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548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5ACA-A00C-4337-BC06-009F4096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A9A54-EB19-4451-8C37-6DA931E3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CDB7D-906F-4B28-8B1C-09B75E87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6D0E5A-A6D0-48AE-8960-B73D7C9DF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79CA75-0741-460A-AA87-7B7BD9578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21AA60-54B0-4F26-8F5B-403A4455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8E8923-B5B7-488D-B9B0-AF7ED5D9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8DA46C-5F9E-41F2-BA16-3109331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7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3606A-6DAE-4A59-AA95-E983CEAC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DEC02B-9A55-4C48-903F-F50CA2BA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375B6-9F65-49B2-824C-F059F5C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9CA23D-036D-409A-A727-D5EB96FF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35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1F4F32-9231-445F-82C7-A5959CF9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DDF7D4-6416-4D06-9F28-8CE86376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3535AF-2CB7-4F76-9FE2-D65205FA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3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483D0-D47D-414D-8E4B-A2A829DE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6CD02-7DDD-46CF-9F6A-766E54ED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F5448-A1DB-4913-B06E-431C5CF7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B5FE53-7AED-4FBA-AE73-24D298CD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C86D6-C8E1-442F-9820-8A82F6BB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F938B-F82D-4586-8737-3B9EFF00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76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05FD7-9AD9-4157-BA25-AA32D129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0200BB-FADB-4105-95FE-C63FDCB40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E84AE6-3C55-435B-BDA7-78D5D879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BAD65-0424-4428-9083-4D33CA61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C52C55-0B67-47D2-9FFB-3E1C2066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79939D-A772-4F2B-BC3D-D56346FE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33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70CFBA-77C9-444B-A66A-EF9201AA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D18F03-F7E0-4320-BC38-1AAF9A4D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31906-8B95-495F-B53D-D258A5B7C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ECAD3-C514-4257-BC35-E4891AF83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ROMBAUX Michaël - IG CHARLEROI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593369-2D35-4F66-8384-A755039E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655B-B394-4670-AE82-A64F671D6F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92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86" y="1964581"/>
            <a:ext cx="7016620" cy="2264047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collaborer </a:t>
            </a:r>
            <a:b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 langage et la vision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ROMBAUX Michaël - IG CHARLEROI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</a:t>
            </a:fld>
            <a:endParaRPr lang="fr-BE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EB43B94-9193-4AF4-A812-FBD98C603E71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Cifar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Cifar</a:t>
            </a: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100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STL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Fashion MNIST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	100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28 x 28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1 canal (</a:t>
            </a:r>
            <a:r>
              <a:rPr lang="fr-BE" altLang="fr-FR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Greyscale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BE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EDAB72-01E3-4F07-8937-32E7F67F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44" y="2065804"/>
            <a:ext cx="4379817" cy="32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Cifar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Cifar</a:t>
            </a: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100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STL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Fashion 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EMNIST		62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28 x 28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1 canal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BA948D-DE57-424C-A472-CC3D1897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79" y="1986388"/>
            <a:ext cx="2893104" cy="34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input (</a:t>
            </a: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Noise)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Bruit blanc gaussien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Permet une entrée aléatoire structurée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Input différent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Générateur non déterministe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F5B44F-96FF-4904-9CF2-74EB4AC1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6" y="2249785"/>
            <a:ext cx="2081212" cy="20362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4082E7E-8B96-48D1-8087-CC0EED4A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4" y="3738342"/>
            <a:ext cx="2352675" cy="16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2053" name="AutoShape 9">
            <a:extLst>
              <a:ext uri="{FF2B5EF4-FFF2-40B4-BE49-F238E27FC236}">
                <a16:creationId xmlns:a16="http://schemas.microsoft.com/office/drawing/2014/main" id="{FEDD03D1-9358-4E6C-A351-846825F5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98" y="4025614"/>
            <a:ext cx="1837755" cy="1695996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Générateur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AutoShape 15">
            <a:extLst>
              <a:ext uri="{FF2B5EF4-FFF2-40B4-BE49-F238E27FC236}">
                <a16:creationId xmlns:a16="http://schemas.microsoft.com/office/drawing/2014/main" id="{E9E2F534-A802-42BA-B32E-2D808471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567" y="2585461"/>
            <a:ext cx="1975941" cy="172191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3" name="Rectangle 62">
            <a:extLst>
              <a:ext uri="{FF2B5EF4-FFF2-40B4-BE49-F238E27FC236}">
                <a16:creationId xmlns:a16="http://schemas.microsoft.com/office/drawing/2014/main" id="{8A8127A7-2EA5-462F-BF78-FAC7186D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5A71331-0FB2-4218-B940-0688DE28F288}"/>
              </a:ext>
            </a:extLst>
          </p:cNvPr>
          <p:cNvSpPr txBox="1"/>
          <p:nvPr/>
        </p:nvSpPr>
        <p:spPr>
          <a:xfrm>
            <a:off x="206950" y="5398444"/>
            <a:ext cx="5166049" cy="646331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rgbClr val="000000"/>
            </a:solidFill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dirty="0"/>
              <a:t>Objectif : Produire des outputs aussi réaliste que possible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E2D5DF1-20C8-4614-B32A-02E424E4B7BA}"/>
              </a:ext>
            </a:extLst>
          </p:cNvPr>
          <p:cNvSpPr txBox="1"/>
          <p:nvPr/>
        </p:nvSpPr>
        <p:spPr>
          <a:xfrm>
            <a:off x="7335168" y="3756946"/>
            <a:ext cx="2152650" cy="92333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rgbClr val="000000"/>
            </a:solidFill>
          </a:ln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dirty="0"/>
              <a:t>Objectif : Identifier les vraies et fausses images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02C0623-3B61-4505-8BA2-6CA8513B4057}"/>
              </a:ext>
            </a:extLst>
          </p:cNvPr>
          <p:cNvSpPr/>
          <p:nvPr/>
        </p:nvSpPr>
        <p:spPr>
          <a:xfrm>
            <a:off x="4038185" y="3833909"/>
            <a:ext cx="1699885" cy="646331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A5850B-7315-4F30-9C12-95064C597588}"/>
              </a:ext>
            </a:extLst>
          </p:cNvPr>
          <p:cNvSpPr txBox="1"/>
          <p:nvPr/>
        </p:nvSpPr>
        <p:spPr>
          <a:xfrm>
            <a:off x="3294932" y="2397678"/>
            <a:ext cx="2152650" cy="92333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rgbClr val="000000"/>
            </a:solidFill>
          </a:ln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fr-BE" dirty="0"/>
              <a:t>Rétropropagation : Permet d’obtenir les gradients</a:t>
            </a:r>
          </a:p>
        </p:txBody>
      </p:sp>
    </p:spTree>
    <p:extLst>
      <p:ext uri="{BB962C8B-B14F-4D97-AF65-F5344CB8AC3E}">
        <p14:creationId xmlns:p14="http://schemas.microsoft.com/office/powerpoint/2010/main" val="99615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14</a:t>
            </a:fld>
            <a:endParaRPr lang="fr-BE" dirty="0"/>
          </a:p>
        </p:txBody>
      </p:sp>
      <p:pic>
        <p:nvPicPr>
          <p:cNvPr id="2101" name="Image 1">
            <a:extLst>
              <a:ext uri="{FF2B5EF4-FFF2-40B4-BE49-F238E27FC236}">
                <a16:creationId xmlns:a16="http://schemas.microsoft.com/office/drawing/2014/main" id="{1444118B-4645-48DB-AEEA-F7E00F50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36" y="1231976"/>
            <a:ext cx="1029826" cy="9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Image 13">
            <a:extLst>
              <a:ext uri="{FF2B5EF4-FFF2-40B4-BE49-F238E27FC236}">
                <a16:creationId xmlns:a16="http://schemas.microsoft.com/office/drawing/2014/main" id="{A0425122-0E51-4D56-A9B8-08183D75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8" y="4321039"/>
            <a:ext cx="941488" cy="92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AutoShape 9">
            <a:extLst>
              <a:ext uri="{FF2B5EF4-FFF2-40B4-BE49-F238E27FC236}">
                <a16:creationId xmlns:a16="http://schemas.microsoft.com/office/drawing/2014/main" id="{FEDD03D1-9358-4E6C-A351-846825F5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98" y="4025614"/>
            <a:ext cx="1837755" cy="1695996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Générateur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3" name="Picture 45">
            <a:extLst>
              <a:ext uri="{FF2B5EF4-FFF2-40B4-BE49-F238E27FC236}">
                <a16:creationId xmlns:a16="http://schemas.microsoft.com/office/drawing/2014/main" id="{198D92BC-C7A4-4F5B-864B-F71C0B14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5" y="4400033"/>
            <a:ext cx="901700" cy="8509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AutoShape 15">
            <a:extLst>
              <a:ext uri="{FF2B5EF4-FFF2-40B4-BE49-F238E27FC236}">
                <a16:creationId xmlns:a16="http://schemas.microsoft.com/office/drawing/2014/main" id="{E9E2F534-A802-42BA-B32E-2D808471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567" y="2585461"/>
            <a:ext cx="1975941" cy="172191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AutoShape 17">
            <a:extLst>
              <a:ext uri="{FF2B5EF4-FFF2-40B4-BE49-F238E27FC236}">
                <a16:creationId xmlns:a16="http://schemas.microsoft.com/office/drawing/2014/main" id="{BCB9E9DB-2368-4C2F-85B5-520E8D1F5C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26005" y="2388821"/>
            <a:ext cx="584777" cy="1428854"/>
          </a:xfrm>
          <a:custGeom>
            <a:avLst/>
            <a:gdLst>
              <a:gd name="G0" fmla="+- 9257 0 0"/>
              <a:gd name="G1" fmla="+- 16904 0 0"/>
              <a:gd name="G2" fmla="+- 9257 0 0"/>
              <a:gd name="G3" fmla="*/ 9257 1 2"/>
              <a:gd name="G4" fmla="+- G3 10800 0"/>
              <a:gd name="G5" fmla="+- 21600 9257 16904"/>
              <a:gd name="G6" fmla="+- 16904 9257 0"/>
              <a:gd name="G7" fmla="*/ G6 1 2"/>
              <a:gd name="G8" fmla="*/ 1690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90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9715 h 21600"/>
              <a:gd name="T6" fmla="*/ 8452 w 21600"/>
              <a:gd name="T7" fmla="*/ 21600 h 21600"/>
              <a:gd name="T8" fmla="*/ 16904 w 21600"/>
              <a:gd name="T9" fmla="*/ 16715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953" y="9257"/>
                </a:lnTo>
                <a:lnTo>
                  <a:pt x="13953" y="17829"/>
                </a:lnTo>
                <a:lnTo>
                  <a:pt x="0" y="17829"/>
                </a:lnTo>
                <a:lnTo>
                  <a:pt x="0" y="21600"/>
                </a:lnTo>
                <a:lnTo>
                  <a:pt x="16904" y="21600"/>
                </a:lnTo>
                <a:lnTo>
                  <a:pt x="1690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50" name="AutoShape 18">
            <a:extLst>
              <a:ext uri="{FF2B5EF4-FFF2-40B4-BE49-F238E27FC236}">
                <a16:creationId xmlns:a16="http://schemas.microsoft.com/office/drawing/2014/main" id="{77FE9C67-3BA8-4FFB-ABDB-471C6DA7CC9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779460" y="3209025"/>
            <a:ext cx="677864" cy="1428855"/>
          </a:xfrm>
          <a:custGeom>
            <a:avLst/>
            <a:gdLst>
              <a:gd name="G0" fmla="+- 9257 0 0"/>
              <a:gd name="G1" fmla="+- 16904 0 0"/>
              <a:gd name="G2" fmla="+- 9257 0 0"/>
              <a:gd name="G3" fmla="*/ 9257 1 2"/>
              <a:gd name="G4" fmla="+- G3 10800 0"/>
              <a:gd name="G5" fmla="+- 21600 9257 16904"/>
              <a:gd name="G6" fmla="+- 16904 9257 0"/>
              <a:gd name="G7" fmla="*/ G6 1 2"/>
              <a:gd name="G8" fmla="*/ 1690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90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9715 h 21600"/>
              <a:gd name="T6" fmla="*/ 8452 w 21600"/>
              <a:gd name="T7" fmla="*/ 21600 h 21600"/>
              <a:gd name="T8" fmla="*/ 16904 w 21600"/>
              <a:gd name="T9" fmla="*/ 16715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953" y="9257"/>
                </a:lnTo>
                <a:lnTo>
                  <a:pt x="13953" y="17829"/>
                </a:lnTo>
                <a:lnTo>
                  <a:pt x="0" y="17829"/>
                </a:lnTo>
                <a:lnTo>
                  <a:pt x="0" y="21600"/>
                </a:lnTo>
                <a:lnTo>
                  <a:pt x="16904" y="21600"/>
                </a:lnTo>
                <a:lnTo>
                  <a:pt x="1690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51" name="AutoShape 20">
            <a:extLst>
              <a:ext uri="{FF2B5EF4-FFF2-40B4-BE49-F238E27FC236}">
                <a16:creationId xmlns:a16="http://schemas.microsoft.com/office/drawing/2014/main" id="{495816FE-360C-4416-AA44-EC25F6B3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16" y="3262058"/>
            <a:ext cx="664210" cy="294005"/>
          </a:xfrm>
          <a:prstGeom prst="stripedRightArrow">
            <a:avLst>
              <a:gd name="adj1" fmla="val 50000"/>
              <a:gd name="adj2" fmla="val 5647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2055" name="AutoShape 21">
            <a:extLst>
              <a:ext uri="{FF2B5EF4-FFF2-40B4-BE49-F238E27FC236}">
                <a16:creationId xmlns:a16="http://schemas.microsoft.com/office/drawing/2014/main" id="{C1353CE9-6F77-43DC-8E25-341C7C01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734" y="2751726"/>
            <a:ext cx="1000125" cy="1198563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VRAIE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AutoShape 44">
            <a:extLst>
              <a:ext uri="{FF2B5EF4-FFF2-40B4-BE49-F238E27FC236}">
                <a16:creationId xmlns:a16="http://schemas.microsoft.com/office/drawing/2014/main" id="{158DC79E-19B5-4655-AD90-55B2101E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756" y="4727532"/>
            <a:ext cx="665006" cy="182346"/>
          </a:xfrm>
          <a:prstGeom prst="rightArrow">
            <a:avLst>
              <a:gd name="adj1" fmla="val 50000"/>
              <a:gd name="adj2" fmla="val 134699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2056" name="Zone de texte 84">
            <a:extLst>
              <a:ext uri="{FF2B5EF4-FFF2-40B4-BE49-F238E27FC236}">
                <a16:creationId xmlns:a16="http://schemas.microsoft.com/office/drawing/2014/main" id="{FC552227-D4AA-460D-8C50-0C4E5F87C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" y="4366826"/>
            <a:ext cx="48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59">
            <a:extLst>
              <a:ext uri="{FF2B5EF4-FFF2-40B4-BE49-F238E27FC236}">
                <a16:creationId xmlns:a16="http://schemas.microsoft.com/office/drawing/2014/main" id="{E3D8B7DF-4B2F-4B77-9608-9B771B69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572" y="2235045"/>
            <a:ext cx="15376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Réelle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63" name="Rectangle 62">
            <a:extLst>
              <a:ext uri="{FF2B5EF4-FFF2-40B4-BE49-F238E27FC236}">
                <a16:creationId xmlns:a16="http://schemas.microsoft.com/office/drawing/2014/main" id="{8A8127A7-2EA5-462F-BF78-FAC7186D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76627"/>
            <a:ext cx="196950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Fausse image</a:t>
            </a:r>
            <a:endParaRPr lang="fr-BE" altLang="fr-FR" sz="16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G(z)</a:t>
            </a:r>
            <a:endParaRPr lang="fr-BE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fr-BE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ZoneTexte 2064">
            <a:extLst>
              <a:ext uri="{FF2B5EF4-FFF2-40B4-BE49-F238E27FC236}">
                <a16:creationId xmlns:a16="http://schemas.microsoft.com/office/drawing/2014/main" id="{7D16A4B2-618E-4360-9A62-AFE24D3EFA08}"/>
              </a:ext>
            </a:extLst>
          </p:cNvPr>
          <p:cNvSpPr txBox="1"/>
          <p:nvPr/>
        </p:nvSpPr>
        <p:spPr>
          <a:xfrm flipH="1">
            <a:off x="304800" y="3740196"/>
            <a:ext cx="166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– </a:t>
            </a:r>
            <a:r>
              <a:rPr lang="fr-BE" altLang="fr-FR" sz="1600" dirty="0" err="1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BE" altLang="fr-FR" sz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Noise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AutoShape 44">
            <a:extLst>
              <a:ext uri="{FF2B5EF4-FFF2-40B4-BE49-F238E27FC236}">
                <a16:creationId xmlns:a16="http://schemas.microsoft.com/office/drawing/2014/main" id="{C341FD5F-E181-47D9-A02F-4C9C382D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30" y="4710751"/>
            <a:ext cx="665006" cy="182346"/>
          </a:xfrm>
          <a:prstGeom prst="rightArrow">
            <a:avLst>
              <a:gd name="adj1" fmla="val 50000"/>
              <a:gd name="adj2" fmla="val 134699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2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2101" name="Image 1">
            <a:extLst>
              <a:ext uri="{FF2B5EF4-FFF2-40B4-BE49-F238E27FC236}">
                <a16:creationId xmlns:a16="http://schemas.microsoft.com/office/drawing/2014/main" id="{1444118B-4645-48DB-AEEA-F7E00F50F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36" y="1231976"/>
            <a:ext cx="1029826" cy="9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Image 13">
            <a:extLst>
              <a:ext uri="{FF2B5EF4-FFF2-40B4-BE49-F238E27FC236}">
                <a16:creationId xmlns:a16="http://schemas.microsoft.com/office/drawing/2014/main" id="{A0425122-0E51-4D56-A9B8-08183D75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8" y="4321039"/>
            <a:ext cx="941488" cy="92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AutoShape 9">
            <a:extLst>
              <a:ext uri="{FF2B5EF4-FFF2-40B4-BE49-F238E27FC236}">
                <a16:creationId xmlns:a16="http://schemas.microsoft.com/office/drawing/2014/main" id="{FEDD03D1-9358-4E6C-A351-846825F5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98" y="4025614"/>
            <a:ext cx="1837755" cy="1695996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Générateur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3" name="Picture 45">
            <a:extLst>
              <a:ext uri="{FF2B5EF4-FFF2-40B4-BE49-F238E27FC236}">
                <a16:creationId xmlns:a16="http://schemas.microsoft.com/office/drawing/2014/main" id="{198D92BC-C7A4-4F5B-864B-F71C0B14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5" y="4400033"/>
            <a:ext cx="901700" cy="8509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AutoShape 15">
            <a:extLst>
              <a:ext uri="{FF2B5EF4-FFF2-40B4-BE49-F238E27FC236}">
                <a16:creationId xmlns:a16="http://schemas.microsoft.com/office/drawing/2014/main" id="{E9E2F534-A802-42BA-B32E-2D808471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567" y="2585461"/>
            <a:ext cx="1975941" cy="1721918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Discriminateur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AutoShape 17">
            <a:extLst>
              <a:ext uri="{FF2B5EF4-FFF2-40B4-BE49-F238E27FC236}">
                <a16:creationId xmlns:a16="http://schemas.microsoft.com/office/drawing/2014/main" id="{BCB9E9DB-2368-4C2F-85B5-520E8D1F5C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26005" y="2388821"/>
            <a:ext cx="584777" cy="1428854"/>
          </a:xfrm>
          <a:custGeom>
            <a:avLst/>
            <a:gdLst>
              <a:gd name="G0" fmla="+- 9257 0 0"/>
              <a:gd name="G1" fmla="+- 16904 0 0"/>
              <a:gd name="G2" fmla="+- 9257 0 0"/>
              <a:gd name="G3" fmla="*/ 9257 1 2"/>
              <a:gd name="G4" fmla="+- G3 10800 0"/>
              <a:gd name="G5" fmla="+- 21600 9257 16904"/>
              <a:gd name="G6" fmla="+- 16904 9257 0"/>
              <a:gd name="G7" fmla="*/ G6 1 2"/>
              <a:gd name="G8" fmla="*/ 1690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90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9715 h 21600"/>
              <a:gd name="T6" fmla="*/ 8452 w 21600"/>
              <a:gd name="T7" fmla="*/ 21600 h 21600"/>
              <a:gd name="T8" fmla="*/ 16904 w 21600"/>
              <a:gd name="T9" fmla="*/ 16715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953" y="9257"/>
                </a:lnTo>
                <a:lnTo>
                  <a:pt x="13953" y="17829"/>
                </a:lnTo>
                <a:lnTo>
                  <a:pt x="0" y="17829"/>
                </a:lnTo>
                <a:lnTo>
                  <a:pt x="0" y="21600"/>
                </a:lnTo>
                <a:lnTo>
                  <a:pt x="16904" y="21600"/>
                </a:lnTo>
                <a:lnTo>
                  <a:pt x="1690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50" name="AutoShape 18">
            <a:extLst>
              <a:ext uri="{FF2B5EF4-FFF2-40B4-BE49-F238E27FC236}">
                <a16:creationId xmlns:a16="http://schemas.microsoft.com/office/drawing/2014/main" id="{77FE9C67-3BA8-4FFB-ABDB-471C6DA7CC9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779460" y="3209025"/>
            <a:ext cx="677864" cy="1428855"/>
          </a:xfrm>
          <a:custGeom>
            <a:avLst/>
            <a:gdLst>
              <a:gd name="G0" fmla="+- 9257 0 0"/>
              <a:gd name="G1" fmla="+- 16904 0 0"/>
              <a:gd name="G2" fmla="+- 9257 0 0"/>
              <a:gd name="G3" fmla="*/ 9257 1 2"/>
              <a:gd name="G4" fmla="+- G3 10800 0"/>
              <a:gd name="G5" fmla="+- 21600 9257 16904"/>
              <a:gd name="G6" fmla="+- 16904 9257 0"/>
              <a:gd name="G7" fmla="*/ G6 1 2"/>
              <a:gd name="G8" fmla="*/ 1690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90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9715 h 21600"/>
              <a:gd name="T6" fmla="*/ 8452 w 21600"/>
              <a:gd name="T7" fmla="*/ 21600 h 21600"/>
              <a:gd name="T8" fmla="*/ 16904 w 21600"/>
              <a:gd name="T9" fmla="*/ 16715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3953" y="9257"/>
                </a:lnTo>
                <a:lnTo>
                  <a:pt x="13953" y="17829"/>
                </a:lnTo>
                <a:lnTo>
                  <a:pt x="0" y="17829"/>
                </a:lnTo>
                <a:lnTo>
                  <a:pt x="0" y="21600"/>
                </a:lnTo>
                <a:lnTo>
                  <a:pt x="16904" y="21600"/>
                </a:lnTo>
                <a:lnTo>
                  <a:pt x="16904" y="9257"/>
                </a:lnTo>
                <a:lnTo>
                  <a:pt x="21600" y="9257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51" name="AutoShape 20">
            <a:extLst>
              <a:ext uri="{FF2B5EF4-FFF2-40B4-BE49-F238E27FC236}">
                <a16:creationId xmlns:a16="http://schemas.microsoft.com/office/drawing/2014/main" id="{495816FE-360C-4416-AA44-EC25F6B3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16" y="3262058"/>
            <a:ext cx="664210" cy="294005"/>
          </a:xfrm>
          <a:prstGeom prst="stripedRightArrow">
            <a:avLst>
              <a:gd name="adj1" fmla="val 50000"/>
              <a:gd name="adj2" fmla="val 5647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2055" name="AutoShape 21">
            <a:extLst>
              <a:ext uri="{FF2B5EF4-FFF2-40B4-BE49-F238E27FC236}">
                <a16:creationId xmlns:a16="http://schemas.microsoft.com/office/drawing/2014/main" id="{C1353CE9-6F77-43DC-8E25-341C7C01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734" y="2751726"/>
            <a:ext cx="1000125" cy="1198563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VRAIE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AutoShape 44">
            <a:extLst>
              <a:ext uri="{FF2B5EF4-FFF2-40B4-BE49-F238E27FC236}">
                <a16:creationId xmlns:a16="http://schemas.microsoft.com/office/drawing/2014/main" id="{158DC79E-19B5-4655-AD90-55B2101E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756" y="4727532"/>
            <a:ext cx="665006" cy="182346"/>
          </a:xfrm>
          <a:prstGeom prst="rightArrow">
            <a:avLst>
              <a:gd name="adj1" fmla="val 50000"/>
              <a:gd name="adj2" fmla="val 134699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sp>
        <p:nvSpPr>
          <p:cNvPr id="2056" name="Zone de texte 84">
            <a:extLst>
              <a:ext uri="{FF2B5EF4-FFF2-40B4-BE49-F238E27FC236}">
                <a16:creationId xmlns:a16="http://schemas.microsoft.com/office/drawing/2014/main" id="{FC552227-D4AA-460D-8C50-0C4E5F87C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" y="4366826"/>
            <a:ext cx="485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59">
            <a:extLst>
              <a:ext uri="{FF2B5EF4-FFF2-40B4-BE49-F238E27FC236}">
                <a16:creationId xmlns:a16="http://schemas.microsoft.com/office/drawing/2014/main" id="{E3D8B7DF-4B2F-4B77-9608-9B771B69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572" y="2235045"/>
            <a:ext cx="15376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Réelle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63" name="Rectangle 62">
            <a:extLst>
              <a:ext uri="{FF2B5EF4-FFF2-40B4-BE49-F238E27FC236}">
                <a16:creationId xmlns:a16="http://schemas.microsoft.com/office/drawing/2014/main" id="{8A8127A7-2EA5-462F-BF78-FAC7186D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76627"/>
            <a:ext cx="196950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Fausse image</a:t>
            </a:r>
            <a:endParaRPr lang="fr-BE" altLang="fr-FR" sz="16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G(z)</a:t>
            </a:r>
            <a:endParaRPr lang="fr-BE" altLang="fr-F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fr-BE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ZoneTexte 2064">
            <a:extLst>
              <a:ext uri="{FF2B5EF4-FFF2-40B4-BE49-F238E27FC236}">
                <a16:creationId xmlns:a16="http://schemas.microsoft.com/office/drawing/2014/main" id="{7D16A4B2-618E-4360-9A62-AFE24D3EFA08}"/>
              </a:ext>
            </a:extLst>
          </p:cNvPr>
          <p:cNvSpPr txBox="1"/>
          <p:nvPr/>
        </p:nvSpPr>
        <p:spPr>
          <a:xfrm flipH="1">
            <a:off x="304800" y="3740196"/>
            <a:ext cx="166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– </a:t>
            </a:r>
            <a:r>
              <a:rPr lang="fr-BE" altLang="fr-FR" sz="1600" dirty="0" err="1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BE" altLang="fr-FR" sz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Noise</a:t>
            </a:r>
            <a:endParaRPr kumimoji="0" lang="fr-BE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AutoShape 44">
            <a:extLst>
              <a:ext uri="{FF2B5EF4-FFF2-40B4-BE49-F238E27FC236}">
                <a16:creationId xmlns:a16="http://schemas.microsoft.com/office/drawing/2014/main" id="{C341FD5F-E181-47D9-A02F-4C9C382D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30" y="4710751"/>
            <a:ext cx="665006" cy="182346"/>
          </a:xfrm>
          <a:prstGeom prst="rightArrow">
            <a:avLst>
              <a:gd name="adj1" fmla="val 50000"/>
              <a:gd name="adj2" fmla="val 134699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879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L’environnement</a:t>
            </a:r>
          </a:p>
        </p:txBody>
      </p: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BE" dirty="0"/>
              <a:t>ROMBAUX Michaël - IG CHARLEROI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3" name="Rectangle 62">
            <a:extLst>
              <a:ext uri="{FF2B5EF4-FFF2-40B4-BE49-F238E27FC236}">
                <a16:creationId xmlns:a16="http://schemas.microsoft.com/office/drawing/2014/main" id="{8A8127A7-2EA5-462F-BF78-FAC7186D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528817BB-0D38-422E-850C-791A3269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38" y="1510803"/>
            <a:ext cx="106291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langage Python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Colaboratory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Drive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83554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86" y="1964581"/>
            <a:ext cx="7016620" cy="2264047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collaborer </a:t>
            </a:r>
            <a:b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sz="5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 langage et la vision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C49ACF3-B1B8-43B4-B5D5-869823ACA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22" y="595403"/>
            <a:ext cx="4179142" cy="4213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6009461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F93F922-028F-4A2D-B77F-D19BEF0EF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506641" y="812925"/>
            <a:ext cx="4838505" cy="4828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562526-D235-4C9B-93AD-6E143997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513" y="1553081"/>
            <a:ext cx="3187770" cy="3252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803266-E882-477F-A7AC-97DF128F7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33" y="5041058"/>
            <a:ext cx="4103647" cy="421319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BF2BEA-5F14-478D-8663-A0A795BB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B9E1D4-1B8F-4EF9-A291-277CB26A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C6FC9E-97A2-4A93-9CAD-94B425F6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39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1"/>
            <a:ext cx="7099040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F89FC10-8124-4531-A0C3-2E6E8F1E77BA}"/>
              </a:ext>
            </a:extLst>
          </p:cNvPr>
          <p:cNvSpPr txBox="1"/>
          <p:nvPr/>
        </p:nvSpPr>
        <p:spPr>
          <a:xfrm>
            <a:off x="1791478" y="1699678"/>
            <a:ext cx="7940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 Les réseaux de neurones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GAN 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CGAN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L’environnement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 Les résultats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sz="3200" dirty="0">
                <a:solidFill>
                  <a:schemeClr val="accent1">
                    <a:lumMod val="75000"/>
                  </a:schemeClr>
                </a:solidFill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2165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1"/>
            <a:ext cx="7099040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10" name="Rectangle 64">
            <a:extLst>
              <a:ext uri="{FF2B5EF4-FFF2-40B4-BE49-F238E27FC236}">
                <a16:creationId xmlns:a16="http://schemas.microsoft.com/office/drawing/2014/main" id="{C2C992F5-5F97-4F09-BC3B-F0334C5B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38" y="1510803"/>
            <a:ext cx="106291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discriminateur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générateur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– </a:t>
            </a:r>
            <a:r>
              <a:rPr lang="fr-BE" altLang="fr-FR" sz="24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Noise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Un dataset d’images</a:t>
            </a:r>
          </a:p>
        </p:txBody>
      </p:sp>
    </p:spTree>
    <p:extLst>
      <p:ext uri="{BB962C8B-B14F-4D97-AF65-F5344CB8AC3E}">
        <p14:creationId xmlns:p14="http://schemas.microsoft.com/office/powerpoint/2010/main" val="74838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Apprentissage non-supervisé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Principe d’une compétition entre 1 discriminateur et 1 générateur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fr-BE" sz="2400" dirty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Principe de rétropropagation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de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Input (</a:t>
            </a: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Noise)</a:t>
            </a:r>
          </a:p>
        </p:txBody>
      </p:sp>
    </p:spTree>
    <p:extLst>
      <p:ext uri="{BB962C8B-B14F-4D97-AF65-F5344CB8AC3E}">
        <p14:creationId xmlns:p14="http://schemas.microsoft.com/office/powerpoint/2010/main" val="93032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MNIST		10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32 x 32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1 canal (B/W)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6DC21E-CC96-499E-857F-E040AAB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94" y="2249785"/>
            <a:ext cx="4333875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Cifar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10		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10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32 x 32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3 canaux (RGB)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3B4C94-04B6-4829-A085-1CF10218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4" y="2074713"/>
            <a:ext cx="4781551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Cifar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Cifar</a:t>
            </a: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100		100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32 x 32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3 canaux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26E65C-2903-45CE-B73C-3B8CDF7A3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37" y="2137392"/>
            <a:ext cx="4668513" cy="3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F22030-B7A1-4F30-B03D-001C6BF9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1"/>
            <a:ext cx="8976049" cy="1642180"/>
          </a:xfrm>
          <a:noFill/>
          <a:effectLst>
            <a:softEdge rad="12700"/>
          </a:effectLst>
        </p:spPr>
        <p:txBody>
          <a:bodyPr>
            <a:noAutofit/>
          </a:bodyPr>
          <a:lstStyle/>
          <a:p>
            <a:r>
              <a:rPr lang="fr-BE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réseaux de neurones - GAN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98676-BCE6-4123-9A28-08DF59A9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37" y="0"/>
            <a:ext cx="2335763" cy="848539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3DD2F-AE09-4031-828A-B4E8961CE168}"/>
              </a:ext>
            </a:extLst>
          </p:cNvPr>
          <p:cNvCxnSpPr/>
          <p:nvPr/>
        </p:nvCxnSpPr>
        <p:spPr>
          <a:xfrm>
            <a:off x="157065" y="5803641"/>
            <a:ext cx="11877869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4D364CB2-C5F9-46FD-A1AD-163AAAD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28-08-2019</a:t>
            </a:r>
            <a:endParaRPr lang="fr-BE" dirty="0"/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4BB74D9F-54C9-4F0C-85B8-8EBEFA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ROMBAUX Michaël - IG CHARLEROI</a:t>
            </a:r>
            <a:endParaRPr lang="fr-BE" dirty="0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11AB67D5-8970-4C6C-80C9-DFD7645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655B-B394-4670-AE82-A64F671D6FCB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2057" name="Rectangle 54">
            <a:extLst>
              <a:ext uri="{FF2B5EF4-FFF2-40B4-BE49-F238E27FC236}">
                <a16:creationId xmlns:a16="http://schemas.microsoft.com/office/drawing/2014/main" id="{D601683B-98A2-4199-BFCC-2A84D411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1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58" name="Rectangle 55">
            <a:extLst>
              <a:ext uri="{FF2B5EF4-FFF2-40B4-BE49-F238E27FC236}">
                <a16:creationId xmlns:a16="http://schemas.microsoft.com/office/drawing/2014/main" id="{A78158CE-C9E9-4808-B773-C01D500E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584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90B5CCA3-A1A8-4B43-BEBD-E500C68F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15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BE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4" name="Rectangle 64">
            <a:extLst>
              <a:ext uri="{FF2B5EF4-FFF2-40B4-BE49-F238E27FC236}">
                <a16:creationId xmlns:a16="http://schemas.microsoft.com/office/drawing/2014/main" id="{D196A0E6-8D88-4CF9-9FF7-FFB2A9AE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9188"/>
            <a:ext cx="110801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Réseau conçu pour faire des imitations des données ou d’images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À partir d’un jeu de données (Dataset)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MNIST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fr-BE" altLang="fr-FR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Cifar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Cifar</a:t>
            </a:r>
            <a:r>
              <a:rPr lang="fr-BE" alt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100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STL 10		10 classes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96</a:t>
            </a:r>
            <a:r>
              <a:rPr kumimoji="0" lang="fr-BE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x 96 pixels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BE" altLang="fr-F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3 canaux (RGB)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fr-BE" altLang="fr-FR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64629-8C8D-489C-839D-D3377C7B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34" y="2011098"/>
            <a:ext cx="3620666" cy="36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4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549</Words>
  <Application>Microsoft Office PowerPoint</Application>
  <PresentationFormat>Grand écran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Verdana</vt:lpstr>
      <vt:lpstr>Wingdings</vt:lpstr>
      <vt:lpstr>Thème Office</vt:lpstr>
      <vt:lpstr>Apprendre à collaborer  par le langage et la vision</vt:lpstr>
      <vt:lpstr>Plan de la présentation</vt:lpstr>
      <vt:lpstr>Introduction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Les réseaux de neurones - GAN</vt:lpstr>
      <vt:lpstr>L’environnement</vt:lpstr>
      <vt:lpstr>Apprendre à collaborer  par le langage et la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Apprendre à collaborer par le langage et la vision</dc:title>
  <dc:creator>Mic .</dc:creator>
  <cp:lastModifiedBy>Mic .</cp:lastModifiedBy>
  <cp:revision>20</cp:revision>
  <dcterms:created xsi:type="dcterms:W3CDTF">2019-08-25T11:36:50Z</dcterms:created>
  <dcterms:modified xsi:type="dcterms:W3CDTF">2019-08-25T21:25:54Z</dcterms:modified>
</cp:coreProperties>
</file>