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59" r:id="rId7"/>
  </p:sldIdLst>
  <p:sldSz cx="18288000" cy="10287000"/>
  <p:notesSz cx="6858000" cy="9144000"/>
  <p:embeddedFontLst>
    <p:embeddedFont>
      <p:font typeface="Nanum Square" panose="020B0600000101010101" charset="-127"/>
      <p:regular r:id="rId8"/>
    </p:embeddedFont>
    <p:embeddedFont>
      <p:font typeface="Nanum Square Bold" panose="020B0600000101010101" charset="-127"/>
      <p:regular r:id="rId9"/>
    </p:embeddedFont>
    <p:embeddedFont>
      <p:font typeface="Nanum Square Light" panose="020B0600000101010101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0" autoAdjust="0"/>
    <p:restoredTop sz="94622" autoAdjust="0"/>
  </p:normalViewPr>
  <p:slideViewPr>
    <p:cSldViewPr>
      <p:cViewPr varScale="1">
        <p:scale>
          <a:sx n="49" d="100"/>
          <a:sy n="49" d="100"/>
        </p:scale>
        <p:origin x="48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11153" y="2893135"/>
            <a:ext cx="11865695" cy="216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1"/>
              </a:lnSpc>
            </a:pPr>
            <a:r>
              <a:rPr lang="ko-KR" altLang="en-US" sz="14653" b="1" spc="-732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</a:t>
            </a:r>
            <a:r>
              <a:rPr lang="en-US" altLang="ko-KR" sz="14653" b="1" spc="-732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UI</a:t>
            </a:r>
            <a:endParaRPr lang="en-US" sz="14653" b="1" spc="-732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11153" y="4910313"/>
            <a:ext cx="13095647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11"/>
              </a:lnSpc>
            </a:pPr>
            <a:r>
              <a:rPr lang="ko-KR" altLang="en-US" sz="14653" spc="-732">
                <a:solidFill>
                  <a:srgbClr val="000000"/>
                </a:solidFill>
                <a:latin typeface="Nanum Square Light"/>
                <a:ea typeface="Nanum Square Light"/>
                <a:cs typeface="Nanum Square Light"/>
                <a:sym typeface="Nanum Square Light"/>
              </a:rPr>
              <a:t>빅데이터운영기획</a:t>
            </a:r>
            <a:endParaRPr lang="en-US" sz="14653" spc="-732" dirty="0">
              <a:solidFill>
                <a:srgbClr val="000000"/>
              </a:solidFill>
              <a:latin typeface="Nanum Square Light"/>
              <a:ea typeface="Nanum Square Light"/>
              <a:cs typeface="Nanum Square Light"/>
              <a:sym typeface="Nanum Square Ligh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635693" y="8439181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635693" y="1947337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389168" y="7847408"/>
            <a:ext cx="3786304" cy="1145447"/>
            <a:chOff x="0" y="0"/>
            <a:chExt cx="1343366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50848" y="7847408"/>
            <a:ext cx="3786304" cy="1145447"/>
            <a:chOff x="0" y="0"/>
            <a:chExt cx="1343366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12527" y="7847408"/>
            <a:ext cx="3786304" cy="1145447"/>
            <a:chOff x="0" y="0"/>
            <a:chExt cx="1343366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457456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이수현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430422" y="1322720"/>
            <a:ext cx="1221885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7200" b="1" spc="-359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*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46702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임새롬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87423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spc="-179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이인호</a:t>
            </a:r>
            <a:endParaRPr lang="en-US" sz="3600" spc="-179" dirty="0">
              <a:solidFill>
                <a:srgbClr val="FFFFFF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212029" y="2123710"/>
            <a:ext cx="7275635" cy="935119"/>
            <a:chOff x="0" y="0"/>
            <a:chExt cx="9700846" cy="12468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8351411" y="2331376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06000" y="2339129"/>
            <a:ext cx="535356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품질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295141" y="7228172"/>
            <a:ext cx="7275635" cy="935119"/>
            <a:chOff x="0" y="0"/>
            <a:chExt cx="9700846" cy="124682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8295141" y="5552576"/>
            <a:ext cx="7275635" cy="935119"/>
            <a:chOff x="0" y="0"/>
            <a:chExt cx="9700846" cy="124682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48" name="TextBox 48"/>
          <p:cNvSpPr txBox="1"/>
          <p:nvPr/>
        </p:nvSpPr>
        <p:spPr>
          <a:xfrm>
            <a:off x="8425959" y="7379120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905999" y="7443137"/>
            <a:ext cx="535823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운영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8212029" y="3803361"/>
            <a:ext cx="7275635" cy="935119"/>
            <a:chOff x="0" y="0"/>
            <a:chExt cx="9700846" cy="1246825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57" name="TextBox 57"/>
          <p:cNvSpPr txBox="1"/>
          <p:nvPr/>
        </p:nvSpPr>
        <p:spPr>
          <a:xfrm>
            <a:off x="8364663" y="3982945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905999" y="3982945"/>
            <a:ext cx="535356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보안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8454801" y="5731395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0421678" y="5760414"/>
            <a:ext cx="5186515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조직 수립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2751344" y="1951637"/>
            <a:ext cx="5054369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목차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품질 이슈 분석 및 근본 원인 보고서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16D8C24-4210-4C00-BBBE-8B81E8B3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19258"/>
              </p:ext>
            </p:extLst>
          </p:nvPr>
        </p:nvGraphicFramePr>
        <p:xfrm>
          <a:off x="2049918" y="4457699"/>
          <a:ext cx="14188163" cy="281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563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</a:tblGrid>
              <a:tr h="64329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 기준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JOB-A-YO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적용 예시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6640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유용성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사용자가 서비스 요구 사항에 맞는 데이터를 제공받고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활용에 도움이 되어야 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 창업 업종이 사용자의 목적과 필요에 정확히 부합하는가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6640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적시성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제공되는 빅데이터가 최근 정보를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제공하는지와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접속 시 응답 속도를 의미함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실시간으로 변경된 사용자의 위치를 기준으로 상권 정보를 제공하는가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64329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정확성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실세계에서 객체를 표현하는 값이 정확히 반영되어야 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지도상의 상권 위치 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 실제 위치와 일치하는가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</a:tbl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641EBAD1-9869-417F-8A34-4746B0DA6F3E}"/>
              </a:ext>
            </a:extLst>
          </p:cNvPr>
          <p:cNvSpPr txBox="1"/>
          <p:nvPr/>
        </p:nvSpPr>
        <p:spPr>
          <a:xfrm>
            <a:off x="2049918" y="3914172"/>
            <a:ext cx="4387325" cy="31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품질 기준 정의</a:t>
            </a:r>
            <a:endParaRPr 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Nanum Square" panose="020B0600000101010101" charset="-127"/>
              <a:ea typeface="Nanum Square" panose="020B0600000101010101" charset="-127"/>
              <a:cs typeface="Heebo Bold"/>
              <a:sym typeface="Heeb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608A52C-C771-46AE-9AB0-6B4C714F79A8}"/>
              </a:ext>
            </a:extLst>
          </p:cNvPr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E97766C0-453C-4319-84F2-E6F531A53DA2}"/>
              </a:ext>
            </a:extLst>
          </p:cNvPr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품질 이슈 분석 및 근본 원인 보고서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2E07ADBC-7252-4C8A-B68B-4C9F1E40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76157"/>
              </p:ext>
            </p:extLst>
          </p:nvPr>
        </p:nvGraphicFramePr>
        <p:xfrm>
          <a:off x="1773905" y="4311644"/>
          <a:ext cx="14188163" cy="2868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2823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  <a:gridCol w="2464940">
                  <a:extLst>
                    <a:ext uri="{9D8B030D-6E8A-4147-A177-3AD203B41FA5}">
                      <a16:colId xmlns:a16="http://schemas.microsoft.com/office/drawing/2014/main" val="2940575004"/>
                    </a:ext>
                  </a:extLst>
                </a:gridCol>
              </a:tblGrid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 이슈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(JOB-A-YO) 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원인 분석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기준 적용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업무 영향도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적시성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폐업한 상권을 포함해서 창업 추천함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갱신 주기 문제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폐업 관련 데이터 수집 및 갱신 주기가 길어 최신 정보가 반영되지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불만 및 서비스 신뢰도 하락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정확성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추천된 상권의 예상 수익률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비용 정보가 실제와 차이가 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결함 및 산출 오류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분석에 활용된 원천 데이터의 신뢰성이 낮거나 복잡한 예측 모델 산출 과정에서 오류 발생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잘못된 투자로 인한 사용자 금전적 손실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보안성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위치 정보와 선호 업종 데이터 외부 유출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통제 미흡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식별 정보인 위치데이터와 민감한 사업 구상 정보에 대한 접근 통제 시스템 부실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법적 문제 발생 및 서비스 영구적 신뢰도 상실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2AEAF809-404B-4CBD-9000-8D9730A27857}"/>
              </a:ext>
            </a:extLst>
          </p:cNvPr>
          <p:cNvSpPr txBox="1"/>
          <p:nvPr/>
        </p:nvSpPr>
        <p:spPr>
          <a:xfrm>
            <a:off x="1764177" y="3662874"/>
            <a:ext cx="4387325" cy="31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품질 관리 이슈 분석표</a:t>
            </a:r>
            <a:endParaRPr 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Nanum Square" panose="020B0600000101010101" charset="-127"/>
              <a:ea typeface="Nanum Square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1748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C8FC70F-794D-42E7-B573-CBF91F34CBC1}"/>
              </a:ext>
            </a:extLst>
          </p:cNvPr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생명 </a:t>
            </a:r>
            <a:r>
              <a:rPr lang="ko-KR" altLang="en-US" sz="7200" b="1" dirty="0" err="1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주기별</a:t>
            </a: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품질 관리 계획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608A52C-C771-46AE-9AB0-6B4C714F79A8}"/>
              </a:ext>
            </a:extLst>
          </p:cNvPr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BBA327A3-0C41-4007-94FA-EAAF7C47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1343"/>
              </p:ext>
            </p:extLst>
          </p:nvPr>
        </p:nvGraphicFramePr>
        <p:xfrm>
          <a:off x="1765798" y="4382782"/>
          <a:ext cx="14761496" cy="3948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805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823022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6716397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</a:tblGrid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수행 주기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 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비정형 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관리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반정형 데이터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통계 수치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 대상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 수집 시 저작권 및 초상권 관련 법적 요구사항 확인 및 개인 식별 가능 정보 사전 필터링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외부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연동 시 데이터 포맷 표준 및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응답 적시성 확인 필수 항목들의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결측치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검사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표준화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파일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&amp;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좌표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촬영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갱신일 등 핵심 메타 데이터를 추출하고 표준 규약에 따라 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DB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저장 시 데이터 모델의 무결성 제약조건 설정 및 주기적 프로파일링을 통한 값의 범위 및 형식 오류 검출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데이터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 인식 모델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(ex&gt;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점포 밀집도 분석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의 적절성 주기적 검토 및 모델 변경 시 학습 데이터 품질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재검증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예측 모델에 투입되는 통계 수치의 신뢰성 및 모델의 산출 로직에 대한 일관성 검증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최신성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이미지가 실제 상권 모습과 일치하도록 갱신 주기 정의 및 사용자에게 고화질 이미지 신속히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예상 매출이 가장 최신 통계를 기반으로 선정되었는지 확인하고 사용자 위치 정보의 정확성 보장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55237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폐기 및 백업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오래된 이미지 또는 법적 이슈가 있는 이미지를 목록에 따라 안전하게 영구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보존 기간이 만료된 개인 위치 정보 및 미사용 통계 데이터는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DB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에서 안전하게 삭제하고 필수 통계는 백업 정책에 따라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17015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006921AB-9400-4D1B-8303-FCD6EA8B2842}"/>
              </a:ext>
            </a:extLst>
          </p:cNvPr>
          <p:cNvSpPr txBox="1"/>
          <p:nvPr/>
        </p:nvSpPr>
        <p:spPr>
          <a:xfrm>
            <a:off x="1764177" y="3675335"/>
            <a:ext cx="593202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JOB-A-YO</a:t>
            </a: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 데이터 생명 </a:t>
            </a:r>
            <a:r>
              <a:rPr lang="ko-KR" altLang="en-US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주기별</a:t>
            </a: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 품질 관리 방안 계획표</a:t>
            </a:r>
            <a:endParaRPr 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Nanum Square" panose="020B0600000101010101" charset="-127"/>
              <a:ea typeface="Nanum Square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282694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825868" y="1522897"/>
            <a:ext cx="12499731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64"/>
              </a:lnSpc>
            </a:pP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개인정보 </a:t>
            </a:r>
            <a:r>
              <a:rPr lang="ko-KR" altLang="en-US" sz="72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비식별</a:t>
            </a: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조치 계획 보고서</a:t>
            </a:r>
            <a:endParaRPr lang="en-US" altLang="ko-KR" sz="72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05000" y="1215797"/>
            <a:ext cx="99060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2.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보안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37BC3ED3-F90A-4C45-B069-EE0AA9BB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14398"/>
              </p:ext>
            </p:extLst>
          </p:nvPr>
        </p:nvGraphicFramePr>
        <p:xfrm>
          <a:off x="1905000" y="4400469"/>
          <a:ext cx="14761495" cy="3780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1694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  <a:gridCol w="4215401">
                  <a:extLst>
                    <a:ext uri="{9D8B030D-6E8A-4147-A177-3AD203B41FA5}">
                      <a16:colId xmlns:a16="http://schemas.microsoft.com/office/drawing/2014/main" val="1719577030"/>
                    </a:ext>
                  </a:extLst>
                </a:gridCol>
              </a:tblGrid>
              <a:tr h="68182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 데이터 항목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 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정보 여부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기준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비식별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조치 방법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JOB-A-YO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적용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97403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위치 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경도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범주화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가림처리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경도를 최소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읍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동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단위 또는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100m X 100m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격자로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범주화하여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상세 위치 식별이 어렵게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창업 선호 업종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반정형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범주화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총계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상세업종을 대분류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중분류로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범주화하거나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총계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특정 지역 선호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하여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68182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연락처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가명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마스킹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연락처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이메일의 일부를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‘*’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로 대체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OR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암호화 후 별도 분리 보관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68182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 문의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상담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텍스트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주소 등 포함 가능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삭제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총계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텍스트 내에 포함된 이름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상세 주소 등의 개인 식별 가능 정보를 자동 탐지 및 삭제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55237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D077AE79-82D0-4D43-96E2-2792330A01A1}"/>
              </a:ext>
            </a:extLst>
          </p:cNvPr>
          <p:cNvSpPr txBox="1"/>
          <p:nvPr/>
        </p:nvSpPr>
        <p:spPr>
          <a:xfrm>
            <a:off x="1911485" y="3727720"/>
            <a:ext cx="593202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JOB-A-YO </a:t>
            </a: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개인 정보 </a:t>
            </a:r>
            <a:r>
              <a:rPr lang="ko-KR" altLang="en-US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비식별</a:t>
            </a:r>
            <a:r>
              <a: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 조치 계획표</a:t>
            </a:r>
            <a:endParaRPr 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Nanum Square" panose="020B0600000101010101" charset="-127"/>
              <a:ea typeface="Nanum Square" panose="020B0600000101010101" charset="-127"/>
              <a:cs typeface="Heebo Bold"/>
              <a:sym typeface="Heeb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677</Words>
  <Application>Microsoft Office PowerPoint</Application>
  <PresentationFormat>사용자 지정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 Square Light</vt:lpstr>
      <vt:lpstr>Calibri</vt:lpstr>
      <vt:lpstr>Nanum Square Bold</vt:lpstr>
      <vt:lpstr>Arial</vt:lpstr>
      <vt:lpstr>Nanum Square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검정색 단순 심플한 그룹 과제 프레젠테이션</dc:title>
  <dc:creator>Administrator</dc:creator>
  <cp:lastModifiedBy>FullName</cp:lastModifiedBy>
  <cp:revision>58</cp:revision>
  <dcterms:created xsi:type="dcterms:W3CDTF">2006-08-16T00:00:00Z</dcterms:created>
  <dcterms:modified xsi:type="dcterms:W3CDTF">2025-10-21T06:43:26Z</dcterms:modified>
  <dc:identifier>DAG2SH2wKPo</dc:identifier>
</cp:coreProperties>
</file>