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391" r:id="rId2"/>
    <p:sldId id="2404" r:id="rId3"/>
    <p:sldId id="2412" r:id="rId4"/>
    <p:sldId id="2413" r:id="rId5"/>
    <p:sldId id="2414" r:id="rId6"/>
    <p:sldId id="2415" r:id="rId7"/>
    <p:sldId id="2416" r:id="rId8"/>
    <p:sldId id="241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 autoAdjust="0"/>
    <p:restoredTop sz="94660"/>
  </p:normalViewPr>
  <p:slideViewPr>
    <p:cSldViewPr snapToGrid="0">
      <p:cViewPr varScale="1">
        <p:scale>
          <a:sx n="46" d="100"/>
          <a:sy n="46" d="100"/>
        </p:scale>
        <p:origin x="66" y="13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45C85-9DBD-4E18-816B-3E4A58F7ACFB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9700E-CDD2-41A5-BDC8-C4F4AB557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2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3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6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0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8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09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6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2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58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3CAEC-3D8F-C3A3-CBBB-1FF6951B5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BCDDE1D-62F3-959D-A2D6-F3009ADCD5E7}"/>
              </a:ext>
            </a:extLst>
          </p:cNvPr>
          <p:cNvSpPr/>
          <p:nvPr/>
        </p:nvSpPr>
        <p:spPr>
          <a:xfrm>
            <a:off x="3593737" y="2750764"/>
            <a:ext cx="5244353" cy="1077072"/>
          </a:xfrm>
          <a:prstGeom prst="roundRect">
            <a:avLst>
              <a:gd name="adj" fmla="val 11670"/>
            </a:avLst>
          </a:prstGeom>
          <a:solidFill>
            <a:schemeClr val="tx1">
              <a:alpha val="4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9492257-B34E-8FDC-C59D-B6801A2D5B39}"/>
              </a:ext>
            </a:extLst>
          </p:cNvPr>
          <p:cNvSpPr/>
          <p:nvPr/>
        </p:nvSpPr>
        <p:spPr>
          <a:xfrm>
            <a:off x="3593738" y="2750764"/>
            <a:ext cx="5244353" cy="1077072"/>
          </a:xfrm>
          <a:custGeom>
            <a:avLst/>
            <a:gdLst>
              <a:gd name="connsiteX0" fmla="*/ 125694 w 5244353"/>
              <a:gd name="connsiteY0" fmla="*/ 0 h 1077072"/>
              <a:gd name="connsiteX1" fmla="*/ 5118659 w 5244353"/>
              <a:gd name="connsiteY1" fmla="*/ 0 h 1077072"/>
              <a:gd name="connsiteX2" fmla="*/ 5244353 w 5244353"/>
              <a:gd name="connsiteY2" fmla="*/ 125694 h 1077072"/>
              <a:gd name="connsiteX3" fmla="*/ 5244353 w 5244353"/>
              <a:gd name="connsiteY3" fmla="*/ 594702 h 1077072"/>
              <a:gd name="connsiteX4" fmla="*/ 4628103 w 5244353"/>
              <a:gd name="connsiteY4" fmla="*/ 1077072 h 1077072"/>
              <a:gd name="connsiteX5" fmla="*/ 125694 w 5244353"/>
              <a:gd name="connsiteY5" fmla="*/ 1077072 h 1077072"/>
              <a:gd name="connsiteX6" fmla="*/ 0 w 5244353"/>
              <a:gd name="connsiteY6" fmla="*/ 951378 h 1077072"/>
              <a:gd name="connsiteX7" fmla="*/ 0 w 5244353"/>
              <a:gd name="connsiteY7" fmla="*/ 125694 h 1077072"/>
              <a:gd name="connsiteX8" fmla="*/ 125694 w 5244353"/>
              <a:gd name="connsiteY8" fmla="*/ 0 h 10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4353" h="1077072">
                <a:moveTo>
                  <a:pt x="125694" y="0"/>
                </a:moveTo>
                <a:lnTo>
                  <a:pt x="5118659" y="0"/>
                </a:lnTo>
                <a:cubicBezTo>
                  <a:pt x="5188078" y="0"/>
                  <a:pt x="5244353" y="56275"/>
                  <a:pt x="5244353" y="125694"/>
                </a:cubicBezTo>
                <a:lnTo>
                  <a:pt x="5244353" y="594702"/>
                </a:lnTo>
                <a:lnTo>
                  <a:pt x="4628103" y="1077072"/>
                </a:lnTo>
                <a:lnTo>
                  <a:pt x="125694" y="1077072"/>
                </a:lnTo>
                <a:cubicBezTo>
                  <a:pt x="56275" y="1077072"/>
                  <a:pt x="0" y="1020797"/>
                  <a:pt x="0" y="951378"/>
                </a:cubicBezTo>
                <a:lnTo>
                  <a:pt x="0" y="125694"/>
                </a:lnTo>
                <a:cubicBezTo>
                  <a:pt x="0" y="56275"/>
                  <a:pt x="56275" y="0"/>
                  <a:pt x="1256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228600" dir="2700000" sx="94000" sy="94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데이터 </a:t>
            </a:r>
            <a:r>
              <a:rPr kumimoji="0" lang="ko-KR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전처리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0CA513-FEDF-07F4-3E94-9C76DFE02A95}"/>
              </a:ext>
            </a:extLst>
          </p:cNvPr>
          <p:cNvSpPr/>
          <p:nvPr/>
        </p:nvSpPr>
        <p:spPr>
          <a:xfrm>
            <a:off x="3661361" y="2821300"/>
            <a:ext cx="5109106" cy="936000"/>
          </a:xfrm>
          <a:custGeom>
            <a:avLst/>
            <a:gdLst>
              <a:gd name="connsiteX0" fmla="*/ 84118 w 5109106"/>
              <a:gd name="connsiteY0" fmla="*/ 0 h 936000"/>
              <a:gd name="connsiteX1" fmla="*/ 5024988 w 5109106"/>
              <a:gd name="connsiteY1" fmla="*/ 0 h 936000"/>
              <a:gd name="connsiteX2" fmla="*/ 5109106 w 5109106"/>
              <a:gd name="connsiteY2" fmla="*/ 84118 h 936000"/>
              <a:gd name="connsiteX3" fmla="*/ 5109106 w 5109106"/>
              <a:gd name="connsiteY3" fmla="*/ 548207 h 936000"/>
              <a:gd name="connsiteX4" fmla="*/ 4613682 w 5109106"/>
              <a:gd name="connsiteY4" fmla="*/ 936000 h 936000"/>
              <a:gd name="connsiteX5" fmla="*/ 84118 w 5109106"/>
              <a:gd name="connsiteY5" fmla="*/ 936000 h 936000"/>
              <a:gd name="connsiteX6" fmla="*/ 0 w 5109106"/>
              <a:gd name="connsiteY6" fmla="*/ 851882 h 936000"/>
              <a:gd name="connsiteX7" fmla="*/ 0 w 5109106"/>
              <a:gd name="connsiteY7" fmla="*/ 84118 h 936000"/>
              <a:gd name="connsiteX8" fmla="*/ 84118 w 5109106"/>
              <a:gd name="connsiteY8" fmla="*/ 0 h 9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09106" h="936000">
                <a:moveTo>
                  <a:pt x="84118" y="0"/>
                </a:moveTo>
                <a:lnTo>
                  <a:pt x="5024988" y="0"/>
                </a:lnTo>
                <a:cubicBezTo>
                  <a:pt x="5071445" y="0"/>
                  <a:pt x="5109106" y="37661"/>
                  <a:pt x="5109106" y="84118"/>
                </a:cubicBezTo>
                <a:lnTo>
                  <a:pt x="5109106" y="548207"/>
                </a:lnTo>
                <a:lnTo>
                  <a:pt x="4613682" y="936000"/>
                </a:lnTo>
                <a:lnTo>
                  <a:pt x="84118" y="936000"/>
                </a:lnTo>
                <a:cubicBezTo>
                  <a:pt x="37661" y="936000"/>
                  <a:pt x="0" y="898339"/>
                  <a:pt x="0" y="851882"/>
                </a:cubicBezTo>
                <a:lnTo>
                  <a:pt x="0" y="84118"/>
                </a:lnTo>
                <a:cubicBezTo>
                  <a:pt x="0" y="37661"/>
                  <a:pt x="37661" y="0"/>
                  <a:pt x="84118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B174980-C27F-83E1-A8A3-1CC94C46F4BA}"/>
              </a:ext>
            </a:extLst>
          </p:cNvPr>
          <p:cNvSpPr/>
          <p:nvPr/>
        </p:nvSpPr>
        <p:spPr>
          <a:xfrm flipH="1" flipV="1">
            <a:off x="8221841" y="3345466"/>
            <a:ext cx="616250" cy="482370"/>
          </a:xfrm>
          <a:custGeom>
            <a:avLst/>
            <a:gdLst>
              <a:gd name="connsiteX0" fmla="*/ 616250 w 616250"/>
              <a:gd name="connsiteY0" fmla="*/ 0 h 482370"/>
              <a:gd name="connsiteX1" fmla="*/ 616250 w 616250"/>
              <a:gd name="connsiteY1" fmla="*/ 356676 h 482370"/>
              <a:gd name="connsiteX2" fmla="*/ 490556 w 616250"/>
              <a:gd name="connsiteY2" fmla="*/ 482370 h 482370"/>
              <a:gd name="connsiteX3" fmla="*/ 0 w 616250"/>
              <a:gd name="connsiteY3" fmla="*/ 482370 h 482370"/>
              <a:gd name="connsiteX4" fmla="*/ 616250 w 616250"/>
              <a:gd name="connsiteY4" fmla="*/ 0 h 48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250" h="482370">
                <a:moveTo>
                  <a:pt x="616250" y="0"/>
                </a:moveTo>
                <a:lnTo>
                  <a:pt x="616250" y="356676"/>
                </a:lnTo>
                <a:cubicBezTo>
                  <a:pt x="616250" y="426095"/>
                  <a:pt x="559975" y="482370"/>
                  <a:pt x="490556" y="482370"/>
                </a:cubicBezTo>
                <a:lnTo>
                  <a:pt x="0" y="482370"/>
                </a:lnTo>
                <a:lnTo>
                  <a:pt x="6162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dist="38100" dir="13500000" algn="b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2D695767-6638-B1CE-284F-B5CC081FEAE0}"/>
              </a:ext>
            </a:extLst>
          </p:cNvPr>
          <p:cNvSpPr/>
          <p:nvPr/>
        </p:nvSpPr>
        <p:spPr>
          <a:xfrm rot="16200000">
            <a:off x="8283753" y="3402616"/>
            <a:ext cx="93484" cy="93484"/>
          </a:xfrm>
          <a:prstGeom prst="arc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FF4778-D830-4191-9AF0-BA05713931CD}"/>
              </a:ext>
            </a:extLst>
          </p:cNvPr>
          <p:cNvCxnSpPr>
            <a:cxnSpLocks/>
          </p:cNvCxnSpPr>
          <p:nvPr/>
        </p:nvCxnSpPr>
        <p:spPr>
          <a:xfrm>
            <a:off x="8325731" y="3402616"/>
            <a:ext cx="43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55C46A5-BED6-D8EE-0989-EBA78FABEC97}"/>
              </a:ext>
            </a:extLst>
          </p:cNvPr>
          <p:cNvCxnSpPr>
            <a:cxnSpLocks/>
          </p:cNvCxnSpPr>
          <p:nvPr/>
        </p:nvCxnSpPr>
        <p:spPr>
          <a:xfrm rot="5400000">
            <a:off x="8121753" y="3611357"/>
            <a:ext cx="324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7">
            <a:extLst>
              <a:ext uri="{FF2B5EF4-FFF2-40B4-BE49-F238E27FC236}">
                <a16:creationId xmlns:a16="http://schemas.microsoft.com/office/drawing/2014/main" id="{8C873CD0-86AF-D1E8-923C-3494DACF7C0A}"/>
              </a:ext>
            </a:extLst>
          </p:cNvPr>
          <p:cNvSpPr/>
          <p:nvPr/>
        </p:nvSpPr>
        <p:spPr>
          <a:xfrm rot="499570">
            <a:off x="3197256" y="2357498"/>
            <a:ext cx="928209" cy="1077072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rgbClr val="FF5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B9AF28-386B-B53C-BB41-1790855672F5}"/>
              </a:ext>
            </a:extLst>
          </p:cNvPr>
          <p:cNvSpPr txBox="1"/>
          <p:nvPr/>
        </p:nvSpPr>
        <p:spPr>
          <a:xfrm>
            <a:off x="4614851" y="4001000"/>
            <a:ext cx="3202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이수현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, </a:t>
            </a:r>
            <a:r>
              <a:rPr lang="ko-KR" altLang="en-US" sz="2400" kern="0" dirty="0">
                <a:solidFill>
                  <a:prstClr val="white">
                    <a:lumMod val="65000"/>
                  </a:prstClr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이인호</a:t>
            </a:r>
            <a:r>
              <a:rPr lang="en-US" altLang="ko-KR" sz="2400" kern="0" dirty="0">
                <a:solidFill>
                  <a:prstClr val="white">
                    <a:lumMod val="65000"/>
                  </a:prstClr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, </a:t>
            </a:r>
            <a:r>
              <a:rPr lang="ko-KR" altLang="en-US" sz="2400" kern="0" dirty="0" err="1">
                <a:solidFill>
                  <a:prstClr val="white">
                    <a:lumMod val="65000"/>
                  </a:prstClr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임새롬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65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541CF-6E3C-BE9A-C101-9189BA03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C4BD7-994D-5035-35C2-C21FC3C5AC88}"/>
              </a:ext>
            </a:extLst>
          </p:cNvPr>
          <p:cNvGrpSpPr/>
          <p:nvPr/>
        </p:nvGrpSpPr>
        <p:grpSpPr>
          <a:xfrm>
            <a:off x="22381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B2FF56-F529-13CB-7CCB-B69E9CCE2070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F841B86-C39E-203A-74E7-58300DCDBBE2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268288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데이터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전처리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_1.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결측치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 처리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D2BA079-BEED-1785-612A-184EA09C6F9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F686FEA-FC20-A217-544F-25FD72672A4A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7208AAC2-1D9C-9901-4255-68B1091E0F2B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35CA83-88CA-E79F-E478-6BFDD305F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950B8B-3C28-444A-39CB-16074FACC6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E8F96577-0A24-696E-CD57-0888236B8619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37BA1A-8B43-2EC3-5B06-CFD6C32EAF02}"/>
              </a:ext>
            </a:extLst>
          </p:cNvPr>
          <p:cNvCxnSpPr/>
          <p:nvPr/>
        </p:nvCxnSpPr>
        <p:spPr>
          <a:xfrm>
            <a:off x="6858000" y="954073"/>
            <a:ext cx="5086350" cy="0"/>
          </a:xfrm>
          <a:prstGeom prst="line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15F0CE8E-99AF-9875-738C-82F2CE7B64B5}"/>
              </a:ext>
            </a:extLst>
          </p:cNvPr>
          <p:cNvSpPr/>
          <p:nvPr/>
        </p:nvSpPr>
        <p:spPr>
          <a:xfrm>
            <a:off x="11089481" y="762934"/>
            <a:ext cx="854149" cy="19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63B3B9-E314-F52B-29D1-5970B300EE7B}"/>
              </a:ext>
            </a:extLst>
          </p:cNvPr>
          <p:cNvSpPr/>
          <p:nvPr/>
        </p:nvSpPr>
        <p:spPr>
          <a:xfrm>
            <a:off x="560231" y="1566540"/>
            <a:ext cx="404341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라이브러리 가져오기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BF8AE3-4E14-4A97-9BEA-39C99D44F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2" y="2067467"/>
            <a:ext cx="9307224" cy="12003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8E8950-A270-429E-A5DB-868CD9BEE74F}"/>
              </a:ext>
            </a:extLst>
          </p:cNvPr>
          <p:cNvSpPr/>
          <p:nvPr/>
        </p:nvSpPr>
        <p:spPr>
          <a:xfrm>
            <a:off x="576265" y="3781871"/>
            <a:ext cx="404341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EDA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2F7B4F-4E9C-4912-BDAF-11D9EDC11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663" y="4276365"/>
            <a:ext cx="1648055" cy="23589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7FC94A-DC23-417B-96C8-F5B998C70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30" y="4289519"/>
            <a:ext cx="2578435" cy="49449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043A37-2087-4BD7-9CEF-BDB3520BE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170" y="4331851"/>
            <a:ext cx="2312979" cy="45216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7625775-0606-4538-984E-1BD2E47FC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3434" y="4289519"/>
            <a:ext cx="1648055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4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541CF-6E3C-BE9A-C101-9189BA03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C4BD7-994D-5035-35C2-C21FC3C5AC88}"/>
              </a:ext>
            </a:extLst>
          </p:cNvPr>
          <p:cNvGrpSpPr/>
          <p:nvPr/>
        </p:nvGrpSpPr>
        <p:grpSpPr>
          <a:xfrm>
            <a:off x="22381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B2FF56-F529-13CB-7CCB-B69E9CCE2070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F841B86-C39E-203A-74E7-58300DCDBBE2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268288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데이터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전처리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_1.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결측치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 처리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D2BA079-BEED-1785-612A-184EA09C6F9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F686FEA-FC20-A217-544F-25FD72672A4A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7208AAC2-1D9C-9901-4255-68B1091E0F2B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35CA83-88CA-E79F-E478-6BFDD305F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950B8B-3C28-444A-39CB-16074FACC6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E8F96577-0A24-696E-CD57-0888236B8619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37BA1A-8B43-2EC3-5B06-CFD6C32EAF02}"/>
              </a:ext>
            </a:extLst>
          </p:cNvPr>
          <p:cNvCxnSpPr/>
          <p:nvPr/>
        </p:nvCxnSpPr>
        <p:spPr>
          <a:xfrm>
            <a:off x="6858000" y="954073"/>
            <a:ext cx="5086350" cy="0"/>
          </a:xfrm>
          <a:prstGeom prst="line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15F0CE8E-99AF-9875-738C-82F2CE7B64B5}"/>
              </a:ext>
            </a:extLst>
          </p:cNvPr>
          <p:cNvSpPr/>
          <p:nvPr/>
        </p:nvSpPr>
        <p:spPr>
          <a:xfrm>
            <a:off x="11089481" y="762934"/>
            <a:ext cx="854149" cy="19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63B3B9-E314-F52B-29D1-5970B300EE7B}"/>
              </a:ext>
            </a:extLst>
          </p:cNvPr>
          <p:cNvSpPr/>
          <p:nvPr/>
        </p:nvSpPr>
        <p:spPr>
          <a:xfrm>
            <a:off x="560232" y="1249526"/>
            <a:ext cx="6297768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err="1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결측치</a:t>
            </a: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채우기</a:t>
            </a: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(train) 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&lt;</a:t>
            </a:r>
            <a:r>
              <a:rPr lang="en-US" altLang="ko-KR" sz="2000" b="1" dirty="0" err="1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workclass</a:t>
            </a: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와 </a:t>
            </a: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occupation&gt;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F0ACBC-26B4-43A4-833D-81325DAA8E43}"/>
              </a:ext>
            </a:extLst>
          </p:cNvPr>
          <p:cNvSpPr txBox="1"/>
          <p:nvPr/>
        </p:nvSpPr>
        <p:spPr>
          <a:xfrm>
            <a:off x="758538" y="2205685"/>
            <a:ext cx="9528462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workclasss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와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occupation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결측치가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많고 범주형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단순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최빈값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대체는 데이터 편향 발생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O </a:t>
            </a: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결측치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자체가 중요한 정보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(ex&gt;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정보없음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이거나 특정 의미를 내포하고 있을 수도 있음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따라서 새로운 카테고리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('UNKNOWN')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으로 분류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DFE122-3037-44E7-A80A-CE45E2575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8" y="3947721"/>
            <a:ext cx="9454067" cy="9149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6675C53-E988-4737-9C26-5D6369CDF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38" y="5361060"/>
            <a:ext cx="9454066" cy="122315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EF7E78D-5651-40C5-96C7-58712BC74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371" y="5616369"/>
            <a:ext cx="990405" cy="95739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305154F-90E5-4D59-8B19-C9F45CD59243}"/>
              </a:ext>
            </a:extLst>
          </p:cNvPr>
          <p:cNvSpPr txBox="1"/>
          <p:nvPr/>
        </p:nvSpPr>
        <p:spPr>
          <a:xfrm>
            <a:off x="758538" y="4884699"/>
            <a:ext cx="125210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결과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94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541CF-6E3C-BE9A-C101-9189BA03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C4BD7-994D-5035-35C2-C21FC3C5AC88}"/>
              </a:ext>
            </a:extLst>
          </p:cNvPr>
          <p:cNvGrpSpPr/>
          <p:nvPr/>
        </p:nvGrpSpPr>
        <p:grpSpPr>
          <a:xfrm>
            <a:off x="22381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B2FF56-F529-13CB-7CCB-B69E9CCE2070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F841B86-C39E-203A-74E7-58300DCDBBE2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268288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데이터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전처리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_1.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결측치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 처리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D2BA079-BEED-1785-612A-184EA09C6F9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F686FEA-FC20-A217-544F-25FD72672A4A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7208AAC2-1D9C-9901-4255-68B1091E0F2B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35CA83-88CA-E79F-E478-6BFDD305F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950B8B-3C28-444A-39CB-16074FACC6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E8F96577-0A24-696E-CD57-0888236B8619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37BA1A-8B43-2EC3-5B06-CFD6C32EAF02}"/>
              </a:ext>
            </a:extLst>
          </p:cNvPr>
          <p:cNvCxnSpPr/>
          <p:nvPr/>
        </p:nvCxnSpPr>
        <p:spPr>
          <a:xfrm>
            <a:off x="6858000" y="954073"/>
            <a:ext cx="5086350" cy="0"/>
          </a:xfrm>
          <a:prstGeom prst="line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15F0CE8E-99AF-9875-738C-82F2CE7B64B5}"/>
              </a:ext>
            </a:extLst>
          </p:cNvPr>
          <p:cNvSpPr/>
          <p:nvPr/>
        </p:nvSpPr>
        <p:spPr>
          <a:xfrm>
            <a:off x="11089481" y="762934"/>
            <a:ext cx="854149" cy="19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63B3B9-E314-F52B-29D1-5970B300EE7B}"/>
              </a:ext>
            </a:extLst>
          </p:cNvPr>
          <p:cNvSpPr/>
          <p:nvPr/>
        </p:nvSpPr>
        <p:spPr>
          <a:xfrm>
            <a:off x="560232" y="1249526"/>
            <a:ext cx="6297768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err="1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결측치</a:t>
            </a: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채우기</a:t>
            </a: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(train) 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&lt;</a:t>
            </a:r>
            <a:r>
              <a:rPr lang="en-US" altLang="ko-KR" sz="2000" b="1" dirty="0" err="1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native.country</a:t>
            </a: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&gt;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F0ACBC-26B4-43A4-833D-81325DAA8E43}"/>
              </a:ext>
            </a:extLst>
          </p:cNvPr>
          <p:cNvSpPr txBox="1"/>
          <p:nvPr/>
        </p:nvSpPr>
        <p:spPr>
          <a:xfrm>
            <a:off x="759269" y="3570833"/>
            <a:ext cx="1087323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범주형이며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United-States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의 값이 압도적이므로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결측치를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최빈값으로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대체해도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데이터 자체가 이미 극도로 편향 되어있기 때문에 영향을 끼치지 않음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EF7E78D-5651-40C5-96C7-58712BC7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35" y="5956738"/>
            <a:ext cx="737470" cy="80642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305154F-90E5-4D59-8B19-C9F45CD59243}"/>
              </a:ext>
            </a:extLst>
          </p:cNvPr>
          <p:cNvSpPr txBox="1"/>
          <p:nvPr/>
        </p:nvSpPr>
        <p:spPr>
          <a:xfrm>
            <a:off x="949635" y="5502446"/>
            <a:ext cx="125210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결과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2E7724-1AB1-4CF7-BB49-5F347E06F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35" y="2415559"/>
            <a:ext cx="8680502" cy="8697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0BFDBD-FF54-4AF9-81D0-29BCFA6B5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35" y="4492838"/>
            <a:ext cx="10166597" cy="9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5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541CF-6E3C-BE9A-C101-9189BA03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C4BD7-994D-5035-35C2-C21FC3C5AC88}"/>
              </a:ext>
            </a:extLst>
          </p:cNvPr>
          <p:cNvGrpSpPr/>
          <p:nvPr/>
        </p:nvGrpSpPr>
        <p:grpSpPr>
          <a:xfrm>
            <a:off x="22381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B2FF56-F529-13CB-7CCB-B69E9CCE2070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F841B86-C39E-203A-74E7-58300DCDBBE2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268288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데이터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전처리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_1.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결측치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 처리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D2BA079-BEED-1785-612A-184EA09C6F9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F686FEA-FC20-A217-544F-25FD72672A4A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7208AAC2-1D9C-9901-4255-68B1091E0F2B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35CA83-88CA-E79F-E478-6BFDD305F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950B8B-3C28-444A-39CB-16074FACC6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E8F96577-0A24-696E-CD57-0888236B8619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37BA1A-8B43-2EC3-5B06-CFD6C32EAF02}"/>
              </a:ext>
            </a:extLst>
          </p:cNvPr>
          <p:cNvCxnSpPr/>
          <p:nvPr/>
        </p:nvCxnSpPr>
        <p:spPr>
          <a:xfrm>
            <a:off x="6858000" y="954073"/>
            <a:ext cx="5086350" cy="0"/>
          </a:xfrm>
          <a:prstGeom prst="line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15F0CE8E-99AF-9875-738C-82F2CE7B64B5}"/>
              </a:ext>
            </a:extLst>
          </p:cNvPr>
          <p:cNvSpPr/>
          <p:nvPr/>
        </p:nvSpPr>
        <p:spPr>
          <a:xfrm>
            <a:off x="11089481" y="762934"/>
            <a:ext cx="854149" cy="19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63B3B9-E314-F52B-29D1-5970B300EE7B}"/>
              </a:ext>
            </a:extLst>
          </p:cNvPr>
          <p:cNvSpPr/>
          <p:nvPr/>
        </p:nvSpPr>
        <p:spPr>
          <a:xfrm>
            <a:off x="560232" y="1249526"/>
            <a:ext cx="6297768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err="1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결측치</a:t>
            </a: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채우기</a:t>
            </a: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(train) 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&lt;age</a:t>
            </a: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와 </a:t>
            </a:r>
            <a:r>
              <a:rPr lang="en-US" altLang="ko-KR" sz="2000" b="1" dirty="0" err="1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hours.per.week</a:t>
            </a: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&gt;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F0ACBC-26B4-43A4-833D-81325DAA8E43}"/>
              </a:ext>
            </a:extLst>
          </p:cNvPr>
          <p:cNvSpPr txBox="1"/>
          <p:nvPr/>
        </p:nvSpPr>
        <p:spPr>
          <a:xfrm>
            <a:off x="758538" y="2205685"/>
            <a:ext cx="952846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두 개의 컬럼은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결측치가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매우 낮고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수치형이지만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소득예측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(income)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에서 중요한 독립변수이기에 중앙값으로 대체함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FF85F-71DD-47AB-8A1E-EC7EDA1C5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12" y="3141023"/>
            <a:ext cx="9155987" cy="15532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C8B9C6-9D69-44A7-84CB-72E6D5216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012" y="5035812"/>
            <a:ext cx="9477331" cy="154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9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541CF-6E3C-BE9A-C101-9189BA03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C4BD7-994D-5035-35C2-C21FC3C5AC88}"/>
              </a:ext>
            </a:extLst>
          </p:cNvPr>
          <p:cNvGrpSpPr/>
          <p:nvPr/>
        </p:nvGrpSpPr>
        <p:grpSpPr>
          <a:xfrm>
            <a:off x="22381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B2FF56-F529-13CB-7CCB-B69E9CCE2070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F841B86-C39E-203A-74E7-58300DCDBBE2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268288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데이터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전처리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_1.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결측치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 처리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D2BA079-BEED-1785-612A-184EA09C6F9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F686FEA-FC20-A217-544F-25FD72672A4A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7208AAC2-1D9C-9901-4255-68B1091E0F2B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35CA83-88CA-E79F-E478-6BFDD305F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950B8B-3C28-444A-39CB-16074FACC6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E8F96577-0A24-696E-CD57-0888236B8619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37BA1A-8B43-2EC3-5B06-CFD6C32EAF02}"/>
              </a:ext>
            </a:extLst>
          </p:cNvPr>
          <p:cNvCxnSpPr/>
          <p:nvPr/>
        </p:nvCxnSpPr>
        <p:spPr>
          <a:xfrm>
            <a:off x="6858000" y="954073"/>
            <a:ext cx="5086350" cy="0"/>
          </a:xfrm>
          <a:prstGeom prst="line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15F0CE8E-99AF-9875-738C-82F2CE7B64B5}"/>
              </a:ext>
            </a:extLst>
          </p:cNvPr>
          <p:cNvSpPr/>
          <p:nvPr/>
        </p:nvSpPr>
        <p:spPr>
          <a:xfrm>
            <a:off x="11089481" y="762934"/>
            <a:ext cx="854149" cy="19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63B3B9-E314-F52B-29D1-5970B300EE7B}"/>
              </a:ext>
            </a:extLst>
          </p:cNvPr>
          <p:cNvSpPr/>
          <p:nvPr/>
        </p:nvSpPr>
        <p:spPr>
          <a:xfrm>
            <a:off x="560232" y="1249526"/>
            <a:ext cx="6297768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err="1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결측치</a:t>
            </a: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채우기</a:t>
            </a: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(test) 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&lt;</a:t>
            </a:r>
            <a:r>
              <a:rPr lang="en-US" altLang="ko-KR" sz="2000" b="1" dirty="0" err="1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workclass</a:t>
            </a: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와 </a:t>
            </a: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occupation&gt;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F0ACBC-26B4-43A4-833D-81325DAA8E43}"/>
              </a:ext>
            </a:extLst>
          </p:cNvPr>
          <p:cNvSpPr txBox="1"/>
          <p:nvPr/>
        </p:nvSpPr>
        <p:spPr>
          <a:xfrm>
            <a:off x="758538" y="2205685"/>
            <a:ext cx="952846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workclasss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와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occupation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결측치가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범주형이고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많은 편은 아니나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결측치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자체가 중요한 정보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(ex&gt;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정보없음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이거나 특정 의미를 내포하고 있을 수도 있음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따라서 새로운 카테고리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('UNKNOWN')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으로 분류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EF7E78D-5651-40C5-96C7-58712BC74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13" b="11135"/>
          <a:stretch/>
        </p:blipFill>
        <p:spPr>
          <a:xfrm>
            <a:off x="6681306" y="5353468"/>
            <a:ext cx="841712" cy="85078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305154F-90E5-4D59-8B19-C9F45CD59243}"/>
              </a:ext>
            </a:extLst>
          </p:cNvPr>
          <p:cNvSpPr txBox="1"/>
          <p:nvPr/>
        </p:nvSpPr>
        <p:spPr>
          <a:xfrm>
            <a:off x="1112658" y="4742290"/>
            <a:ext cx="125210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결과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2B8BCB-4822-4B10-8C00-33D9F2B97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58" y="3560756"/>
            <a:ext cx="9372648" cy="7900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1A322F-78BC-4B1D-A429-EC4217F77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31" y="5246866"/>
            <a:ext cx="5151678" cy="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8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541CF-6E3C-BE9A-C101-9189BA03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C4BD7-994D-5035-35C2-C21FC3C5AC88}"/>
              </a:ext>
            </a:extLst>
          </p:cNvPr>
          <p:cNvGrpSpPr/>
          <p:nvPr/>
        </p:nvGrpSpPr>
        <p:grpSpPr>
          <a:xfrm>
            <a:off x="22381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B2FF56-F529-13CB-7CCB-B69E9CCE2070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F841B86-C39E-203A-74E7-58300DCDBBE2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268288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데이터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전처리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_1.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결측치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 처리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D2BA079-BEED-1785-612A-184EA09C6F9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F686FEA-FC20-A217-544F-25FD72672A4A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7208AAC2-1D9C-9901-4255-68B1091E0F2B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35CA83-88CA-E79F-E478-6BFDD305F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950B8B-3C28-444A-39CB-16074FACC6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E8F96577-0A24-696E-CD57-0888236B8619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37BA1A-8B43-2EC3-5B06-CFD6C32EAF02}"/>
              </a:ext>
            </a:extLst>
          </p:cNvPr>
          <p:cNvCxnSpPr/>
          <p:nvPr/>
        </p:nvCxnSpPr>
        <p:spPr>
          <a:xfrm>
            <a:off x="6858000" y="954073"/>
            <a:ext cx="5086350" cy="0"/>
          </a:xfrm>
          <a:prstGeom prst="line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15F0CE8E-99AF-9875-738C-82F2CE7B64B5}"/>
              </a:ext>
            </a:extLst>
          </p:cNvPr>
          <p:cNvSpPr/>
          <p:nvPr/>
        </p:nvSpPr>
        <p:spPr>
          <a:xfrm>
            <a:off x="11089481" y="762934"/>
            <a:ext cx="854149" cy="19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63B3B9-E314-F52B-29D1-5970B300EE7B}"/>
              </a:ext>
            </a:extLst>
          </p:cNvPr>
          <p:cNvSpPr/>
          <p:nvPr/>
        </p:nvSpPr>
        <p:spPr>
          <a:xfrm>
            <a:off x="560232" y="1249526"/>
            <a:ext cx="6297768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err="1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결측치</a:t>
            </a: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채우기</a:t>
            </a: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(test) 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&lt;</a:t>
            </a:r>
            <a:r>
              <a:rPr lang="en-US" altLang="ko-KR" sz="2000" b="1" dirty="0" err="1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native.country</a:t>
            </a: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&gt;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F0ACBC-26B4-43A4-833D-81325DAA8E43}"/>
              </a:ext>
            </a:extLst>
          </p:cNvPr>
          <p:cNvSpPr txBox="1"/>
          <p:nvPr/>
        </p:nvSpPr>
        <p:spPr>
          <a:xfrm>
            <a:off x="759269" y="3570833"/>
            <a:ext cx="1087323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범주형이며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United-States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의 값이 압도적이므로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결측치를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최빈값으로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대체해도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데이터 자체가 이미 극도로 편향 되어있기 때문에 영향을 끼치지 않음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EF7E78D-5651-40C5-96C7-58712BC7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35" y="5956738"/>
            <a:ext cx="737470" cy="80642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305154F-90E5-4D59-8B19-C9F45CD59243}"/>
              </a:ext>
            </a:extLst>
          </p:cNvPr>
          <p:cNvSpPr txBox="1"/>
          <p:nvPr/>
        </p:nvSpPr>
        <p:spPr>
          <a:xfrm>
            <a:off x="949635" y="5502446"/>
            <a:ext cx="125210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결과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D299B4-A447-4158-8840-2D077E28C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35" y="2317419"/>
            <a:ext cx="9150454" cy="10622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FDF7C4-017F-4475-94D3-012786672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34" y="4567572"/>
            <a:ext cx="9316584" cy="8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8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541CF-6E3C-BE9A-C101-9189BA03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C4BD7-994D-5035-35C2-C21FC3C5AC88}"/>
              </a:ext>
            </a:extLst>
          </p:cNvPr>
          <p:cNvGrpSpPr/>
          <p:nvPr/>
        </p:nvGrpSpPr>
        <p:grpSpPr>
          <a:xfrm>
            <a:off x="22381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B2FF56-F529-13CB-7CCB-B69E9CCE2070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F841B86-C39E-203A-74E7-58300DCDBBE2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268288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데이터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전처리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_1.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결측치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 처리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D2BA079-BEED-1785-612A-184EA09C6F9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F686FEA-FC20-A217-544F-25FD72672A4A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7208AAC2-1D9C-9901-4255-68B1091E0F2B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35CA83-88CA-E79F-E478-6BFDD305F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950B8B-3C28-444A-39CB-16074FACC6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E8F96577-0A24-696E-CD57-0888236B8619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37BA1A-8B43-2EC3-5B06-CFD6C32EAF02}"/>
              </a:ext>
            </a:extLst>
          </p:cNvPr>
          <p:cNvCxnSpPr/>
          <p:nvPr/>
        </p:nvCxnSpPr>
        <p:spPr>
          <a:xfrm>
            <a:off x="6858000" y="954073"/>
            <a:ext cx="5086350" cy="0"/>
          </a:xfrm>
          <a:prstGeom prst="line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15F0CE8E-99AF-9875-738C-82F2CE7B64B5}"/>
              </a:ext>
            </a:extLst>
          </p:cNvPr>
          <p:cNvSpPr/>
          <p:nvPr/>
        </p:nvSpPr>
        <p:spPr>
          <a:xfrm>
            <a:off x="11089481" y="762934"/>
            <a:ext cx="854149" cy="19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63B3B9-E314-F52B-29D1-5970B300EE7B}"/>
              </a:ext>
            </a:extLst>
          </p:cNvPr>
          <p:cNvSpPr/>
          <p:nvPr/>
        </p:nvSpPr>
        <p:spPr>
          <a:xfrm>
            <a:off x="560232" y="1249526"/>
            <a:ext cx="6297768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err="1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결측치</a:t>
            </a: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채우기</a:t>
            </a: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(train) 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&lt;age</a:t>
            </a: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와 </a:t>
            </a:r>
            <a:r>
              <a:rPr lang="en-US" altLang="ko-KR" sz="2000" b="1" dirty="0" err="1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hours.per.week</a:t>
            </a:r>
            <a:r>
              <a:rPr lang="en-US" altLang="ko-KR" sz="2000" b="1" dirty="0">
                <a:solidFill>
                  <a:srgbClr val="44546A">
                    <a:lumMod val="75000"/>
                  </a:srgb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&gt;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F0ACBC-26B4-43A4-833D-81325DAA8E43}"/>
              </a:ext>
            </a:extLst>
          </p:cNvPr>
          <p:cNvSpPr txBox="1"/>
          <p:nvPr/>
        </p:nvSpPr>
        <p:spPr>
          <a:xfrm>
            <a:off x="758538" y="2205685"/>
            <a:ext cx="952846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두 개의 컬럼은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결측치가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매우 낮고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수치형이지만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소득예측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(income)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에서 중요한 독립변수이기에 중앙값으로 대체함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02C2D2-3CEE-4833-B3D5-2CA0C274D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11" y="3269527"/>
            <a:ext cx="8553315" cy="15839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8DA4EF-70D2-4A85-A379-C57CD735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837" y="5047526"/>
            <a:ext cx="9035019" cy="13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4209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281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넥슨Lv2고딕 Bold</vt:lpstr>
      <vt:lpstr>넥슨Lv2고딕 Medium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현석 조</dc:creator>
  <cp:lastModifiedBy>FullName</cp:lastModifiedBy>
  <cp:revision>13</cp:revision>
  <dcterms:created xsi:type="dcterms:W3CDTF">2025-10-19T01:06:16Z</dcterms:created>
  <dcterms:modified xsi:type="dcterms:W3CDTF">2025-10-24T07:40:15Z</dcterms:modified>
</cp:coreProperties>
</file>