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93" r:id="rId6"/>
    <p:sldId id="294" r:id="rId7"/>
    <p:sldId id="295" r:id="rId8"/>
    <p:sldId id="260" r:id="rId9"/>
    <p:sldId id="271" r:id="rId10"/>
    <p:sldId id="277" r:id="rId11"/>
    <p:sldId id="282" r:id="rId12"/>
    <p:sldId id="265" r:id="rId13"/>
    <p:sldId id="266" r:id="rId14"/>
    <p:sldId id="283" r:id="rId15"/>
    <p:sldId id="268" r:id="rId16"/>
    <p:sldId id="284" r:id="rId17"/>
    <p:sldId id="273" r:id="rId18"/>
    <p:sldId id="286" r:id="rId19"/>
    <p:sldId id="261" r:id="rId20"/>
    <p:sldId id="291" r:id="rId21"/>
    <p:sldId id="288" r:id="rId22"/>
    <p:sldId id="292" r:id="rId23"/>
    <p:sldId id="296" r:id="rId24"/>
    <p:sldId id="263" r:id="rId25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ontserrat Bold" panose="020B0600000101010101" charset="0"/>
      <p:bold r:id="rId30"/>
    </p:embeddedFont>
    <p:embeddedFont>
      <p:font typeface="Montserrat ExtraBold" panose="00000900000000000000" pitchFamily="2" charset="0"/>
      <p:bold r:id="rId31"/>
      <p:boldItalic r:id="rId32"/>
    </p:embeddedFont>
    <p:embeddedFont>
      <p:font typeface="Montserrat SemiBold" panose="00000700000000000000" pitchFamily="2" charset="0"/>
      <p:bold r:id="rId33"/>
      <p:boldItalic r:id="rId34"/>
    </p:embeddedFont>
    <p:embeddedFont>
      <p:font typeface="프리젠테이션 5 Medium" pitchFamily="2" charset="-127"/>
      <p:regular r:id="rId35"/>
    </p:embeddedFont>
    <p:embeddedFont>
      <p:font typeface="프리젠테이션 6 SemiBold" pitchFamily="2" charset="-127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.png"/><Relationship Id="rId7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2.png"/><Relationship Id="rId7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.png"/><Relationship Id="rId7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3.png"/><Relationship Id="rId9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37100" y="3378200"/>
            <a:ext cx="88138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altLang="en-US" sz="70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응용</a:t>
            </a:r>
            <a:r>
              <a:rPr lang="en-US" altLang="ko-KR" sz="70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SW</a:t>
            </a:r>
            <a:r>
              <a:rPr lang="ko-KR" altLang="en-US" sz="70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기초기술활용</a:t>
            </a:r>
            <a:endParaRPr lang="en-US" sz="70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4038600"/>
            <a:ext cx="98679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13400" b="0" i="0" u="none" strike="noStrike" spc="-1200" dirty="0">
                <a:solidFill>
                  <a:srgbClr val="617995"/>
                </a:solidFill>
                <a:latin typeface="Montserrat ExtraBold"/>
              </a:rPr>
              <a:t>P</a:t>
            </a:r>
            <a:r>
              <a:rPr lang="en-US" sz="13400" b="0" i="0" u="none" strike="noStrike" spc="200" dirty="0">
                <a:solidFill>
                  <a:srgbClr val="617995"/>
                </a:solidFill>
                <a:latin typeface="Montserrat ExtraBold"/>
              </a:rPr>
              <a:t>ortfolio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10100" y="7042150"/>
            <a:ext cx="8940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ko-KR" altLang="en-US" sz="3600" b="0" i="0" u="none" strike="noStrike" dirty="0">
                <a:latin typeface="프리젠테이션 5 Medium" pitchFamily="2" charset="-127"/>
                <a:ea typeface="프리젠테이션 5 Medium" pitchFamily="2" charset="-127"/>
                <a:cs typeface="맑은 고딕 Semilight" panose="020B0502040204020203" pitchFamily="50" charset="-127"/>
              </a:rPr>
              <a:t>박인호 이수현 이인호 </a:t>
            </a:r>
            <a:r>
              <a:rPr lang="ko-KR" altLang="en-US" sz="3600" b="0" i="0" u="none" strike="noStrike" dirty="0" err="1">
                <a:latin typeface="프리젠테이션 5 Medium" pitchFamily="2" charset="-127"/>
                <a:ea typeface="프리젠테이션 5 Medium" pitchFamily="2" charset="-127"/>
                <a:cs typeface="맑은 고딕 Semilight" panose="020B0502040204020203" pitchFamily="50" charset="-127"/>
              </a:rPr>
              <a:t>임새롬</a:t>
            </a:r>
            <a:endParaRPr lang="en-US" sz="3600" b="0" i="0" u="none" strike="noStrike" dirty="0">
              <a:latin typeface="프리젠테이션 5 Medium" pitchFamily="2" charset="-127"/>
              <a:ea typeface="프리젠테이션 5 Medium" pitchFamily="2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B2F91F-75CC-4B80-A931-C4908862A6D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2395" y="3222575"/>
            <a:ext cx="5855132" cy="22987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C2973E-169A-485D-895D-C0F57FA3663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361631" y="3350886"/>
            <a:ext cx="4858641" cy="27014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52BB55-E2C9-4CDF-AA73-90A0C2017DA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3559178" y="3404051"/>
            <a:ext cx="3873500" cy="2886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D539AC-1356-4D59-9B2F-B86789A4CD29}"/>
              </a:ext>
            </a:extLst>
          </p:cNvPr>
          <p:cNvSpPr txBox="1"/>
          <p:nvPr/>
        </p:nvSpPr>
        <p:spPr>
          <a:xfrm>
            <a:off x="2203025" y="3206998"/>
            <a:ext cx="3274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1.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Apache Tomcat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공식 홈페이지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9D26D-A63A-4B52-A44A-08D0BFE95731}"/>
              </a:ext>
            </a:extLst>
          </p:cNvPr>
          <p:cNvSpPr txBox="1"/>
          <p:nvPr/>
        </p:nvSpPr>
        <p:spPr>
          <a:xfrm>
            <a:off x="9262930" y="3206998"/>
            <a:ext cx="3356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3.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32bit/64bit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Windows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다운로드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D0C15F-49F3-4979-A4B8-F65A9588820F}"/>
              </a:ext>
            </a:extLst>
          </p:cNvPr>
          <p:cNvPicPr/>
          <p:nvPr/>
        </p:nvPicPr>
        <p:blipFill rotWithShape="1">
          <a:blip r:embed="rId8"/>
          <a:srcRect t="49511"/>
          <a:stretch/>
        </p:blipFill>
        <p:spPr bwMode="auto">
          <a:xfrm>
            <a:off x="6761756" y="3314700"/>
            <a:ext cx="1504950" cy="26506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740DE7-5161-43B4-AD58-360CFF18CFEF}"/>
              </a:ext>
            </a:extLst>
          </p:cNvPr>
          <p:cNvSpPr txBox="1"/>
          <p:nvPr/>
        </p:nvSpPr>
        <p:spPr>
          <a:xfrm>
            <a:off x="14811950" y="3206843"/>
            <a:ext cx="1901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4.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Setup.exe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실행</a:t>
            </a:r>
          </a:p>
        </p:txBody>
      </p:sp>
      <p:sp>
        <p:nvSpPr>
          <p:cNvPr id="15" name="TextBox 48">
            <a:extLst>
              <a:ext uri="{FF2B5EF4-FFF2-40B4-BE49-F238E27FC236}">
                <a16:creationId xmlns:a16="http://schemas.microsoft.com/office/drawing/2014/main" id="{A5C9D738-03D3-437F-AAEF-DBA32C06FD83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53AED8C2-C661-4475-BBD4-4C50AD1DC634}"/>
              </a:ext>
            </a:extLst>
          </p:cNvPr>
          <p:cNvSpPr txBox="1"/>
          <p:nvPr/>
        </p:nvSpPr>
        <p:spPr>
          <a:xfrm>
            <a:off x="7359650" y="22987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TOMCAT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D4DF32-DF4A-4225-9C0E-65E4B3DB35B4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269322" y="6626074"/>
            <a:ext cx="3057067" cy="27014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18512A-C576-48BE-8D84-9BB162C0A6B8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2734476" y="6626074"/>
            <a:ext cx="3278592" cy="28339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26025D9-1C55-441D-9AE6-4022D213DA6F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5403339" y="6665299"/>
            <a:ext cx="3523980" cy="26077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036AA4-2F90-4599-9B85-B6F6CB38BFC6}"/>
              </a:ext>
            </a:extLst>
          </p:cNvPr>
          <p:cNvSpPr txBox="1"/>
          <p:nvPr/>
        </p:nvSpPr>
        <p:spPr>
          <a:xfrm>
            <a:off x="596029" y="5918072"/>
            <a:ext cx="321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5.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Agree, Next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클릭하며 진행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B4EAB-4160-4F31-820C-13A443E582A6}"/>
              </a:ext>
            </a:extLst>
          </p:cNvPr>
          <p:cNvSpPr txBox="1"/>
          <p:nvPr/>
        </p:nvSpPr>
        <p:spPr>
          <a:xfrm>
            <a:off x="6155044" y="3220868"/>
            <a:ext cx="2718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2.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Download – Tomcat 9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AB99C53-70B5-4FD2-A369-ACD00B5DC394}"/>
              </a:ext>
            </a:extLst>
          </p:cNvPr>
          <p:cNvPicPr/>
          <p:nvPr/>
        </p:nvPicPr>
        <p:blipFill>
          <a:blip r:embed="rId12"/>
          <a:stretch>
            <a:fillRect/>
          </a:stretch>
        </p:blipFill>
        <p:spPr>
          <a:xfrm>
            <a:off x="9283589" y="6529405"/>
            <a:ext cx="6269935" cy="28339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16BC6D-5363-465D-8F5E-6A7DB7EE4DCA}"/>
              </a:ext>
            </a:extLst>
          </p:cNvPr>
          <p:cNvSpPr txBox="1"/>
          <p:nvPr/>
        </p:nvSpPr>
        <p:spPr>
          <a:xfrm>
            <a:off x="5209329" y="5978305"/>
            <a:ext cx="3942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6.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HTTP/1.1 Connector Port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변경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CAF2493-D4BA-4D9F-BB31-27BD97EE006E}"/>
              </a:ext>
            </a:extLst>
          </p:cNvPr>
          <p:cNvPicPr/>
          <p:nvPr/>
        </p:nvPicPr>
        <p:blipFill>
          <a:blip r:embed="rId13"/>
          <a:stretch>
            <a:fillRect/>
          </a:stretch>
        </p:blipFill>
        <p:spPr>
          <a:xfrm>
            <a:off x="14437278" y="6529405"/>
            <a:ext cx="3581400" cy="28135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8DD64E-8DBE-4F1F-8D16-011CB60A89FF}"/>
              </a:ext>
            </a:extLst>
          </p:cNvPr>
          <p:cNvSpPr txBox="1"/>
          <p:nvPr/>
        </p:nvSpPr>
        <p:spPr>
          <a:xfrm>
            <a:off x="12210667" y="5960047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7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. C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드라이브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–  jdk-21.0.2  Finish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06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5A0D74-CBA7-4545-B772-32277E6D607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8043" y="3924755"/>
            <a:ext cx="4648200" cy="22567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1F7BCB-CE2E-49CC-86D5-E4CC58EE6BE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7200" y="6593130"/>
            <a:ext cx="5318457" cy="19521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DB3DE4-7A03-46AF-AC99-C75F2E679BB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25081" y="3924755"/>
            <a:ext cx="3000713" cy="36232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A6F0DD-1916-4701-BB86-523C5B074954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352359" y="6492978"/>
            <a:ext cx="5045710" cy="2644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A148CD-8937-4782-884C-C338F1CB41D9}"/>
              </a:ext>
            </a:extLst>
          </p:cNvPr>
          <p:cNvSpPr txBox="1"/>
          <p:nvPr/>
        </p:nvSpPr>
        <p:spPr>
          <a:xfrm>
            <a:off x="658043" y="2784113"/>
            <a:ext cx="4398320" cy="110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8.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실행 창에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services.msc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서비스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로컬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Apache Tomcat 9.0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더블클릭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7B635-49EE-4A33-88DF-025DCC80143E}"/>
              </a:ext>
            </a:extLst>
          </p:cNvPr>
          <p:cNvSpPr txBox="1"/>
          <p:nvPr/>
        </p:nvSpPr>
        <p:spPr>
          <a:xfrm>
            <a:off x="6352359" y="2841152"/>
            <a:ext cx="6629400" cy="110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9.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서비스 상태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중지됨 상태에서 시작 클릭하면 실행 중으로 변경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→ 주소 창에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localhost:8090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입력하면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시작페이지로 이동</a:t>
            </a: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8BFBDED4-6025-4BC5-B3F7-3293D81EB810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6DF5DE78-768A-478D-8E2A-942680CFF1DB}"/>
              </a:ext>
            </a:extLst>
          </p:cNvPr>
          <p:cNvSpPr txBox="1"/>
          <p:nvPr/>
        </p:nvSpPr>
        <p:spPr>
          <a:xfrm>
            <a:off x="7359650" y="22987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TOMCAT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758C85B-39F6-4B40-A4F1-08736A73E59B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2608220" y="4089983"/>
            <a:ext cx="2796880" cy="30902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8A3AC6-7A2B-49A8-9758-6CA86C981373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454984" y="6492977"/>
            <a:ext cx="4232816" cy="26515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D012EB-9B3C-438B-A256-B7BD548E8FFF}"/>
              </a:ext>
            </a:extLst>
          </p:cNvPr>
          <p:cNvSpPr txBox="1"/>
          <p:nvPr/>
        </p:nvSpPr>
        <p:spPr>
          <a:xfrm>
            <a:off x="12429584" y="2869753"/>
            <a:ext cx="6546850" cy="110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10.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서비스 상태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실행 중 상태에서 중지 클릭하면 중지됨으로 변경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→ 주소 창에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localhost:8090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입력하면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278902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6116D0-EE15-467E-BEE9-95C6092431D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65760" y="3912955"/>
            <a:ext cx="4467225" cy="2400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4E2535-9D0E-4E83-8C5E-8E9805CCA564}"/>
              </a:ext>
            </a:extLst>
          </p:cNvPr>
          <p:cNvPicPr/>
          <p:nvPr/>
        </p:nvPicPr>
        <p:blipFill rotWithShape="1">
          <a:blip r:embed="rId6"/>
          <a:srcRect l="21941" r="21901"/>
          <a:stretch/>
        </p:blipFill>
        <p:spPr>
          <a:xfrm>
            <a:off x="571500" y="6313330"/>
            <a:ext cx="3124200" cy="3114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F404CB-1C82-4138-9B97-AA366AB13F9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725477" y="4338321"/>
            <a:ext cx="5731510" cy="2633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8FC7BB-6A47-43EE-BDC4-C89048BCF1E8}"/>
              </a:ext>
            </a:extLst>
          </p:cNvPr>
          <p:cNvPicPr/>
          <p:nvPr/>
        </p:nvPicPr>
        <p:blipFill rotWithShape="1">
          <a:blip r:embed="rId8"/>
          <a:srcRect l="26932" r="25207"/>
          <a:stretch/>
        </p:blipFill>
        <p:spPr>
          <a:xfrm>
            <a:off x="6565899" y="7772268"/>
            <a:ext cx="2743201" cy="1352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EEA395-4921-4941-BAB5-F66A25EFB427}"/>
              </a:ext>
            </a:extLst>
          </p:cNvPr>
          <p:cNvSpPr txBox="1"/>
          <p:nvPr/>
        </p:nvSpPr>
        <p:spPr>
          <a:xfrm>
            <a:off x="372217" y="3428419"/>
            <a:ext cx="5046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Eclipse Downloads (https://www.eclipse.org)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4C5EB-A49A-44A4-B81A-F9D0E371FD82}"/>
              </a:ext>
            </a:extLst>
          </p:cNvPr>
          <p:cNvSpPr txBox="1"/>
          <p:nvPr/>
        </p:nvSpPr>
        <p:spPr>
          <a:xfrm>
            <a:off x="372217" y="6204045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. Download Packages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49146-700E-414B-B710-0125D272FC21}"/>
              </a:ext>
            </a:extLst>
          </p:cNvPr>
          <p:cNvSpPr txBox="1"/>
          <p:nvPr/>
        </p:nvSpPr>
        <p:spPr>
          <a:xfrm>
            <a:off x="6394343" y="3283859"/>
            <a:ext cx="5731510" cy="110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3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. Eclipse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IDE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for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Enterprise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Java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and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Web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Developers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- Windows x86_64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52D89-4A95-4D59-B4BE-69EBDD508F9E}"/>
              </a:ext>
            </a:extLst>
          </p:cNvPr>
          <p:cNvSpPr txBox="1"/>
          <p:nvPr/>
        </p:nvSpPr>
        <p:spPr>
          <a:xfrm>
            <a:off x="6400800" y="7056015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4.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압축 파일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Download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4" name="TextBox 48">
            <a:extLst>
              <a:ext uri="{FF2B5EF4-FFF2-40B4-BE49-F238E27FC236}">
                <a16:creationId xmlns:a16="http://schemas.microsoft.com/office/drawing/2014/main" id="{B6809B3B-AC8A-453E-A8EE-2D7BED6BE97F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02762BB-BF3D-4F39-9AF9-B54EB62B6C37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2701587" y="4067176"/>
            <a:ext cx="4824413" cy="32861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4B5DF2-A549-48DD-9D00-7777705A2A60}"/>
              </a:ext>
            </a:extLst>
          </p:cNvPr>
          <p:cNvSpPr txBox="1"/>
          <p:nvPr/>
        </p:nvSpPr>
        <p:spPr>
          <a:xfrm>
            <a:off x="12871445" y="3398995"/>
            <a:ext cx="501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5.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압축 파일 하위의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eclipse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폴더 전체를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C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드라이브로 이동</a:t>
            </a: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A6A1F4E2-0805-4259-AC90-EB268C89F126}"/>
              </a:ext>
            </a:extLst>
          </p:cNvPr>
          <p:cNvSpPr txBox="1"/>
          <p:nvPr/>
        </p:nvSpPr>
        <p:spPr>
          <a:xfrm>
            <a:off x="3733800" y="2298700"/>
            <a:ext cx="1120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IDE   FOR   JAVA   DEVELOPERS </a:t>
            </a:r>
          </a:p>
        </p:txBody>
      </p:sp>
    </p:spTree>
    <p:extLst>
      <p:ext uri="{BB962C8B-B14F-4D97-AF65-F5344CB8AC3E}">
        <p14:creationId xmlns:p14="http://schemas.microsoft.com/office/powerpoint/2010/main" val="203287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B54452-C20D-47FA-B338-726ECE9D019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3781" y="3770313"/>
            <a:ext cx="3076575" cy="2905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B49DF0-5920-4858-A9EE-99434078296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648941" y="3777204"/>
            <a:ext cx="4286250" cy="2867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E1A912-43EA-447F-A8B6-74450463D2D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543801" y="4381500"/>
            <a:ext cx="4915536" cy="2293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99DC57-0291-483D-94D2-FBF9CF08C58E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2598400" y="4350292"/>
            <a:ext cx="5143500" cy="22939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467EA0-0A46-48B0-A867-4AC8C487259C}"/>
              </a:ext>
            </a:extLst>
          </p:cNvPr>
          <p:cNvSpPr txBox="1"/>
          <p:nvPr/>
        </p:nvSpPr>
        <p:spPr>
          <a:xfrm>
            <a:off x="609600" y="3184855"/>
            <a:ext cx="203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6.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eclipse.exe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97D40-FEDD-4879-BEF5-2E12850392D0}"/>
              </a:ext>
            </a:extLst>
          </p:cNvPr>
          <p:cNvSpPr txBox="1"/>
          <p:nvPr/>
        </p:nvSpPr>
        <p:spPr>
          <a:xfrm>
            <a:off x="7798791" y="3155680"/>
            <a:ext cx="4278544" cy="110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7.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Browse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는 설정된 값 그대로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Launch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Defender Exclusion Check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는 아래 체크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선택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)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48">
            <a:extLst>
              <a:ext uri="{FF2B5EF4-FFF2-40B4-BE49-F238E27FC236}">
                <a16:creationId xmlns:a16="http://schemas.microsoft.com/office/drawing/2014/main" id="{DB11273F-7736-4418-B778-052971EBD3A2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F401BAC1-87D3-47F4-8DB4-121420BE5E79}"/>
              </a:ext>
            </a:extLst>
          </p:cNvPr>
          <p:cNvSpPr txBox="1"/>
          <p:nvPr/>
        </p:nvSpPr>
        <p:spPr>
          <a:xfrm>
            <a:off x="3733800" y="2298700"/>
            <a:ext cx="1120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IDE   FOR   JAVA   DEVELOPERS </a:t>
            </a:r>
          </a:p>
        </p:txBody>
      </p:sp>
    </p:spTree>
    <p:extLst>
      <p:ext uri="{BB962C8B-B14F-4D97-AF65-F5344CB8AC3E}">
        <p14:creationId xmlns:p14="http://schemas.microsoft.com/office/powerpoint/2010/main" val="141420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C1516D-19FC-4E1F-B30E-0B6946201B6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7990" y="4102195"/>
            <a:ext cx="3581400" cy="24211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D3DC5F-3BDD-4BAB-B6A1-DC832B26925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60787" y="4181734"/>
            <a:ext cx="3774000" cy="42437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FA41CA-4D49-4E6B-8AE0-74FA4E78C86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601200" y="4306987"/>
            <a:ext cx="5153660" cy="1800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5E7D61-7A77-4307-8783-A1FB90A61643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2725400" y="4324797"/>
            <a:ext cx="5134610" cy="2876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832F84-DD2D-41B9-B2C6-FBC9273DC4C0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9819640" y="7040555"/>
            <a:ext cx="5115560" cy="2257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D9518D-5441-454B-9C18-7EDDD3797DA5}"/>
              </a:ext>
            </a:extLst>
          </p:cNvPr>
          <p:cNvSpPr txBox="1"/>
          <p:nvPr/>
        </p:nvSpPr>
        <p:spPr>
          <a:xfrm>
            <a:off x="457200" y="3483582"/>
            <a:ext cx="2728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8.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Window - Preferences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C3641-2CF1-42A6-BED2-81400F7ED1A1}"/>
              </a:ext>
            </a:extLst>
          </p:cNvPr>
          <p:cNvSpPr txBox="1"/>
          <p:nvPr/>
        </p:nvSpPr>
        <p:spPr>
          <a:xfrm>
            <a:off x="3981546" y="3528403"/>
            <a:ext cx="694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9.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General – Workspace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Text file encoding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이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UTF-8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인지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03BAA-0B51-47EC-A0F4-25144C2A16C7}"/>
              </a:ext>
            </a:extLst>
          </p:cNvPr>
          <p:cNvSpPr txBox="1"/>
          <p:nvPr/>
        </p:nvSpPr>
        <p:spPr>
          <a:xfrm>
            <a:off x="10926737" y="3551439"/>
            <a:ext cx="61366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10.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Web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CSS, THML, JSP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도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encoding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이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UTF-8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인지 확인</a:t>
            </a:r>
          </a:p>
        </p:txBody>
      </p:sp>
      <p:sp>
        <p:nvSpPr>
          <p:cNvPr id="14" name="TextBox 48">
            <a:extLst>
              <a:ext uri="{FF2B5EF4-FFF2-40B4-BE49-F238E27FC236}">
                <a16:creationId xmlns:a16="http://schemas.microsoft.com/office/drawing/2014/main" id="{F5EBCBB1-E723-43C5-B1EA-165571FC5D6C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FFE5FD5C-38ED-4677-8429-940B821D128D}"/>
              </a:ext>
            </a:extLst>
          </p:cNvPr>
          <p:cNvSpPr txBox="1"/>
          <p:nvPr/>
        </p:nvSpPr>
        <p:spPr>
          <a:xfrm>
            <a:off x="3733800" y="2298700"/>
            <a:ext cx="1120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IDE   FOR   JAVA   DEVELOPERS </a:t>
            </a:r>
          </a:p>
        </p:txBody>
      </p:sp>
    </p:spTree>
    <p:extLst>
      <p:ext uri="{BB962C8B-B14F-4D97-AF65-F5344CB8AC3E}">
        <p14:creationId xmlns:p14="http://schemas.microsoft.com/office/powerpoint/2010/main" val="327457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764311-41A9-433A-B60B-9912B2319A3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7200" y="3860800"/>
            <a:ext cx="3657600" cy="34985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0BA509-C24B-44F1-9F1F-F99BBAA8A9E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12005" y="3824103"/>
            <a:ext cx="3029585" cy="37831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B47FE6-8DDE-4C58-9EC5-1840EA892B80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648615" y="3839448"/>
            <a:ext cx="3446779" cy="3783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1D7001-C732-4C0A-8DC1-6D7215AEECDB}"/>
              </a:ext>
            </a:extLst>
          </p:cNvPr>
          <p:cNvSpPr txBox="1"/>
          <p:nvPr/>
        </p:nvSpPr>
        <p:spPr>
          <a:xfrm>
            <a:off x="571500" y="3169414"/>
            <a:ext cx="2272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. File – New - Other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BC131-54D4-4ECB-8163-F6932A368B24}"/>
              </a:ext>
            </a:extLst>
          </p:cNvPr>
          <p:cNvSpPr txBox="1"/>
          <p:nvPr/>
        </p:nvSpPr>
        <p:spPr>
          <a:xfrm>
            <a:off x="4343400" y="3189228"/>
            <a:ext cx="6629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. Server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Apache – Tomcat v9.0 Server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선택</a:t>
            </a:r>
          </a:p>
        </p:txBody>
      </p:sp>
      <p:sp>
        <p:nvSpPr>
          <p:cNvPr id="15" name="TextBox 48">
            <a:extLst>
              <a:ext uri="{FF2B5EF4-FFF2-40B4-BE49-F238E27FC236}">
                <a16:creationId xmlns:a16="http://schemas.microsoft.com/office/drawing/2014/main" id="{79DFB1F3-7549-46AE-B313-46B6D1A05920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4922589A-A1B1-4C0F-A712-EB0589DFA5F7}"/>
              </a:ext>
            </a:extLst>
          </p:cNvPr>
          <p:cNvSpPr txBox="1"/>
          <p:nvPr/>
        </p:nvSpPr>
        <p:spPr>
          <a:xfrm>
            <a:off x="5638800" y="2298700"/>
            <a:ext cx="73152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TOMCAT   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설정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B1218-5294-4ABD-B2AB-39795B08DD86}"/>
              </a:ext>
            </a:extLst>
          </p:cNvPr>
          <p:cNvSpPr txBox="1"/>
          <p:nvPr/>
        </p:nvSpPr>
        <p:spPr>
          <a:xfrm>
            <a:off x="10323388" y="3274516"/>
            <a:ext cx="748794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3.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C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드라이브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– Program Files – Apache Software Foundation – Tomcat9.0</a:t>
            </a:r>
          </a:p>
          <a:p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경고 창이 뜨지만 권한을 얻기 위해 계속 클릭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93B6F8D-F4B1-42F0-AF6D-4E52F3144FD4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0709275" y="4087435"/>
            <a:ext cx="3844925" cy="21990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3343FE4-D45F-4531-A6F1-12E2CB7AAEAC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0709274" y="7091967"/>
            <a:ext cx="3844925" cy="21990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97F3C3-0455-4058-8CBB-4CA264D0D08C}"/>
              </a:ext>
            </a:extLst>
          </p:cNvPr>
          <p:cNvSpPr txBox="1"/>
          <p:nvPr/>
        </p:nvSpPr>
        <p:spPr>
          <a:xfrm>
            <a:off x="10323388" y="6325641"/>
            <a:ext cx="2995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4.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9.0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위치로 폴더 선택</a:t>
            </a:r>
          </a:p>
        </p:txBody>
      </p:sp>
    </p:spTree>
    <p:extLst>
      <p:ext uri="{BB962C8B-B14F-4D97-AF65-F5344CB8AC3E}">
        <p14:creationId xmlns:p14="http://schemas.microsoft.com/office/powerpoint/2010/main" val="401126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2FF4FD-10FD-448D-B196-2FF417E1B8B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8723" y="4850972"/>
            <a:ext cx="4257675" cy="1457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A748FE-5753-4E73-8E6F-26408F00F31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50426" y="5637542"/>
            <a:ext cx="5731510" cy="38379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437F67-6CAA-49AB-BDA5-2BB517C5F05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902961" y="4009598"/>
            <a:ext cx="2926839" cy="3055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16A4B7-CB8E-44F8-AF7A-5E93C9FFCC3C}"/>
              </a:ext>
            </a:extLst>
          </p:cNvPr>
          <p:cNvSpPr txBox="1"/>
          <p:nvPr/>
        </p:nvSpPr>
        <p:spPr>
          <a:xfrm>
            <a:off x="538723" y="3282424"/>
            <a:ext cx="5502404" cy="1520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5.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하단의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Servers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v9.0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더블클릭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Overview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의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Ports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v9.0 Port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를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8091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로 변경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Ctrl + 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로 저장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7F274-6B65-41BF-8A70-0AF5D69FBF46}"/>
              </a:ext>
            </a:extLst>
          </p:cNvPr>
          <p:cNvSpPr txBox="1"/>
          <p:nvPr/>
        </p:nvSpPr>
        <p:spPr>
          <a:xfrm>
            <a:off x="6381936" y="3463498"/>
            <a:ext cx="498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6.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하단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Servers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v9.0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오른쪽 클릭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- Clean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1" name="TextBox 48">
            <a:extLst>
              <a:ext uri="{FF2B5EF4-FFF2-40B4-BE49-F238E27FC236}">
                <a16:creationId xmlns:a16="http://schemas.microsoft.com/office/drawing/2014/main" id="{9B2A527B-B5C2-4128-9D14-C5A0FB027C72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1275DB35-FCAA-4780-ADBF-7DDBB18753DD}"/>
              </a:ext>
            </a:extLst>
          </p:cNvPr>
          <p:cNvSpPr txBox="1"/>
          <p:nvPr/>
        </p:nvSpPr>
        <p:spPr>
          <a:xfrm>
            <a:off x="5638800" y="2298700"/>
            <a:ext cx="73152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ECLIPSE   TOMCAT   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설정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C74AD36-566F-414B-AF7D-EB2CA80DBBDE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0472943" y="4862279"/>
            <a:ext cx="2926839" cy="33128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7DDF88-6CE0-4BE8-B5B1-33D0D2859A64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9441110" y="8149727"/>
            <a:ext cx="3848100" cy="99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293F96-0B24-4AE5-9A1D-C7839D01A69B}"/>
              </a:ext>
            </a:extLst>
          </p:cNvPr>
          <p:cNvSpPr txBox="1"/>
          <p:nvPr/>
        </p:nvSpPr>
        <p:spPr>
          <a:xfrm>
            <a:off x="11731369" y="3330834"/>
            <a:ext cx="4153509" cy="1520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7.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Servers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v9.0 </a:t>
            </a:r>
            <a:r>
              <a:rPr lang="ko-KR" altLang="en-US" dirty="0" err="1">
                <a:latin typeface="프리젠테이션 5 Medium" pitchFamily="2" charset="-127"/>
                <a:ea typeface="프리젠테이션 5 Medium" pitchFamily="2" charset="-127"/>
              </a:rPr>
              <a:t>우클릭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- Start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하면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Started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- Stop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하면 중지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소멸에 대한 내용이 뜨는 것 확인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213C4F5-5815-4CBE-8276-1036EEEAFE9D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4706600" y="4913352"/>
            <a:ext cx="2727277" cy="29854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63BFD2-9A51-4F0D-A3D4-7C9FDB9B7E0C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3716000" y="8281482"/>
            <a:ext cx="4207056" cy="9398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C3FF6E-70A6-4EE9-A470-14EF73BB71B9}"/>
              </a:ext>
            </a:extLst>
          </p:cNvPr>
          <p:cNvCxnSpPr>
            <a:cxnSpLocks/>
          </p:cNvCxnSpPr>
          <p:nvPr/>
        </p:nvCxnSpPr>
        <p:spPr>
          <a:xfrm flipH="1">
            <a:off x="11811000" y="6518703"/>
            <a:ext cx="125362" cy="21263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194DC86-D270-4BE2-AB16-C13607D3F28F}"/>
              </a:ext>
            </a:extLst>
          </p:cNvPr>
          <p:cNvCxnSpPr>
            <a:cxnSpLocks/>
          </p:cNvCxnSpPr>
          <p:nvPr/>
        </p:nvCxnSpPr>
        <p:spPr>
          <a:xfrm>
            <a:off x="16736962" y="6549734"/>
            <a:ext cx="426902" cy="2095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5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0DE58F-2ED4-4520-BA31-424AE49F2BA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62000" y="4789153"/>
            <a:ext cx="3810000" cy="38319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CAC8E6-87D0-4D35-930D-B4FCDF25F73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751888" y="4630860"/>
            <a:ext cx="3725995" cy="4378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C91E0-325C-4D5E-B308-51A72111633E}"/>
              </a:ext>
            </a:extLst>
          </p:cNvPr>
          <p:cNvSpPr txBox="1"/>
          <p:nvPr/>
        </p:nvSpPr>
        <p:spPr>
          <a:xfrm>
            <a:off x="542471" y="3238775"/>
            <a:ext cx="5995487" cy="1104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File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–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New -  Dynamic Web Project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탭에서</a:t>
            </a: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Target runtime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이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Apache Tomcat v9.0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으로 설정되어 있는지 확인</a:t>
            </a: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C84C52C0-D213-4E4C-AB04-E250922894C3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D2A4E001-23CE-4A1A-95FF-2DB6ABE7474A}"/>
              </a:ext>
            </a:extLst>
          </p:cNvPr>
          <p:cNvSpPr txBox="1"/>
          <p:nvPr/>
        </p:nvSpPr>
        <p:spPr>
          <a:xfrm>
            <a:off x="5638800" y="2298700"/>
            <a:ext cx="73152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웹페이지 동작 확인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B11BC-545F-4645-921B-B33E4B782C05}"/>
              </a:ext>
            </a:extLst>
          </p:cNvPr>
          <p:cNvSpPr txBox="1"/>
          <p:nvPr/>
        </p:nvSpPr>
        <p:spPr>
          <a:xfrm>
            <a:off x="8686800" y="3301276"/>
            <a:ext cx="9601200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2.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좌측에서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src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– main – webapp </a:t>
            </a:r>
            <a:r>
              <a:rPr lang="ko-KR" altLang="en-US" dirty="0" err="1">
                <a:latin typeface="프리젠테이션 5 Medium" pitchFamily="2" charset="-127"/>
                <a:ea typeface="프리젠테이션 5 Medium" pitchFamily="2" charset="-127"/>
              </a:rPr>
              <a:t>우클릭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- New – JSP File - File name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을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Index.jsp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로 설정해서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Finish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4128A9B-53DF-4089-BA66-1BA3436EF52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296400" y="4343565"/>
            <a:ext cx="4495800" cy="35685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0C62CE-C0CB-47C3-887B-634E32D4C27B}"/>
              </a:ext>
            </a:extLst>
          </p:cNvPr>
          <p:cNvPicPr/>
          <p:nvPr/>
        </p:nvPicPr>
        <p:blipFill rotWithShape="1">
          <a:blip r:embed="rId8"/>
          <a:srcRect b="7848"/>
          <a:stretch/>
        </p:blipFill>
        <p:spPr>
          <a:xfrm>
            <a:off x="8839200" y="7629980"/>
            <a:ext cx="5731510" cy="18491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39B4C4-8259-4C5D-A093-A0AA6B05C3F4}"/>
              </a:ext>
            </a:extLst>
          </p:cNvPr>
          <p:cNvSpPr txBox="1"/>
          <p:nvPr/>
        </p:nvSpPr>
        <p:spPr>
          <a:xfrm>
            <a:off x="8672286" y="710676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3.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생성된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INDEX.jsp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에서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임의로 내용 입력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4118AE9-BF36-4A7A-881F-0C294A9FA836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3868400" y="4174194"/>
            <a:ext cx="2809615" cy="32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3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DAD768-B24D-4BAC-8E9E-11A0107F0F1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09333" y="4441076"/>
            <a:ext cx="4114800" cy="31117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EA1C11-3CB1-4010-947F-D78FFE5974A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773748" y="4074663"/>
            <a:ext cx="4114801" cy="5201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B75C02-7F0C-4BDC-BABE-99C2A1424DE7}"/>
              </a:ext>
            </a:extLst>
          </p:cNvPr>
          <p:cNvSpPr txBox="1"/>
          <p:nvPr/>
        </p:nvSpPr>
        <p:spPr>
          <a:xfrm>
            <a:off x="599038" y="3559649"/>
            <a:ext cx="493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4.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INDEX.jsp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파일 </a:t>
            </a:r>
            <a:r>
              <a:rPr lang="ko-KR" altLang="en-US" dirty="0" err="1">
                <a:latin typeface="프리젠테이션 5 Medium" pitchFamily="2" charset="-127"/>
                <a:ea typeface="프리젠테이션 5 Medium" pitchFamily="2" charset="-127"/>
              </a:rPr>
              <a:t>우클릭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- Run As – Run on Server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773B5-A511-426C-A9CA-1E0EA84355D2}"/>
              </a:ext>
            </a:extLst>
          </p:cNvPr>
          <p:cNvSpPr txBox="1"/>
          <p:nvPr/>
        </p:nvSpPr>
        <p:spPr>
          <a:xfrm>
            <a:off x="6275844" y="3551443"/>
            <a:ext cx="514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5.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Tomcat v9.0 Server at localhost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 선택하고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Finish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D782F5E4-C714-45A5-87FF-ACC8F9921E58}"/>
              </a:ext>
            </a:extLst>
          </p:cNvPr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09F138A5-0FAE-4FB2-B4F8-2C9B7EAF9F73}"/>
              </a:ext>
            </a:extLst>
          </p:cNvPr>
          <p:cNvSpPr txBox="1"/>
          <p:nvPr/>
        </p:nvSpPr>
        <p:spPr>
          <a:xfrm>
            <a:off x="5638800" y="2298700"/>
            <a:ext cx="73152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웹페이지 동작 확인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BEDED26-4840-4444-BD6B-0156E3C228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5301"/>
          <a:stretch/>
        </p:blipFill>
        <p:spPr>
          <a:xfrm>
            <a:off x="12291786" y="4241800"/>
            <a:ext cx="4559300" cy="45091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BBF12C-E8A5-44F7-97A5-4B3B041E7398}"/>
              </a:ext>
            </a:extLst>
          </p:cNvPr>
          <p:cNvSpPr txBox="1"/>
          <p:nvPr/>
        </p:nvSpPr>
        <p:spPr>
          <a:xfrm>
            <a:off x="11706952" y="3559649"/>
            <a:ext cx="514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6.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입력한 내용이 출력되는 거 확인</a:t>
            </a:r>
          </a:p>
        </p:txBody>
      </p:sp>
    </p:spTree>
    <p:extLst>
      <p:ext uri="{BB962C8B-B14F-4D97-AF65-F5344CB8AC3E}">
        <p14:creationId xmlns:p14="http://schemas.microsoft.com/office/powerpoint/2010/main" val="285126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1612900" y="3340100"/>
            <a:ext cx="15049500" cy="1689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4686300" y="4165600"/>
            <a:ext cx="11176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alphaModFix amt="64000"/>
          </a:blip>
          <a:stretch>
            <a:fillRect/>
          </a:stretch>
        </p:blipFill>
        <p:spPr>
          <a:xfrm>
            <a:off x="1612900" y="5194300"/>
            <a:ext cx="15049500" cy="1689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4686300" y="6019800"/>
            <a:ext cx="11176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1625600" y="7073900"/>
            <a:ext cx="15049500" cy="1689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4699000" y="7899400"/>
            <a:ext cx="1117600" cy="127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879600" y="7556500"/>
            <a:ext cx="33020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DBMS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66900" y="3835400"/>
            <a:ext cx="33020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데이터 베이스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651500" y="3994150"/>
            <a:ext cx="102743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12050"/>
              </a:lnSpc>
            </a:pPr>
            <a:r>
              <a:rPr lang="ko-KR" altLang="en-US" sz="2400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데이터는 </a:t>
            </a:r>
            <a:r>
              <a:rPr lang="ko-KR" altLang="en-US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관찰이나 측정으로 수집한 사실을 수치  또는 문자 형태로 표현한 최소 단위의 값</a:t>
            </a:r>
            <a:endParaRPr lang="en-US" altLang="ko-KR" sz="2400" b="0" i="0" u="none" strike="noStrike" spc="-100" dirty="0">
              <a:solidFill>
                <a:schemeClr val="tx1">
                  <a:lumMod val="95000"/>
                  <a:lumOff val="5000"/>
                  <a:alpha val="67059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l">
              <a:lnSpc>
                <a:spcPct val="112050"/>
              </a:lnSpc>
            </a:pPr>
            <a:endParaRPr lang="en-US" sz="2400" b="0" i="0" u="none" strike="noStrike" spc="-100" dirty="0">
              <a:solidFill>
                <a:schemeClr val="tx1">
                  <a:lumMod val="95000"/>
                  <a:lumOff val="5000"/>
                  <a:alpha val="67059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816100" y="5695950"/>
            <a:ext cx="33020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ko-KR" altLang="en-US" sz="3200" spc="-200" dirty="0">
                <a:solidFill>
                  <a:srgbClr val="C5C0BC"/>
                </a:solidFill>
                <a:latin typeface="프리젠테이션 5 Medium" pitchFamily="2" charset="-127"/>
                <a:ea typeface="프리젠테이션 5 Medium" pitchFamily="2" charset="-127"/>
              </a:rPr>
              <a:t>계층형 데이터 베이스 특징</a:t>
            </a:r>
            <a:endParaRPr lang="en-US" sz="3200" b="0" i="0" u="none" strike="noStrike" spc="-200" dirty="0">
              <a:solidFill>
                <a:srgbClr val="C5C0BC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278809" y="12827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3.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데이터베이스 </a:t>
            </a: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&amp; DBMS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서술형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B9E14B70-0757-4B51-AAB1-695EBA572E93}"/>
              </a:ext>
            </a:extLst>
          </p:cNvPr>
          <p:cNvSpPr txBox="1"/>
          <p:nvPr/>
        </p:nvSpPr>
        <p:spPr>
          <a:xfrm>
            <a:off x="5628820" y="7257143"/>
            <a:ext cx="10766880" cy="131535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실시간 접근성 </a:t>
            </a:r>
            <a:r>
              <a:rPr lang="en-US" altLang="ko-KR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– </a:t>
            </a:r>
            <a:r>
              <a:rPr lang="ko-KR" altLang="en-US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요청 받은 데이터 처리는 실시간으로 처리되고 결과를 반환해야 함</a:t>
            </a:r>
            <a:endParaRPr lang="en-US" altLang="ko-KR" sz="2400" b="0" i="0" u="none" strike="noStrike" spc="-100" dirty="0">
              <a:solidFill>
                <a:schemeClr val="tx1">
                  <a:lumMod val="95000"/>
                  <a:lumOff val="5000"/>
                  <a:alpha val="67059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l">
              <a:lnSpc>
                <a:spcPct val="112050"/>
              </a:lnSpc>
            </a:pPr>
            <a:r>
              <a:rPr lang="ko-KR" altLang="en-US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계속적 변화 </a:t>
            </a:r>
            <a:r>
              <a:rPr lang="en-US" altLang="ko-KR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– </a:t>
            </a:r>
            <a:r>
              <a:rPr lang="ko-KR" altLang="en-US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저장된 데이터는 입력</a:t>
            </a:r>
            <a:r>
              <a:rPr lang="en-US" altLang="ko-KR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수정</a:t>
            </a:r>
            <a:r>
              <a:rPr lang="en-US" altLang="ko-KR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삭제에 의해 지속적으로 변화함</a:t>
            </a:r>
            <a:endParaRPr lang="en-US" altLang="ko-KR" sz="2400" b="0" i="0" u="none" strike="noStrike" spc="-100" dirty="0">
              <a:solidFill>
                <a:schemeClr val="tx1">
                  <a:lumMod val="95000"/>
                  <a:lumOff val="5000"/>
                  <a:alpha val="67059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l">
              <a:lnSpc>
                <a:spcPct val="112050"/>
              </a:lnSpc>
            </a:pPr>
            <a:r>
              <a:rPr lang="ko-KR" altLang="en-US" sz="2400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동시 공용 </a:t>
            </a:r>
            <a:r>
              <a:rPr lang="en-US" altLang="ko-KR" sz="2400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– </a:t>
            </a:r>
            <a:r>
              <a:rPr lang="ko-KR" altLang="en-US" sz="2400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서로 다른 목적의 응용 </a:t>
            </a:r>
            <a:r>
              <a:rPr lang="en-US" altLang="ko-KR" sz="2400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SW</a:t>
            </a:r>
            <a:r>
              <a:rPr lang="ko-KR" altLang="en-US" sz="2400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및 사용자에 의해 동시 공용 가능</a:t>
            </a:r>
            <a:endParaRPr lang="en-US" altLang="ko-KR" sz="2400" spc="-100" dirty="0">
              <a:solidFill>
                <a:schemeClr val="tx1">
                  <a:lumMod val="95000"/>
                  <a:lumOff val="5000"/>
                  <a:alpha val="67059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l">
              <a:lnSpc>
                <a:spcPct val="112050"/>
              </a:lnSpc>
            </a:pPr>
            <a:r>
              <a:rPr lang="ko-KR" altLang="en-US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내용에 의한 참조 </a:t>
            </a:r>
            <a:r>
              <a:rPr lang="en-US" altLang="ko-KR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– </a:t>
            </a:r>
            <a:r>
              <a:rPr lang="ko-KR" altLang="en-US" sz="2400" b="0" i="0" u="none" strike="noStrike" spc="-100" dirty="0">
                <a:solidFill>
                  <a:schemeClr val="tx1">
                    <a:lumMod val="95000"/>
                    <a:lumOff val="5000"/>
                    <a:alpha val="67059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데이터의 참조는 데이터의 주소가 아닌 저장된 값에 의해 처리됨 </a:t>
            </a:r>
            <a:endParaRPr lang="en-US" sz="2400" b="0" i="0" u="none" strike="noStrike" spc="-100" dirty="0">
              <a:solidFill>
                <a:schemeClr val="tx1">
                  <a:lumMod val="95000"/>
                  <a:lumOff val="5000"/>
                  <a:alpha val="67059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D41F48DA-E3A6-4F7B-9B58-07374D210123}"/>
              </a:ext>
            </a:extLst>
          </p:cNvPr>
          <p:cNvSpPr txBox="1"/>
          <p:nvPr/>
        </p:nvSpPr>
        <p:spPr>
          <a:xfrm>
            <a:off x="5628820" y="5524500"/>
            <a:ext cx="8849179" cy="100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1. </a:t>
            </a:r>
            <a:r>
              <a:rPr lang="ko-KR" altLang="en-US" sz="24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한 레코드는 필드로 구성되며 다른 레코드들의 포인터로 구성</a:t>
            </a:r>
            <a:endParaRPr lang="en-US" altLang="ko-KR" sz="24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l">
              <a:lnSpc>
                <a:spcPct val="112050"/>
              </a:lnSpc>
            </a:pPr>
            <a:r>
              <a:rPr lang="en-US" altLang="ko-KR" sz="2400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2. </a:t>
            </a:r>
            <a:r>
              <a:rPr lang="ko-KR" altLang="en-US" sz="2400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빠른 접근 속도</a:t>
            </a:r>
            <a:endParaRPr lang="en-US" sz="24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l">
              <a:lnSpc>
                <a:spcPct val="112050"/>
              </a:lnSpc>
            </a:pPr>
            <a:r>
              <a:rPr lang="en-US" altLang="ko-KR" sz="2400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3. </a:t>
            </a:r>
            <a:r>
              <a:rPr lang="ko-KR" altLang="en-US" sz="2400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데이터 변화에 대한 유연성 낮음</a:t>
            </a:r>
            <a:endParaRPr lang="en-US" sz="24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670550" y="4362450"/>
            <a:ext cx="69469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670550" y="5948446"/>
            <a:ext cx="6946900" cy="127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041900" y="1371600"/>
            <a:ext cx="82042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목 차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638222" y="3555095"/>
            <a:ext cx="4864100" cy="4762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호스트간 통신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658100" y="4899025"/>
            <a:ext cx="4864100" cy="61427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개발환경 구축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658100" y="6397625"/>
            <a:ext cx="61595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데이터베이스 </a:t>
            </a:r>
            <a:r>
              <a:rPr lang="en-US" altLang="ko-KR" sz="1900" b="0" i="0" u="none" strike="noStrike" spc="-100" dirty="0">
                <a:solidFill>
                  <a:srgbClr val="545454"/>
                </a:solidFill>
                <a:latin typeface="Montserrat SemiBold"/>
              </a:rPr>
              <a:t>&amp; DBMS </a:t>
            </a: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서술형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235700" y="3505367"/>
            <a:ext cx="9271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spc="-200" dirty="0">
                <a:solidFill>
                  <a:srgbClr val="617995"/>
                </a:solidFill>
                <a:latin typeface="Montserrat SemiBold"/>
              </a:rPr>
              <a:t>1</a:t>
            </a:r>
            <a:endParaRPr lang="en-US" sz="3200" b="0" i="0" u="none" strike="noStrike" spc="-200" dirty="0">
              <a:solidFill>
                <a:srgbClr val="617995"/>
              </a:solidFill>
              <a:latin typeface="Montserrat Semi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235700" y="4899025"/>
            <a:ext cx="1016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spc="-200" dirty="0">
                <a:solidFill>
                  <a:srgbClr val="617995"/>
                </a:solidFill>
                <a:latin typeface="Montserrat SemiBold"/>
              </a:rPr>
              <a:t>2</a:t>
            </a:r>
            <a:endParaRPr lang="en-US" sz="3200" b="0" i="0" u="none" strike="noStrike" spc="-200" dirty="0">
              <a:solidFill>
                <a:srgbClr val="617995"/>
              </a:solidFill>
              <a:latin typeface="Montserrat Semi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263774" y="6372225"/>
            <a:ext cx="10795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spc="-200" dirty="0">
                <a:solidFill>
                  <a:srgbClr val="617995"/>
                </a:solidFill>
                <a:latin typeface="Montserrat SemiBold"/>
              </a:rPr>
              <a:t>3</a:t>
            </a:r>
            <a:endParaRPr lang="en-US" sz="3200" b="0" i="0" u="none" strike="noStrike" spc="-200" dirty="0">
              <a:solidFill>
                <a:srgbClr val="617995"/>
              </a:solidFill>
              <a:latin typeface="Montserrat SemiBold"/>
            </a:endParaRP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C0005E27-48F4-401E-87F6-64AC76AAF347}"/>
              </a:ext>
            </a:extLst>
          </p:cNvPr>
          <p:cNvSpPr txBox="1"/>
          <p:nvPr/>
        </p:nvSpPr>
        <p:spPr>
          <a:xfrm>
            <a:off x="7638222" y="7778583"/>
            <a:ext cx="61595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1900" b="0" i="0" u="none" strike="noStrike" spc="-100" dirty="0">
                <a:solidFill>
                  <a:srgbClr val="545454"/>
                </a:solidFill>
                <a:latin typeface="Montserrat SemiBold"/>
              </a:rPr>
              <a:t>Entity-Relationship Diagram </a:t>
            </a: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완성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33" name="TextBox 29">
            <a:extLst>
              <a:ext uri="{FF2B5EF4-FFF2-40B4-BE49-F238E27FC236}">
                <a16:creationId xmlns:a16="http://schemas.microsoft.com/office/drawing/2014/main" id="{77FD3A25-1597-4606-87E6-AA346089732F}"/>
              </a:ext>
            </a:extLst>
          </p:cNvPr>
          <p:cNvSpPr txBox="1"/>
          <p:nvPr/>
        </p:nvSpPr>
        <p:spPr>
          <a:xfrm>
            <a:off x="6235700" y="7728426"/>
            <a:ext cx="10795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Montserrat SemiBold"/>
              </a:rPr>
              <a:t>4</a:t>
            </a:r>
          </a:p>
        </p:txBody>
      </p:sp>
      <p:pic>
        <p:nvPicPr>
          <p:cNvPr id="34" name="Picture 8">
            <a:extLst>
              <a:ext uri="{FF2B5EF4-FFF2-40B4-BE49-F238E27FC236}">
                <a16:creationId xmlns:a16="http://schemas.microsoft.com/office/drawing/2014/main" id="{0106FD8A-9FF2-43CA-81C0-0D645FD1CF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5670550" y="7354804"/>
            <a:ext cx="6946900" cy="12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1921329" y="5082722"/>
            <a:ext cx="7429500" cy="160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329" y="5082722"/>
            <a:ext cx="7429500" cy="762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alphaModFix amt="43000"/>
          </a:blip>
          <a:stretch>
            <a:fillRect/>
          </a:stretch>
        </p:blipFill>
        <p:spPr>
          <a:xfrm>
            <a:off x="9554029" y="5114472"/>
            <a:ext cx="7429500" cy="1600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4029" y="5082722"/>
            <a:ext cx="7429500" cy="76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43000"/>
          </a:blip>
          <a:stretch>
            <a:fillRect/>
          </a:stretch>
        </p:blipFill>
        <p:spPr>
          <a:xfrm>
            <a:off x="1903186" y="7184119"/>
            <a:ext cx="7429500" cy="160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3186" y="7171419"/>
            <a:ext cx="7429500" cy="762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9535886" y="7184119"/>
            <a:ext cx="7429500" cy="160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886" y="7171419"/>
            <a:ext cx="7429500" cy="7620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771809" y="7818666"/>
            <a:ext cx="68580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2400" b="0" i="0" u="none" strike="noStrike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rPr>
              <a:t>비인가 사용자의 접근 제어 및 중요 정보의 암호화</a:t>
            </a:r>
            <a:endParaRPr lang="en-US" altLang="ko-KR" sz="2400" b="0" i="0" u="none" strike="noStrike" spc="-100" dirty="0">
              <a:solidFill>
                <a:srgbClr val="545454">
                  <a:alpha val="67059"/>
                </a:srgb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891486" y="7387319"/>
            <a:ext cx="6705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7940"/>
              </a:lnSpc>
            </a:pPr>
            <a:r>
              <a:rPr lang="ko-KR" altLang="en-US" sz="2800" b="0" i="0" u="none" strike="noStrike" spc="-100" dirty="0">
                <a:solidFill>
                  <a:srgbClr val="FFFFFF"/>
                </a:solidFill>
                <a:latin typeface="프리젠테이션 5 Medium" pitchFamily="2" charset="-127"/>
                <a:ea typeface="프리젠테이션 5 Medium" pitchFamily="2" charset="-127"/>
              </a:rPr>
              <a:t>보안 관리</a:t>
            </a:r>
            <a:endParaRPr lang="en-US" sz="2800" b="0" i="0" u="none" strike="noStrike" spc="-100" dirty="0">
              <a:solidFill>
                <a:srgbClr val="FFFFFF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89629" y="5692322"/>
            <a:ext cx="68580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2400" b="0" i="0" u="none" strike="noStrike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rPr>
              <a:t>다수 트랜잭션의 </a:t>
            </a:r>
            <a:r>
              <a:rPr lang="ko-KR" altLang="en-US" sz="2400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rPr>
              <a:t>동시 처리로부터 데이터 무결성 확보를 위한 제어 수행</a:t>
            </a:r>
            <a:endParaRPr lang="en-US" sz="2400" b="0" i="0" u="none" strike="noStrike" spc="-100" dirty="0">
              <a:solidFill>
                <a:srgbClr val="545454">
                  <a:alpha val="67059"/>
                </a:srgb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289629" y="5298622"/>
            <a:ext cx="6705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7940"/>
              </a:lnSpc>
            </a:pPr>
            <a:r>
              <a:rPr lang="ko-KR" altLang="en-US" sz="2800" b="0" i="0" u="none" strike="noStrike" spc="-100" dirty="0">
                <a:solidFill>
                  <a:srgbClr val="FFFFFF"/>
                </a:solidFill>
                <a:latin typeface="프리젠테이션 5 Medium" pitchFamily="2" charset="-127"/>
                <a:ea typeface="프리젠테이션 5 Medium" pitchFamily="2" charset="-127"/>
              </a:rPr>
              <a:t>동시성 제어</a:t>
            </a:r>
            <a:endParaRPr lang="en-US" sz="2800" b="0" i="0" u="none" strike="noStrike" spc="-100" dirty="0">
              <a:solidFill>
                <a:srgbClr val="FFFFFF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595429" y="5743122"/>
            <a:ext cx="68580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2400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rPr>
              <a:t>시스템 오류 및 장애로 인한 데이터 손실 및 결함의 대응</a:t>
            </a:r>
            <a:endParaRPr lang="en-US" sz="2400" b="0" i="0" u="none" strike="noStrike" spc="-100" dirty="0">
              <a:solidFill>
                <a:srgbClr val="545454">
                  <a:alpha val="67059"/>
                </a:srgb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909629" y="5298622"/>
            <a:ext cx="6705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7940"/>
              </a:lnSpc>
            </a:pPr>
            <a:r>
              <a:rPr lang="ko-KR" altLang="en-US" sz="2800" b="0" i="0" u="none" strike="noStrike" spc="-100" dirty="0">
                <a:solidFill>
                  <a:srgbClr val="FFFFFF"/>
                </a:solidFill>
                <a:latin typeface="프리젠테이션 5 Medium" pitchFamily="2" charset="-127"/>
                <a:ea typeface="프리젠테이션 5 Medium" pitchFamily="2" charset="-127"/>
              </a:rPr>
              <a:t>회복 관리</a:t>
            </a:r>
            <a:endParaRPr lang="en-US" sz="2800" b="0" i="0" u="none" strike="noStrike" spc="-100" dirty="0">
              <a:solidFill>
                <a:srgbClr val="FFFFFF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249386" y="7844519"/>
            <a:ext cx="68580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2400" b="0" i="0" u="none" strike="noStrike" spc="-100" dirty="0">
                <a:solidFill>
                  <a:srgbClr val="545454">
                    <a:alpha val="67059"/>
                  </a:srgbClr>
                </a:solidFill>
                <a:latin typeface="프리젠테이션 5 Medium" pitchFamily="2" charset="-127"/>
                <a:ea typeface="프리젠테이션 5 Medium" pitchFamily="2" charset="-127"/>
              </a:rPr>
              <a:t>데이터 처리 속도 확보를 위한 실행 계획의 최적화</a:t>
            </a:r>
            <a:endParaRPr lang="en-US" sz="2400" b="0" i="0" u="none" strike="noStrike" spc="-100" dirty="0">
              <a:solidFill>
                <a:srgbClr val="545454">
                  <a:alpha val="67059"/>
                </a:srgb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271486" y="7387319"/>
            <a:ext cx="6705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7940"/>
              </a:lnSpc>
            </a:pPr>
            <a:r>
              <a:rPr lang="ko-KR" altLang="en-US" sz="2800" b="0" i="0" u="none" strike="noStrike" spc="-100" dirty="0">
                <a:solidFill>
                  <a:srgbClr val="FFFFFF"/>
                </a:solidFill>
                <a:latin typeface="프리젠테이션 5 Medium" pitchFamily="2" charset="-127"/>
                <a:ea typeface="프리젠테이션 5 Medium" pitchFamily="2" charset="-127"/>
              </a:rPr>
              <a:t>성능 관리</a:t>
            </a:r>
            <a:endParaRPr lang="en-US" sz="2800" b="0" i="0" u="none" strike="noStrike" spc="-100" dirty="0">
              <a:solidFill>
                <a:srgbClr val="FFFFFF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57779" y="3380467"/>
            <a:ext cx="16192500" cy="11879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DBMS : </a:t>
            </a:r>
            <a:r>
              <a:rPr lang="ko-KR" altLang="en-US" sz="2800" dirty="0">
                <a:latin typeface="프리젠테이션 5 Medium" pitchFamily="2" charset="-127"/>
                <a:ea typeface="프리젠테이션 5 Medium" pitchFamily="2" charset="-127"/>
              </a:rPr>
              <a:t>다수의 응용소프트웨어 및 사용자가 데이터베이스에 접근하여 원활하게 사용할 수 있도록 중간에서 관리해주는 시스템</a:t>
            </a:r>
            <a:endParaRPr lang="en-US" altLang="ko-KR" sz="28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sz="2800" dirty="0">
                <a:latin typeface="프리젠테이션 5 Medium" pitchFamily="2" charset="-127"/>
                <a:ea typeface="프리젠테이션 5 Medium" pitchFamily="2" charset="-127"/>
              </a:rPr>
              <a:t>ex: </a:t>
            </a:r>
            <a:r>
              <a:rPr lang="ko-KR" altLang="en-US" sz="2800" dirty="0">
                <a:latin typeface="프리젠테이션 5 Medium" pitchFamily="2" charset="-127"/>
                <a:ea typeface="프리젠테이션 5 Medium" pitchFamily="2" charset="-127"/>
              </a:rPr>
              <a:t>책장이 많은 도서관을 관리하는 사서</a:t>
            </a:r>
            <a:endParaRPr lang="en-US" sz="28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A55AA1-C9A8-4796-AFEE-C857EAA6A789}"/>
              </a:ext>
            </a:extLst>
          </p:cNvPr>
          <p:cNvSpPr txBox="1"/>
          <p:nvPr/>
        </p:nvSpPr>
        <p:spPr>
          <a:xfrm>
            <a:off x="3278809" y="12827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3.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데이터베이스 </a:t>
            </a: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&amp; DBMS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6 SemiBold" pitchFamily="2" charset="-127"/>
                <a:ea typeface="프리젠테이션 6 SemiBold" pitchFamily="2" charset="-127"/>
              </a:rPr>
              <a:t>서술형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A08CC84-45EA-469B-A2B0-79A860E3A9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2" t="4162" r="2808" b="6256"/>
          <a:stretch/>
        </p:blipFill>
        <p:spPr>
          <a:xfrm>
            <a:off x="3429000" y="2705100"/>
            <a:ext cx="9010503" cy="3522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30BF94BD-9777-4EDE-94D8-191FDB5E37AC}"/>
              </a:ext>
            </a:extLst>
          </p:cNvPr>
          <p:cNvSpPr txBox="1"/>
          <p:nvPr/>
        </p:nvSpPr>
        <p:spPr>
          <a:xfrm>
            <a:off x="1651000" y="13716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4. Entity-Relationship Diagram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완성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445ED378-183C-4817-B5B9-D0CAA1E9EA7E}"/>
              </a:ext>
            </a:extLst>
          </p:cNvPr>
          <p:cNvSpPr txBox="1"/>
          <p:nvPr/>
        </p:nvSpPr>
        <p:spPr>
          <a:xfrm>
            <a:off x="2286000" y="5918201"/>
            <a:ext cx="4191000" cy="332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DB</a:t>
            </a:r>
            <a:r>
              <a:rPr lang="ko-KR" altLang="en-US" sz="3200" dirty="0">
                <a:latin typeface="프리젠테이션 5 Medium" pitchFamily="2" charset="-127"/>
                <a:ea typeface="프리젠테이션 5 Medium" pitchFamily="2" charset="-127"/>
              </a:rPr>
              <a:t>명 </a:t>
            </a:r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en-US" altLang="ko-KR" sz="3200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endParaRPr lang="en-US" altLang="ko-KR" sz="32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sz="3200" dirty="0">
                <a:latin typeface="프리젠테이션 5 Medium" pitchFamily="2" charset="-127"/>
                <a:ea typeface="프리젠테이션 5 Medium" pitchFamily="2" charset="-127"/>
              </a:rPr>
              <a:t>FK</a:t>
            </a:r>
            <a:r>
              <a:rPr lang="ko-KR" altLang="en-US" sz="3200" dirty="0">
                <a:latin typeface="프리젠테이션 5 Medium" pitchFamily="2" charset="-127"/>
                <a:ea typeface="프리젠테이션 5 Medium" pitchFamily="2" charset="-127"/>
              </a:rPr>
              <a:t>옵션 </a:t>
            </a:r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: CASCADE </a:t>
            </a:r>
            <a:r>
              <a:rPr lang="ko-KR" altLang="en-US" sz="3200" dirty="0">
                <a:latin typeface="프리젠테이션 5 Medium" pitchFamily="2" charset="-127"/>
                <a:ea typeface="프리젠테이션 5 Medium" pitchFamily="2" charset="-127"/>
              </a:rPr>
              <a:t>확인</a:t>
            </a:r>
            <a:endParaRPr lang="en-US" altLang="ko-KR" sz="32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3200" dirty="0" err="1">
                <a:latin typeface="프리젠테이션 5 Medium" pitchFamily="2" charset="-127"/>
                <a:ea typeface="프리젠테이션 5 Medium" pitchFamily="2" charset="-127"/>
              </a:rPr>
              <a:t>관계선</a:t>
            </a:r>
            <a:r>
              <a:rPr lang="ko-KR" altLang="en-US" sz="3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: Dash Line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3200" dirty="0">
                <a:latin typeface="프리젠테이션 5 Medium" pitchFamily="2" charset="-127"/>
                <a:ea typeface="프리젠테이션 5 Medium" pitchFamily="2" charset="-127"/>
              </a:rPr>
              <a:t>모든 열 </a:t>
            </a:r>
            <a:r>
              <a:rPr lang="en-US" altLang="ko-KR" sz="3200" dirty="0">
                <a:latin typeface="프리젠테이션 5 Medium" pitchFamily="2" charset="-127"/>
                <a:ea typeface="프리젠테이션 5 Medium" pitchFamily="2" charset="-127"/>
              </a:rPr>
              <a:t>: NOT NULL</a:t>
            </a:r>
            <a:endParaRPr lang="en-US" sz="3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4343400" y="2820803"/>
            <a:ext cx="13106400" cy="6120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3120000">
            <a:off x="3131957" y="4240561"/>
            <a:ext cx="12319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3120000">
            <a:off x="3131957" y="7148861"/>
            <a:ext cx="1231900" cy="127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52400" y="1371600"/>
            <a:ext cx="13317672" cy="951090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-- MySQL Workbench Forward 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EngineeringSET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 @OLD_UNIQUE_CHECKS=@@UNIQUE_CHECKS, UNIQUE_CHECKS=0;SET @OLD_FOREIGN_KEY_CHECKS=@@FOREIGN_KEY_CHECKS, FOREIGN_KEY_CHECKS=0;SET @OLD_SQL_MODE=@@SQL_MODE, SQL_MODE='ONLY_FULL_GROUP_BY,STRICT_TRANS_TABLES,NO_ZERO_IN_DATE,NO_ZERO_DATE,ERROR_FOR_DIVISION_BY_ZERO,NO_ENGINE_SUBSTITUTION';-- ------------------------------------------------------- Schema 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------------------------------------------------------- ------------------------------------------------------- Schema 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-- -----------------------------------------------------CREATE SCHEMA IF NOT EXISTS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DEFAULT CHARACTER SET utf8 ;USE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;-- ------------------------------------------------------- Table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prodtbl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`-- -----------------------------------------------------CREATE TABLE IF NOT EXISTS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prodtbl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( 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CHAR(10) NOT NULL, 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groupName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CHAR(20) NOT NULL,  `price` INT NOT NULL,  `save` SMALLINT NOT NULL,  PRIMARY KEY (`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`))ENGINE = 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InnoDBCOMMENT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 = '	';-- ------------------------------------------------------- Table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usertbl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`-- -----------------------------------------------------CREATE TABLE IF NOT EXISTS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usertbl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( 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CHAR(8) NOT NULL,  `name` VARCHAR(16) NOT NULL, 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birthYear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INT NOT NULL, 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addr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VARCHAR(4) NOT NULL,  `mobile1` CHAR(3) NOT NULL,  `mobile2` CHAR(8) NOT NULL, 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mDate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DATETIME NOT NULL, 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usertblcol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VARCHAR(45) NOT NULL,  PRIMARY KEY (`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`))ENGINE = 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InnoDBCOMMENT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 = '		';-- ------------------------------------------------------- Table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ordertbl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`-- -----------------------------------------------------CREATE TABLE IF NOT EXISTS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ordertbl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(  `num` INT NOT NULL, 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orderDate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DATETIME NOT NULL, 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CHAR(8) NOT NULL, 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CHAR(10) NOT NULL, 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groupName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CHAR(20) NOT NULL, 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orderamount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INT NOT NULL,  `price` SMALLINT NOT NULL,  INDEX `fk_prodtbl_has_usertbl_usertbl1_idx` (`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ASC) VISIBLE,  INDEX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fk_prodtbl_has_usertbl_prodtbl_idx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(`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ASC) VISIBLE,  PRIMARY KEY (`num`),  CONSTRAINT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fk_prodtbl_has_usertbl_prodtbl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   FOREIGN KEY (`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`)    REFERENCES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prodtbl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(`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prodName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`)    ON DELETE CASCADE    ON UPDATE CASCADE,  CONSTRAINT `fk_prodtbl_has_usertbl_usertbl1`    FOREIGN KEY (`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`)    REFERENCES 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ShopDB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`.`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usertbl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 (`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userId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`)    ON DELETE CASCADE    ON UPDATE CASCADE)ENGINE = </a:t>
            </a:r>
            <a:r>
              <a:rPr lang="en-US" dirty="0" err="1">
                <a:latin typeface="프리젠테이션 5 Medium" pitchFamily="2" charset="-127"/>
                <a:ea typeface="프리젠테이션 5 Medium" pitchFamily="2" charset="-127"/>
              </a:rPr>
              <a:t>InnoDBCOMMENT</a:t>
            </a:r>
            <a:r>
              <a:rPr lang="en-US" dirty="0">
                <a:latin typeface="프리젠테이션 5 Medium" pitchFamily="2" charset="-127"/>
                <a:ea typeface="프리젠테이션 5 Medium" pitchFamily="2" charset="-127"/>
              </a:rPr>
              <a:t> = '			';SET SQL_MODE=@OLD_SQL_MODE;SET FOREIGN_KEY_CHECKS=@OLD_FOREIGN_KEY_CHECKS;SET UNIQUE_CHECKS=@OLD_UNIQUE_CHECKS;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30BF94BD-9777-4EDE-94D8-191FDB5E37AC}"/>
              </a:ext>
            </a:extLst>
          </p:cNvPr>
          <p:cNvSpPr txBox="1"/>
          <p:nvPr/>
        </p:nvSpPr>
        <p:spPr>
          <a:xfrm>
            <a:off x="1651000" y="13716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altLang="ko-KR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4. Entity-Relationship Diagram </a:t>
            </a:r>
            <a:r>
              <a:rPr lang="ko-KR" altLang="en-US" sz="8000" b="0" i="0" u="none" strike="noStrike" spc="-100" dirty="0">
                <a:solidFill>
                  <a:srgbClr val="545454"/>
                </a:solidFill>
                <a:latin typeface="프리젠테이션 5 Medium" pitchFamily="2" charset="-127"/>
                <a:ea typeface="프리젠테이션 5 Medium" pitchFamily="2" charset="-127"/>
              </a:rPr>
              <a:t>완성</a:t>
            </a:r>
            <a:endParaRPr lang="en-US" altLang="ko-KR" sz="8000" b="0" i="0" u="none" strike="noStrike" spc="-100" dirty="0">
              <a:solidFill>
                <a:srgbClr val="54545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B69B7F-A736-41FB-B7BD-F48C30F757AD}"/>
              </a:ext>
            </a:extLst>
          </p:cNvPr>
          <p:cNvGrpSpPr/>
          <p:nvPr/>
        </p:nvGrpSpPr>
        <p:grpSpPr>
          <a:xfrm>
            <a:off x="990600" y="4838700"/>
            <a:ext cx="2387600" cy="1766204"/>
            <a:chOff x="7956550" y="5232400"/>
            <a:chExt cx="2387600" cy="1766204"/>
          </a:xfrm>
        </p:grpSpPr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8675C7ED-2800-4536-9442-8D925104C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18500" y="5257800"/>
              <a:ext cx="1612900" cy="38100"/>
            </a:xfrm>
            <a:prstGeom prst="rect">
              <a:avLst/>
            </a:prstGeom>
          </p:spPr>
        </p:pic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id="{D54B477F-68A2-425B-9B78-86CAB21F4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8500" y="6807200"/>
              <a:ext cx="1612900" cy="38100"/>
            </a:xfrm>
            <a:prstGeom prst="rect">
              <a:avLst/>
            </a:prstGeom>
          </p:spPr>
        </p:pic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0C4A2F0D-2FAD-464D-BF69-317C7B81AE79}"/>
                </a:ext>
              </a:extLst>
            </p:cNvPr>
            <p:cNvSpPr txBox="1"/>
            <p:nvPr/>
          </p:nvSpPr>
          <p:spPr>
            <a:xfrm>
              <a:off x="8001000" y="5232400"/>
              <a:ext cx="2286000" cy="1016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6360"/>
                </a:lnSpc>
              </a:pPr>
              <a:r>
                <a:rPr lang="en-US" sz="5700" spc="-200" dirty="0">
                  <a:solidFill>
                    <a:srgbClr val="617995"/>
                  </a:solidFill>
                  <a:latin typeface="Montserrat Bold"/>
                </a:rPr>
                <a:t>SQL</a:t>
              </a:r>
              <a:endParaRPr lang="en-US" sz="5700" b="0" i="0" u="none" strike="noStrike" spc="-200" dirty="0">
                <a:solidFill>
                  <a:srgbClr val="617995"/>
                </a:solidFill>
                <a:latin typeface="Montserrat Bold"/>
              </a:endParaRPr>
            </a:p>
          </p:txBody>
        </p:sp>
        <p:sp>
          <p:nvSpPr>
            <p:cNvPr id="25" name="TextBox 22">
              <a:extLst>
                <a:ext uri="{FF2B5EF4-FFF2-40B4-BE49-F238E27FC236}">
                  <a16:creationId xmlns:a16="http://schemas.microsoft.com/office/drawing/2014/main" id="{D424475D-90A1-4795-8F29-B92DC6885E20}"/>
                </a:ext>
              </a:extLst>
            </p:cNvPr>
            <p:cNvSpPr txBox="1"/>
            <p:nvPr/>
          </p:nvSpPr>
          <p:spPr>
            <a:xfrm>
              <a:off x="7956550" y="5944504"/>
              <a:ext cx="2387600" cy="10541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6360"/>
                </a:lnSpc>
              </a:pPr>
              <a:r>
                <a:rPr lang="en-US" sz="5400" b="0" i="0" u="none" strike="noStrike" spc="200" dirty="0">
                  <a:solidFill>
                    <a:srgbClr val="C5C0BC"/>
                  </a:solidFill>
                  <a:latin typeface="Montserrat Bold"/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935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CD05B-0C88-4913-A59F-BC8129489693}"/>
              </a:ext>
            </a:extLst>
          </p:cNvPr>
          <p:cNvSpPr txBox="1"/>
          <p:nvPr/>
        </p:nvSpPr>
        <p:spPr>
          <a:xfrm>
            <a:off x="1371600" y="2019300"/>
            <a:ext cx="12344400" cy="2142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 MySQL Workbench Forward Engineering</a:t>
            </a:r>
          </a:p>
          <a:p>
            <a:endParaRPr lang="en-US" altLang="ko-KR" dirty="0"/>
          </a:p>
          <a:p>
            <a:r>
              <a:rPr lang="en-US" altLang="ko-KR" dirty="0"/>
              <a:t>SET @OLD_UNIQUE_CHECKS=@@UNIQUE_CHECKS, UNIQUE_CHECKS=0;</a:t>
            </a:r>
          </a:p>
          <a:p>
            <a:r>
              <a:rPr lang="en-US" altLang="ko-KR" dirty="0"/>
              <a:t>SET @OLD_FOREIGN_KEY_CHECKS=@@FOREIGN_KEY_CHECKS, FOREIGN_KEY_CHECKS=0;</a:t>
            </a:r>
          </a:p>
          <a:p>
            <a:r>
              <a:rPr lang="en-US" altLang="ko-KR" dirty="0"/>
              <a:t>SET @OLD_SQL_MODE=@@SQL_MODE, SQL_MODE='ONLY_FULL_GROUP_BY,STRICT_TRANS_TABLES,NO_ZERO_IN_DATE,NO_ZERO_DATE,ERROR_FOR_DIVISION_BY_ZERO,NO_ENGINE_SUBSTITUTION';</a:t>
            </a:r>
          </a:p>
          <a:p>
            <a:endParaRPr lang="en-US" altLang="ko-KR" dirty="0"/>
          </a:p>
          <a:p>
            <a:r>
              <a:rPr lang="en-US" altLang="ko-KR" dirty="0"/>
              <a:t>-- -----------------------------------------------------</a:t>
            </a:r>
          </a:p>
          <a:p>
            <a:r>
              <a:rPr lang="en-US" altLang="ko-KR" dirty="0"/>
              <a:t>-- Schema </a:t>
            </a:r>
            <a:r>
              <a:rPr lang="en-US" altLang="ko-KR" dirty="0" err="1"/>
              <a:t>ShopDB</a:t>
            </a:r>
            <a:endParaRPr lang="en-US" altLang="ko-KR" dirty="0"/>
          </a:p>
          <a:p>
            <a:r>
              <a:rPr lang="en-US" altLang="ko-KR" dirty="0"/>
              <a:t>-- -----------------------------------------------------</a:t>
            </a:r>
          </a:p>
          <a:p>
            <a:endParaRPr lang="en-US" altLang="ko-KR" dirty="0"/>
          </a:p>
          <a:p>
            <a:r>
              <a:rPr lang="en-US" altLang="ko-KR" dirty="0"/>
              <a:t>-- -----------------------------------------------------</a:t>
            </a:r>
          </a:p>
          <a:p>
            <a:r>
              <a:rPr lang="en-US" altLang="ko-KR" dirty="0"/>
              <a:t>-- Schema </a:t>
            </a:r>
            <a:r>
              <a:rPr lang="en-US" altLang="ko-KR" dirty="0" err="1"/>
              <a:t>ShopDB</a:t>
            </a:r>
            <a:endParaRPr lang="en-US" altLang="ko-KR" dirty="0"/>
          </a:p>
          <a:p>
            <a:r>
              <a:rPr lang="en-US" altLang="ko-KR" dirty="0"/>
              <a:t>-- -----------------------------------------------------</a:t>
            </a:r>
          </a:p>
          <a:p>
            <a:r>
              <a:rPr lang="en-US" altLang="ko-KR" dirty="0"/>
              <a:t>CREATE SCHEMA IF NOT EXISTS `</a:t>
            </a:r>
            <a:r>
              <a:rPr lang="en-US" altLang="ko-KR" dirty="0" err="1"/>
              <a:t>ShopDB</a:t>
            </a:r>
            <a:r>
              <a:rPr lang="en-US" altLang="ko-KR" dirty="0"/>
              <a:t>` DEFAULT CHARACTER SET utf8 ;</a:t>
            </a:r>
          </a:p>
          <a:p>
            <a:r>
              <a:rPr lang="en-US" altLang="ko-KR" dirty="0"/>
              <a:t>USE `</a:t>
            </a:r>
            <a:r>
              <a:rPr lang="en-US" altLang="ko-KR" dirty="0" err="1"/>
              <a:t>ShopDB</a:t>
            </a:r>
            <a:r>
              <a:rPr lang="en-US" altLang="ko-KR" dirty="0"/>
              <a:t>` ;</a:t>
            </a:r>
          </a:p>
          <a:p>
            <a:endParaRPr lang="en-US" altLang="ko-KR" dirty="0"/>
          </a:p>
          <a:p>
            <a:r>
              <a:rPr lang="en-US" altLang="ko-KR" dirty="0"/>
              <a:t>-- -----------------------------------------------------</a:t>
            </a:r>
          </a:p>
          <a:p>
            <a:r>
              <a:rPr lang="en-US" altLang="ko-KR" dirty="0"/>
              <a:t>-- Table `</a:t>
            </a:r>
            <a:r>
              <a:rPr lang="en-US" altLang="ko-KR" dirty="0" err="1"/>
              <a:t>ShopDB</a:t>
            </a:r>
            <a:r>
              <a:rPr lang="en-US" altLang="ko-KR" dirty="0"/>
              <a:t>`.`</a:t>
            </a:r>
            <a:r>
              <a:rPr lang="en-US" altLang="ko-KR" dirty="0" err="1"/>
              <a:t>prodtbl</a:t>
            </a:r>
            <a:r>
              <a:rPr lang="en-US" altLang="ko-KR" dirty="0"/>
              <a:t>`</a:t>
            </a:r>
          </a:p>
          <a:p>
            <a:r>
              <a:rPr lang="en-US" altLang="ko-KR" dirty="0"/>
              <a:t>-- -----------------------------------------------------</a:t>
            </a:r>
          </a:p>
          <a:p>
            <a:r>
              <a:rPr lang="en-US" altLang="ko-KR" dirty="0"/>
              <a:t>CREATE TABLE IF NOT EXISTS `</a:t>
            </a:r>
            <a:r>
              <a:rPr lang="en-US" altLang="ko-KR" dirty="0" err="1"/>
              <a:t>ShopDB</a:t>
            </a:r>
            <a:r>
              <a:rPr lang="en-US" altLang="ko-KR" dirty="0"/>
              <a:t>`.`</a:t>
            </a:r>
            <a:r>
              <a:rPr lang="en-US" altLang="ko-KR" dirty="0" err="1"/>
              <a:t>prodtbl</a:t>
            </a:r>
            <a:r>
              <a:rPr lang="en-US" altLang="ko-KR" dirty="0"/>
              <a:t>` (</a:t>
            </a:r>
          </a:p>
          <a:p>
            <a:r>
              <a:rPr lang="en-US" altLang="ko-KR" dirty="0"/>
              <a:t>  `</a:t>
            </a:r>
            <a:r>
              <a:rPr lang="en-US" altLang="ko-KR" dirty="0" err="1"/>
              <a:t>prodName</a:t>
            </a:r>
            <a:r>
              <a:rPr lang="en-US" altLang="ko-KR" dirty="0"/>
              <a:t>` CHAR(10) NOT NULL,</a:t>
            </a:r>
          </a:p>
          <a:p>
            <a:r>
              <a:rPr lang="en-US" altLang="ko-KR" dirty="0"/>
              <a:t>  `</a:t>
            </a:r>
            <a:r>
              <a:rPr lang="en-US" altLang="ko-KR" dirty="0" err="1"/>
              <a:t>groupName</a:t>
            </a:r>
            <a:r>
              <a:rPr lang="en-US" altLang="ko-KR" dirty="0"/>
              <a:t>` CHAR(10) NOT NULL,</a:t>
            </a:r>
          </a:p>
          <a:p>
            <a:r>
              <a:rPr lang="en-US" altLang="ko-KR" dirty="0"/>
              <a:t>  `price` INT NOT NULL,</a:t>
            </a:r>
          </a:p>
          <a:p>
            <a:r>
              <a:rPr lang="en-US" altLang="ko-KR" dirty="0"/>
              <a:t>  `save` SMALLINT NOT NULL,</a:t>
            </a:r>
          </a:p>
          <a:p>
            <a:r>
              <a:rPr lang="en-US" altLang="ko-KR" dirty="0"/>
              <a:t>  PRIMARY KEY (`</a:t>
            </a:r>
            <a:r>
              <a:rPr lang="en-US" altLang="ko-KR" dirty="0" err="1"/>
              <a:t>prodName</a:t>
            </a:r>
            <a:r>
              <a:rPr lang="en-US" altLang="ko-KR" dirty="0"/>
              <a:t>`))</a:t>
            </a:r>
          </a:p>
          <a:p>
            <a:r>
              <a:rPr lang="en-US" altLang="ko-KR" dirty="0"/>
              <a:t>ENGINE = </a:t>
            </a:r>
            <a:r>
              <a:rPr lang="en-US" altLang="ko-KR" dirty="0" err="1"/>
              <a:t>InnoDB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 -----------------------------------------------------</a:t>
            </a:r>
          </a:p>
          <a:p>
            <a:r>
              <a:rPr lang="en-US" altLang="ko-KR" dirty="0"/>
              <a:t>-- Table `</a:t>
            </a:r>
            <a:r>
              <a:rPr lang="en-US" altLang="ko-KR" dirty="0" err="1"/>
              <a:t>ShopDB</a:t>
            </a:r>
            <a:r>
              <a:rPr lang="en-US" altLang="ko-KR" dirty="0"/>
              <a:t>`.`</a:t>
            </a:r>
            <a:r>
              <a:rPr lang="en-US" altLang="ko-KR" dirty="0" err="1"/>
              <a:t>usertbl</a:t>
            </a:r>
            <a:r>
              <a:rPr lang="en-US" altLang="ko-KR" dirty="0"/>
              <a:t>`</a:t>
            </a:r>
          </a:p>
          <a:p>
            <a:r>
              <a:rPr lang="en-US" altLang="ko-KR" dirty="0"/>
              <a:t>-- -----------------------------------------------------</a:t>
            </a:r>
          </a:p>
          <a:p>
            <a:r>
              <a:rPr lang="en-US" altLang="ko-KR" dirty="0"/>
              <a:t>CREATE TABLE IF NOT EXISTS `</a:t>
            </a:r>
            <a:r>
              <a:rPr lang="en-US" altLang="ko-KR" dirty="0" err="1"/>
              <a:t>ShopDB</a:t>
            </a:r>
            <a:r>
              <a:rPr lang="en-US" altLang="ko-KR" dirty="0"/>
              <a:t>`.`</a:t>
            </a:r>
            <a:r>
              <a:rPr lang="en-US" altLang="ko-KR" dirty="0" err="1"/>
              <a:t>usertbl</a:t>
            </a:r>
            <a:r>
              <a:rPr lang="en-US" altLang="ko-KR" dirty="0"/>
              <a:t>` (</a:t>
            </a:r>
          </a:p>
          <a:p>
            <a:r>
              <a:rPr lang="en-US" altLang="ko-KR" dirty="0"/>
              <a:t>  `</a:t>
            </a:r>
            <a:r>
              <a:rPr lang="en-US" altLang="ko-KR" dirty="0" err="1"/>
              <a:t>userid</a:t>
            </a:r>
            <a:r>
              <a:rPr lang="en-US" altLang="ko-KR" dirty="0"/>
              <a:t>` CHAR(8) NOT NULL,</a:t>
            </a:r>
          </a:p>
          <a:p>
            <a:r>
              <a:rPr lang="en-US" altLang="ko-KR" dirty="0"/>
              <a:t>  `name` VARCHAR(16) NOT NULL,</a:t>
            </a:r>
          </a:p>
          <a:p>
            <a:r>
              <a:rPr lang="en-US" altLang="ko-KR" dirty="0"/>
              <a:t>  `</a:t>
            </a:r>
            <a:r>
              <a:rPr lang="en-US" altLang="ko-KR" dirty="0" err="1"/>
              <a:t>birthYear</a:t>
            </a:r>
            <a:r>
              <a:rPr lang="en-US" altLang="ko-KR" dirty="0"/>
              <a:t>` INT NOT NULL,</a:t>
            </a:r>
          </a:p>
          <a:p>
            <a:r>
              <a:rPr lang="en-US" altLang="ko-KR" dirty="0"/>
              <a:t>  `</a:t>
            </a:r>
            <a:r>
              <a:rPr lang="en-US" altLang="ko-KR" dirty="0" err="1"/>
              <a:t>addr</a:t>
            </a:r>
            <a:r>
              <a:rPr lang="en-US" altLang="ko-KR" dirty="0"/>
              <a:t>` VARCHAR(4) NOT NULL,</a:t>
            </a:r>
          </a:p>
          <a:p>
            <a:r>
              <a:rPr lang="en-US" altLang="ko-KR" dirty="0"/>
              <a:t>  `mobile1` CHAR(3) NOT NULL,</a:t>
            </a:r>
          </a:p>
          <a:p>
            <a:r>
              <a:rPr lang="en-US" altLang="ko-KR" dirty="0"/>
              <a:t>  `mobile2` CHAR(8) NOT NULL,</a:t>
            </a:r>
          </a:p>
          <a:p>
            <a:r>
              <a:rPr lang="en-US" altLang="ko-KR" dirty="0"/>
              <a:t>  `</a:t>
            </a:r>
            <a:r>
              <a:rPr lang="en-US" altLang="ko-KR" dirty="0" err="1"/>
              <a:t>mDate</a:t>
            </a:r>
            <a:r>
              <a:rPr lang="en-US" altLang="ko-KR" dirty="0"/>
              <a:t>` DATE NOT NULL,</a:t>
            </a:r>
          </a:p>
          <a:p>
            <a:r>
              <a:rPr lang="en-US" altLang="ko-KR" dirty="0"/>
              <a:t>  `</a:t>
            </a:r>
            <a:r>
              <a:rPr lang="en-US" altLang="ko-KR" dirty="0" err="1"/>
              <a:t>usertblcol</a:t>
            </a:r>
            <a:r>
              <a:rPr lang="en-US" altLang="ko-KR" dirty="0"/>
              <a:t>` VARCHAR(45) NOT NULL,</a:t>
            </a:r>
          </a:p>
          <a:p>
            <a:r>
              <a:rPr lang="en-US" altLang="ko-KR" dirty="0"/>
              <a:t>  PRIMARY KEY (`</a:t>
            </a:r>
            <a:r>
              <a:rPr lang="en-US" altLang="ko-KR" dirty="0" err="1"/>
              <a:t>userid</a:t>
            </a:r>
            <a:r>
              <a:rPr lang="en-US" altLang="ko-KR" dirty="0"/>
              <a:t>`))</a:t>
            </a:r>
          </a:p>
          <a:p>
            <a:r>
              <a:rPr lang="en-US" altLang="ko-KR" dirty="0"/>
              <a:t>ENGINE = </a:t>
            </a:r>
            <a:r>
              <a:rPr lang="en-US" altLang="ko-KR" dirty="0" err="1"/>
              <a:t>InnoDB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 -----------------------------------------------------</a:t>
            </a:r>
          </a:p>
          <a:p>
            <a:r>
              <a:rPr lang="en-US" altLang="ko-KR" dirty="0"/>
              <a:t>-- Table `</a:t>
            </a:r>
            <a:r>
              <a:rPr lang="en-US" altLang="ko-KR" dirty="0" err="1"/>
              <a:t>ShopDB</a:t>
            </a:r>
            <a:r>
              <a:rPr lang="en-US" altLang="ko-KR" dirty="0"/>
              <a:t>`.`</a:t>
            </a:r>
            <a:r>
              <a:rPr lang="en-US" altLang="ko-KR" dirty="0" err="1"/>
              <a:t>ordertbl</a:t>
            </a:r>
            <a:r>
              <a:rPr lang="en-US" altLang="ko-KR" dirty="0"/>
              <a:t>`</a:t>
            </a:r>
          </a:p>
          <a:p>
            <a:r>
              <a:rPr lang="en-US" altLang="ko-KR" dirty="0"/>
              <a:t>-- -----------------------------------------------------</a:t>
            </a:r>
          </a:p>
          <a:p>
            <a:r>
              <a:rPr lang="en-US" altLang="ko-KR" dirty="0"/>
              <a:t>CREATE TABLE IF NOT EXISTS `</a:t>
            </a:r>
            <a:r>
              <a:rPr lang="en-US" altLang="ko-KR" dirty="0" err="1"/>
              <a:t>ShopDB</a:t>
            </a:r>
            <a:r>
              <a:rPr lang="en-US" altLang="ko-KR" dirty="0"/>
              <a:t>`.`</a:t>
            </a:r>
            <a:r>
              <a:rPr lang="en-US" altLang="ko-KR" dirty="0" err="1"/>
              <a:t>ordertbl</a:t>
            </a:r>
            <a:r>
              <a:rPr lang="en-US" altLang="ko-KR" dirty="0"/>
              <a:t>` (</a:t>
            </a:r>
          </a:p>
          <a:p>
            <a:r>
              <a:rPr lang="en-US" altLang="ko-KR" dirty="0"/>
              <a:t>  `name` INT NOT NULL,</a:t>
            </a:r>
          </a:p>
          <a:p>
            <a:r>
              <a:rPr lang="en-US" altLang="ko-KR" dirty="0"/>
              <a:t>  `</a:t>
            </a:r>
            <a:r>
              <a:rPr lang="en-US" altLang="ko-KR" dirty="0" err="1"/>
              <a:t>prodtbl_prodName</a:t>
            </a:r>
            <a:r>
              <a:rPr lang="en-US" altLang="ko-KR" dirty="0"/>
              <a:t>` CHAR(10) NOT NULL,</a:t>
            </a:r>
          </a:p>
          <a:p>
            <a:r>
              <a:rPr lang="en-US" altLang="ko-KR" dirty="0"/>
              <a:t>  `</a:t>
            </a:r>
            <a:r>
              <a:rPr lang="en-US" altLang="ko-KR" dirty="0" err="1"/>
              <a:t>usertbl_userid</a:t>
            </a:r>
            <a:r>
              <a:rPr lang="en-US" altLang="ko-KR" dirty="0"/>
              <a:t>` CHAR(8) NOT NULL,</a:t>
            </a:r>
          </a:p>
          <a:p>
            <a:r>
              <a:rPr lang="en-US" altLang="ko-KR" dirty="0"/>
              <a:t>  `</a:t>
            </a:r>
            <a:r>
              <a:rPr lang="en-US" altLang="ko-KR" dirty="0" err="1"/>
              <a:t>groupName</a:t>
            </a:r>
            <a:r>
              <a:rPr lang="en-US" altLang="ko-KR" dirty="0"/>
              <a:t>` CHAR(10) NOT NULL,</a:t>
            </a:r>
          </a:p>
          <a:p>
            <a:r>
              <a:rPr lang="en-US" altLang="ko-KR" dirty="0"/>
              <a:t>  `</a:t>
            </a:r>
            <a:r>
              <a:rPr lang="en-US" altLang="ko-KR" dirty="0" err="1"/>
              <a:t>orderAmount</a:t>
            </a:r>
            <a:r>
              <a:rPr lang="en-US" altLang="ko-KR" dirty="0"/>
              <a:t>` INT NOT NULL,</a:t>
            </a:r>
          </a:p>
          <a:p>
            <a:r>
              <a:rPr lang="en-US" altLang="ko-KR" dirty="0"/>
              <a:t>  `price` SMALLINT NOT NULL,</a:t>
            </a:r>
          </a:p>
          <a:p>
            <a:r>
              <a:rPr lang="en-US" altLang="ko-KR" dirty="0"/>
              <a:t>  `</a:t>
            </a:r>
            <a:r>
              <a:rPr lang="en-US" altLang="ko-KR" dirty="0" err="1"/>
              <a:t>orderDate</a:t>
            </a:r>
            <a:r>
              <a:rPr lang="en-US" altLang="ko-KR" dirty="0"/>
              <a:t>` DATETIME NOT NULL,</a:t>
            </a:r>
          </a:p>
          <a:p>
            <a:r>
              <a:rPr lang="en-US" altLang="ko-KR" dirty="0"/>
              <a:t>  PRIMARY KEY (`name`),</a:t>
            </a:r>
          </a:p>
          <a:p>
            <a:r>
              <a:rPr lang="en-US" altLang="ko-KR" dirty="0"/>
              <a:t>  INDEX `fk_prodtbl_has_usertbl_usertbl1_idx` (`</a:t>
            </a:r>
            <a:r>
              <a:rPr lang="en-US" altLang="ko-KR" dirty="0" err="1"/>
              <a:t>usertbl_userid</a:t>
            </a:r>
            <a:r>
              <a:rPr lang="en-US" altLang="ko-KR" dirty="0"/>
              <a:t>` ASC) VISIBLE,</a:t>
            </a:r>
          </a:p>
          <a:p>
            <a:r>
              <a:rPr lang="en-US" altLang="ko-KR" dirty="0"/>
              <a:t>  INDEX `</a:t>
            </a:r>
            <a:r>
              <a:rPr lang="en-US" altLang="ko-KR" dirty="0" err="1"/>
              <a:t>fk_prodtbl_has_usertbl_prodtbl_idx</a:t>
            </a:r>
            <a:r>
              <a:rPr lang="en-US" altLang="ko-KR" dirty="0"/>
              <a:t>` (`</a:t>
            </a:r>
            <a:r>
              <a:rPr lang="en-US" altLang="ko-KR" dirty="0" err="1"/>
              <a:t>prodtbl_prodName</a:t>
            </a:r>
            <a:r>
              <a:rPr lang="en-US" altLang="ko-KR" dirty="0"/>
              <a:t>` ASC) VISIBLE,</a:t>
            </a:r>
          </a:p>
          <a:p>
            <a:r>
              <a:rPr lang="en-US" altLang="ko-KR" dirty="0"/>
              <a:t>  CONSTRAINT `</a:t>
            </a:r>
            <a:r>
              <a:rPr lang="en-US" altLang="ko-KR" dirty="0" err="1"/>
              <a:t>fk_prodtbl_has_usertbl_prodtbl</a:t>
            </a:r>
            <a:r>
              <a:rPr lang="en-US" altLang="ko-KR" dirty="0"/>
              <a:t>`</a:t>
            </a:r>
          </a:p>
          <a:p>
            <a:r>
              <a:rPr lang="en-US" altLang="ko-KR" dirty="0"/>
              <a:t>    FOREIGN KEY (`</a:t>
            </a:r>
            <a:r>
              <a:rPr lang="en-US" altLang="ko-KR" dirty="0" err="1"/>
              <a:t>prodtbl_prodName</a:t>
            </a:r>
            <a:r>
              <a:rPr lang="en-US" altLang="ko-KR" dirty="0"/>
              <a:t>`)</a:t>
            </a:r>
          </a:p>
          <a:p>
            <a:r>
              <a:rPr lang="en-US" altLang="ko-KR" dirty="0"/>
              <a:t>    REFERENCES `</a:t>
            </a:r>
            <a:r>
              <a:rPr lang="en-US" altLang="ko-KR" dirty="0" err="1"/>
              <a:t>ShopDB</a:t>
            </a:r>
            <a:r>
              <a:rPr lang="en-US" altLang="ko-KR" dirty="0"/>
              <a:t>`.`</a:t>
            </a:r>
            <a:r>
              <a:rPr lang="en-US" altLang="ko-KR" dirty="0" err="1"/>
              <a:t>prodtbl</a:t>
            </a:r>
            <a:r>
              <a:rPr lang="en-US" altLang="ko-KR" dirty="0"/>
              <a:t>` (`</a:t>
            </a:r>
            <a:r>
              <a:rPr lang="en-US" altLang="ko-KR" dirty="0" err="1"/>
              <a:t>prodName</a:t>
            </a:r>
            <a:r>
              <a:rPr lang="en-US" altLang="ko-KR" dirty="0"/>
              <a:t>`)</a:t>
            </a:r>
          </a:p>
          <a:p>
            <a:r>
              <a:rPr lang="en-US" altLang="ko-KR" dirty="0"/>
              <a:t>    ON DELETE CASCADE</a:t>
            </a:r>
          </a:p>
          <a:p>
            <a:r>
              <a:rPr lang="en-US" altLang="ko-KR" dirty="0"/>
              <a:t>    ON UPDATE CASCADE,</a:t>
            </a:r>
          </a:p>
          <a:p>
            <a:r>
              <a:rPr lang="en-US" altLang="ko-KR" dirty="0"/>
              <a:t>  CONSTRAINT `fk_prodtbl_has_usertbl_usertbl1`</a:t>
            </a:r>
          </a:p>
          <a:p>
            <a:r>
              <a:rPr lang="en-US" altLang="ko-KR" dirty="0"/>
              <a:t>    FOREIGN KEY (`</a:t>
            </a:r>
            <a:r>
              <a:rPr lang="en-US" altLang="ko-KR" dirty="0" err="1"/>
              <a:t>usertbl_userid</a:t>
            </a:r>
            <a:r>
              <a:rPr lang="en-US" altLang="ko-KR" dirty="0"/>
              <a:t>`)</a:t>
            </a:r>
          </a:p>
          <a:p>
            <a:r>
              <a:rPr lang="en-US" altLang="ko-KR" dirty="0"/>
              <a:t>    REFERENCES `</a:t>
            </a:r>
            <a:r>
              <a:rPr lang="en-US" altLang="ko-KR" dirty="0" err="1"/>
              <a:t>ShopDB</a:t>
            </a:r>
            <a:r>
              <a:rPr lang="en-US" altLang="ko-KR" dirty="0"/>
              <a:t>`.`</a:t>
            </a:r>
            <a:r>
              <a:rPr lang="en-US" altLang="ko-KR" dirty="0" err="1"/>
              <a:t>usertbl</a:t>
            </a:r>
            <a:r>
              <a:rPr lang="en-US" altLang="ko-KR" dirty="0"/>
              <a:t>` (`</a:t>
            </a:r>
            <a:r>
              <a:rPr lang="en-US" altLang="ko-KR" dirty="0" err="1"/>
              <a:t>userid</a:t>
            </a:r>
            <a:r>
              <a:rPr lang="en-US" altLang="ko-KR" dirty="0"/>
              <a:t>`)</a:t>
            </a:r>
          </a:p>
          <a:p>
            <a:r>
              <a:rPr lang="en-US" altLang="ko-KR" dirty="0"/>
              <a:t>    ON DELETE CASCADE</a:t>
            </a:r>
          </a:p>
          <a:p>
            <a:r>
              <a:rPr lang="en-US" altLang="ko-KR" dirty="0"/>
              <a:t>    ON UPDATE CASCADE)</a:t>
            </a:r>
          </a:p>
          <a:p>
            <a:r>
              <a:rPr lang="en-US" altLang="ko-KR" dirty="0"/>
              <a:t>ENGINE = </a:t>
            </a:r>
            <a:r>
              <a:rPr lang="en-US" altLang="ko-KR" dirty="0" err="1"/>
              <a:t>InnoDB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SET SQL_MODE=@OLD_SQL_MODE;</a:t>
            </a:r>
          </a:p>
          <a:p>
            <a:r>
              <a:rPr lang="en-US" altLang="ko-KR" dirty="0"/>
              <a:t>SET FOREIGN_KEY_CHECKS=@OLD_FOREIGN_KEY_CHECKS;</a:t>
            </a:r>
          </a:p>
          <a:p>
            <a:r>
              <a:rPr lang="en-US" altLang="ko-KR" dirty="0"/>
              <a:t>SET UNIQUE_CHECKS=@OLD_UNIQUE_CHECKS;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28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29200" y="4610100"/>
            <a:ext cx="82296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8600" b="0" i="0" u="none" strike="noStrike" spc="-300" dirty="0">
                <a:solidFill>
                  <a:srgbClr val="000000"/>
                </a:solidFill>
                <a:latin typeface="Montserrat Bold"/>
              </a:rPr>
              <a:t>THANK YOU!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747D07F-410F-492C-9603-398AAA0FFA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543" r="13928"/>
          <a:stretch/>
        </p:blipFill>
        <p:spPr>
          <a:xfrm>
            <a:off x="714703" y="2766839"/>
            <a:ext cx="11658600" cy="6667518"/>
          </a:xfrm>
          <a:prstGeom prst="rect">
            <a:avLst/>
          </a:prstGeom>
        </p:spPr>
      </p:pic>
      <p:sp>
        <p:nvSpPr>
          <p:cNvPr id="18" name="TextBox 21">
            <a:extLst>
              <a:ext uri="{FF2B5EF4-FFF2-40B4-BE49-F238E27FC236}">
                <a16:creationId xmlns:a16="http://schemas.microsoft.com/office/drawing/2014/main" id="{DF003376-69BE-4137-BDD9-69D0934A2A8A}"/>
              </a:ext>
            </a:extLst>
          </p:cNvPr>
          <p:cNvSpPr txBox="1"/>
          <p:nvPr/>
        </p:nvSpPr>
        <p:spPr>
          <a:xfrm>
            <a:off x="7353300" y="2180536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1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9D32622C-B784-4969-B030-FCF2BC54E407}"/>
              </a:ext>
            </a:extLst>
          </p:cNvPr>
          <p:cNvSpPr txBox="1"/>
          <p:nvPr/>
        </p:nvSpPr>
        <p:spPr>
          <a:xfrm>
            <a:off x="12373303" y="3848100"/>
            <a:ext cx="4979276" cy="391668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Router0,</a:t>
            </a:r>
            <a:r>
              <a:rPr lang="ko-KR" altLang="en-US" sz="3200" spc="-200" dirty="0">
                <a:latin typeface="프리젠테이션 5 Medium" pitchFamily="2" charset="-127"/>
                <a:ea typeface="프리젠테이션 5 Medium" pitchFamily="2" charset="-127"/>
              </a:rPr>
              <a:t>  </a:t>
            </a: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Router3</a:t>
            </a:r>
          </a:p>
          <a:p>
            <a:pPr lvl="0" algn="ctr">
              <a:lnSpc>
                <a:spcPct val="150000"/>
              </a:lnSpc>
            </a:pPr>
            <a:r>
              <a:rPr lang="ko-KR" altLang="en-US" sz="3200" spc="-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Default Routing </a:t>
            </a:r>
          </a:p>
          <a:p>
            <a:pPr lvl="0" algn="ctr">
              <a:lnSpc>
                <a:spcPct val="150000"/>
              </a:lnSpc>
            </a:pPr>
            <a:endParaRPr lang="en-US" altLang="ko-KR" sz="3200" spc="-2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Router1, Router2</a:t>
            </a:r>
            <a:endParaRPr lang="en-US" sz="3200" spc="-200" dirty="0">
              <a:latin typeface="프리젠테이션 5 Medium" pitchFamily="2" charset="-127"/>
              <a:ea typeface="프리젠테이션 5 Medium" pitchFamily="2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Static Routing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7" name="TextBox 21">
            <a:extLst>
              <a:ext uri="{FF2B5EF4-FFF2-40B4-BE49-F238E27FC236}">
                <a16:creationId xmlns:a16="http://schemas.microsoft.com/office/drawing/2014/main" id="{DD8E72BA-74E8-44E8-8564-A8EBC34E071C}"/>
              </a:ext>
            </a:extLst>
          </p:cNvPr>
          <p:cNvSpPr txBox="1"/>
          <p:nvPr/>
        </p:nvSpPr>
        <p:spPr>
          <a:xfrm>
            <a:off x="546100" y="4151375"/>
            <a:ext cx="4495800" cy="607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PC</a:t>
            </a:r>
            <a:r>
              <a:rPr lang="en-US" sz="3200" spc="-200" dirty="0">
                <a:latin typeface="프리젠테이션 5 Medium" pitchFamily="2" charset="-127"/>
                <a:ea typeface="프리젠테이션 5 Medium" pitchFamily="2" charset="-127"/>
              </a:rPr>
              <a:t>0 : ping 192.168.30.1 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3EA098-2510-4517-91A4-31BBD66C2D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747"/>
          <a:stretch/>
        </p:blipFill>
        <p:spPr>
          <a:xfrm>
            <a:off x="272695" y="4985041"/>
            <a:ext cx="5512189" cy="33612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098741-238E-4419-B501-9A2ED4BB63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3" t="460" b="32888"/>
          <a:stretch/>
        </p:blipFill>
        <p:spPr>
          <a:xfrm>
            <a:off x="5965842" y="4955147"/>
            <a:ext cx="5813780" cy="3496953"/>
          </a:xfrm>
          <a:prstGeom prst="rect">
            <a:avLst/>
          </a:prstGeom>
        </p:spPr>
      </p:pic>
      <p:sp>
        <p:nvSpPr>
          <p:cNvPr id="17" name="TextBox 21">
            <a:extLst>
              <a:ext uri="{FF2B5EF4-FFF2-40B4-BE49-F238E27FC236}">
                <a16:creationId xmlns:a16="http://schemas.microsoft.com/office/drawing/2014/main" id="{67A0BD39-C658-4F50-88FB-4D731A41347E}"/>
              </a:ext>
            </a:extLst>
          </p:cNvPr>
          <p:cNvSpPr txBox="1"/>
          <p:nvPr/>
        </p:nvSpPr>
        <p:spPr>
          <a:xfrm>
            <a:off x="7353300" y="2180536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1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F0337C3B-06B5-4A5C-AE96-4A6A599BA940}"/>
              </a:ext>
            </a:extLst>
          </p:cNvPr>
          <p:cNvSpPr txBox="1"/>
          <p:nvPr/>
        </p:nvSpPr>
        <p:spPr>
          <a:xfrm>
            <a:off x="6227940" y="4121481"/>
            <a:ext cx="4495800" cy="607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PC</a:t>
            </a:r>
            <a:r>
              <a:rPr lang="en-US" sz="3200" spc="-200" dirty="0">
                <a:latin typeface="프리젠테이션 5 Medium" pitchFamily="2" charset="-127"/>
                <a:ea typeface="프리젠테이션 5 Medium" pitchFamily="2" charset="-127"/>
              </a:rPr>
              <a:t>1 : ping 192.168.30.1 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556851A7-FFE0-4425-95A6-665EDB5D81B5}"/>
              </a:ext>
            </a:extLst>
          </p:cNvPr>
          <p:cNvSpPr txBox="1"/>
          <p:nvPr/>
        </p:nvSpPr>
        <p:spPr>
          <a:xfrm>
            <a:off x="12475284" y="3038854"/>
            <a:ext cx="4953000" cy="115062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PC2</a:t>
            </a:r>
            <a:r>
              <a:rPr lang="en-US" sz="3200" spc="-200" dirty="0">
                <a:latin typeface="프리젠테이션 5 Medium" pitchFamily="2" charset="-127"/>
                <a:ea typeface="프리젠테이션 5 Medium" pitchFamily="2" charset="-127"/>
              </a:rPr>
              <a:t> : ping 192.168.10.1</a:t>
            </a:r>
          </a:p>
          <a:p>
            <a:pPr algn="ctr">
              <a:lnSpc>
                <a:spcPct val="150000"/>
              </a:lnSpc>
            </a:pP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PC2 : ping 192.168.20.1 </a:t>
            </a:r>
            <a:endParaRPr lang="en-US" altLang="ko-KR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ADE960-5CC1-467C-8651-72CBEE07F9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9022" y="4410630"/>
            <a:ext cx="61055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7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7" name="TextBox 35">
            <a:extLst>
              <a:ext uri="{FF2B5EF4-FFF2-40B4-BE49-F238E27FC236}">
                <a16:creationId xmlns:a16="http://schemas.microsoft.com/office/drawing/2014/main" id="{F4FC0E20-B505-49BC-91E3-624B702ECEBF}"/>
              </a:ext>
            </a:extLst>
          </p:cNvPr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0D1745-76C3-4847-BB7F-2A64968E95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9" t="7425" r="2189" b="7586"/>
          <a:stretch/>
        </p:blipFill>
        <p:spPr>
          <a:xfrm>
            <a:off x="4574046" y="3733424"/>
            <a:ext cx="9294354" cy="4762876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12B36D-4E40-4E9D-982F-54EBFF3CED93}"/>
              </a:ext>
            </a:extLst>
          </p:cNvPr>
          <p:cNvSpPr/>
          <p:nvPr/>
        </p:nvSpPr>
        <p:spPr>
          <a:xfrm>
            <a:off x="8840613" y="6017907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D9A0F0-B23B-4357-BBF3-E45DC1CBFF88}"/>
              </a:ext>
            </a:extLst>
          </p:cNvPr>
          <p:cNvSpPr/>
          <p:nvPr/>
        </p:nvSpPr>
        <p:spPr>
          <a:xfrm>
            <a:off x="9046655" y="6796472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993B57-E827-4EEB-B6A1-CC3D2A9CEBEC}"/>
              </a:ext>
            </a:extLst>
          </p:cNvPr>
          <p:cNvSpPr/>
          <p:nvPr/>
        </p:nvSpPr>
        <p:spPr>
          <a:xfrm>
            <a:off x="7850646" y="6104874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A7EF4C-1CD9-48B4-B630-A06E95F67125}"/>
              </a:ext>
            </a:extLst>
          </p:cNvPr>
          <p:cNvSpPr/>
          <p:nvPr/>
        </p:nvSpPr>
        <p:spPr>
          <a:xfrm>
            <a:off x="7578343" y="6908404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50D79A-A97A-4BE2-8B69-59E1FCD95D48}"/>
              </a:ext>
            </a:extLst>
          </p:cNvPr>
          <p:cNvSpPr/>
          <p:nvPr/>
        </p:nvSpPr>
        <p:spPr>
          <a:xfrm>
            <a:off x="7774446" y="7370573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D28B43-821C-4457-A989-BADFF91DAC68}"/>
              </a:ext>
            </a:extLst>
          </p:cNvPr>
          <p:cNvSpPr/>
          <p:nvPr/>
        </p:nvSpPr>
        <p:spPr>
          <a:xfrm>
            <a:off x="8780271" y="7292757"/>
            <a:ext cx="881903" cy="173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21">
            <a:extLst>
              <a:ext uri="{FF2B5EF4-FFF2-40B4-BE49-F238E27FC236}">
                <a16:creationId xmlns:a16="http://schemas.microsoft.com/office/drawing/2014/main" id="{2CBE1616-222C-4A53-9268-20D18BF06CCE}"/>
              </a:ext>
            </a:extLst>
          </p:cNvPr>
          <p:cNvSpPr txBox="1"/>
          <p:nvPr/>
        </p:nvSpPr>
        <p:spPr>
          <a:xfrm>
            <a:off x="5122355" y="8572064"/>
            <a:ext cx="7848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latin typeface="프리젠테이션 5 Medium" charset="-127"/>
                <a:ea typeface="프리젠테이션 5 Medium" charset="-127"/>
              </a:rPr>
              <a:t>Inserting Number in each of Router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61FF4010-1281-40DE-903D-04EAC90955E6}"/>
              </a:ext>
            </a:extLst>
          </p:cNvPr>
          <p:cNvSpPr txBox="1"/>
          <p:nvPr/>
        </p:nvSpPr>
        <p:spPr>
          <a:xfrm>
            <a:off x="7467600" y="22098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7" name="TextBox 35">
            <a:extLst>
              <a:ext uri="{FF2B5EF4-FFF2-40B4-BE49-F238E27FC236}">
                <a16:creationId xmlns:a16="http://schemas.microsoft.com/office/drawing/2014/main" id="{F4FC0E20-B505-49BC-91E3-624B702ECEBF}"/>
              </a:ext>
            </a:extLst>
          </p:cNvPr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0D1745-76C3-4847-BB7F-2A64968E95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9" t="7425" r="2189" b="7586"/>
          <a:stretch/>
        </p:blipFill>
        <p:spPr>
          <a:xfrm>
            <a:off x="4648200" y="3756852"/>
            <a:ext cx="9294354" cy="4762876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B10445-371F-4A53-B497-FED0B787A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41" y="6819900"/>
            <a:ext cx="3838575" cy="2314575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EC3C0-3883-4DB1-8A5F-B8F09DDBE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8560" y="4970463"/>
            <a:ext cx="3867150" cy="2333625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772D53-CF5A-4B83-96B8-E60D94F5825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56" b="-1"/>
          <a:stretch/>
        </p:blipFill>
        <p:spPr>
          <a:xfrm>
            <a:off x="426116" y="3756852"/>
            <a:ext cx="3886200" cy="2327827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7E8AD4-60DD-4A24-90BB-F1CC9CF4BBF5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4485072"/>
            <a:ext cx="4114800" cy="1268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8A3EF9A-4AB0-468F-B98E-1FCC93101824}"/>
              </a:ext>
            </a:extLst>
          </p:cNvPr>
          <p:cNvCxnSpPr>
            <a:cxnSpLocks/>
          </p:cNvCxnSpPr>
          <p:nvPr/>
        </p:nvCxnSpPr>
        <p:spPr>
          <a:xfrm flipH="1">
            <a:off x="4345446" y="7734300"/>
            <a:ext cx="3198354" cy="869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B01838-E914-44E7-B0F2-3D6E74195F57}"/>
              </a:ext>
            </a:extLst>
          </p:cNvPr>
          <p:cNvCxnSpPr>
            <a:cxnSpLocks/>
          </p:cNvCxnSpPr>
          <p:nvPr/>
        </p:nvCxnSpPr>
        <p:spPr>
          <a:xfrm flipV="1">
            <a:off x="9829800" y="6145422"/>
            <a:ext cx="4341354" cy="1436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1">
            <a:extLst>
              <a:ext uri="{FF2B5EF4-FFF2-40B4-BE49-F238E27FC236}">
                <a16:creationId xmlns:a16="http://schemas.microsoft.com/office/drawing/2014/main" id="{0E6183D8-0B03-41B9-BE48-DEE2F0E7104D}"/>
              </a:ext>
            </a:extLst>
          </p:cNvPr>
          <p:cNvSpPr txBox="1"/>
          <p:nvPr/>
        </p:nvSpPr>
        <p:spPr>
          <a:xfrm>
            <a:off x="5219700" y="8603840"/>
            <a:ext cx="7848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spc="-200" dirty="0">
                <a:latin typeface="프리젠테이션 5 Medium" pitchFamily="2" charset="-127"/>
                <a:ea typeface="프리젠테이션 5 Medium" pitchFamily="2" charset="-127"/>
              </a:rPr>
              <a:t>RIPv2  ROUTING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2BB22611-7119-441F-AE04-8E92DED70513}"/>
              </a:ext>
            </a:extLst>
          </p:cNvPr>
          <p:cNvSpPr txBox="1"/>
          <p:nvPr/>
        </p:nvSpPr>
        <p:spPr>
          <a:xfrm>
            <a:off x="7467600" y="22098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26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1. Host</a:t>
            </a: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간 통신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E1E3B-8F1E-452E-BE5C-B9CD019520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64" b="3435"/>
          <a:stretch/>
        </p:blipFill>
        <p:spPr>
          <a:xfrm>
            <a:off x="571500" y="3525691"/>
            <a:ext cx="8019257" cy="5389709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526B6D-B616-427C-9D99-0919EC0523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73"/>
          <a:stretch/>
        </p:blipFill>
        <p:spPr>
          <a:xfrm>
            <a:off x="8839200" y="3493009"/>
            <a:ext cx="9022210" cy="5389200"/>
          </a:xfrm>
          <a:prstGeom prst="rect">
            <a:avLst/>
          </a:prstGeom>
          <a:ln w="38100">
            <a:solidFill>
              <a:srgbClr val="617995"/>
            </a:solidFill>
          </a:ln>
        </p:spPr>
      </p:pic>
      <p:sp>
        <p:nvSpPr>
          <p:cNvPr id="12" name="TextBox 21">
            <a:extLst>
              <a:ext uri="{FF2B5EF4-FFF2-40B4-BE49-F238E27FC236}">
                <a16:creationId xmlns:a16="http://schemas.microsoft.com/office/drawing/2014/main" id="{BD45E52D-9E90-42D4-9520-4BCC5076113E}"/>
              </a:ext>
            </a:extLst>
          </p:cNvPr>
          <p:cNvSpPr txBox="1"/>
          <p:nvPr/>
        </p:nvSpPr>
        <p:spPr>
          <a:xfrm>
            <a:off x="571500" y="8724840"/>
            <a:ext cx="7848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Web</a:t>
            </a:r>
            <a:r>
              <a:rPr lang="ko-KR" altLang="en-US" sz="3200" b="0" i="0" u="none" strike="noStrike" spc="-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Browser </a:t>
            </a:r>
            <a:r>
              <a:rPr lang="ko-KR" altLang="en-US" sz="3200" spc="-2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3200" spc="-200" dirty="0">
                <a:latin typeface="프리젠테이션 5 Medium" pitchFamily="2" charset="-127"/>
                <a:ea typeface="프리젠테이션 5 Medium" pitchFamily="2" charset="-127"/>
              </a:rPr>
              <a:t>PAGE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8B2D2C9E-0A26-43DE-A607-DBF85DD52D82}"/>
              </a:ext>
            </a:extLst>
          </p:cNvPr>
          <p:cNvSpPr txBox="1"/>
          <p:nvPr/>
        </p:nvSpPr>
        <p:spPr>
          <a:xfrm>
            <a:off x="9525000" y="8724840"/>
            <a:ext cx="78486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spc="-200" dirty="0">
                <a:latin typeface="프리젠테이션 5 Medium" pitchFamily="2" charset="-127"/>
                <a:ea typeface="프리젠테이션 5 Medium" pitchFamily="2" charset="-127"/>
              </a:rPr>
              <a:t>Command  Prompt</a:t>
            </a:r>
            <a:endParaRPr lang="en-US" sz="3200" b="0" i="0" u="none" strike="noStrike" spc="-2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7091A1-7610-4A1B-9CF0-75C76AB727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0400" y="5264607"/>
            <a:ext cx="4571429" cy="2479448"/>
          </a:xfrm>
          <a:prstGeom prst="rect">
            <a:avLst/>
          </a:prstGeom>
          <a:solidFill>
            <a:srgbClr val="617995"/>
          </a:solidFill>
          <a:ln w="57150" cap="flat">
            <a:solidFill>
              <a:srgbClr val="617995"/>
            </a:solidFill>
          </a:ln>
          <a:effectLst>
            <a:softEdge rad="0"/>
          </a:effectLst>
        </p:spPr>
      </p:pic>
      <p:sp>
        <p:nvSpPr>
          <p:cNvPr id="15" name="TextBox 21">
            <a:extLst>
              <a:ext uri="{FF2B5EF4-FFF2-40B4-BE49-F238E27FC236}">
                <a16:creationId xmlns:a16="http://schemas.microsoft.com/office/drawing/2014/main" id="{B14467B8-71F9-47CE-83B3-984DAF4417FF}"/>
              </a:ext>
            </a:extLst>
          </p:cNvPr>
          <p:cNvSpPr txBox="1"/>
          <p:nvPr/>
        </p:nvSpPr>
        <p:spPr>
          <a:xfrm>
            <a:off x="7467600" y="2209800"/>
            <a:ext cx="35814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2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번 문제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6C6C3C7B-61B1-4842-9029-680C1D79CD12}"/>
              </a:ext>
            </a:extLst>
          </p:cNvPr>
          <p:cNvSpPr txBox="1"/>
          <p:nvPr/>
        </p:nvSpPr>
        <p:spPr>
          <a:xfrm>
            <a:off x="5530850" y="2310296"/>
            <a:ext cx="723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JDK 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다운로드</a:t>
            </a: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/ PATH </a:t>
            </a:r>
            <a:r>
              <a:rPr lang="ko-KR" altLang="en-US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설정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D14B97-2158-4007-BEF8-5B3476A5259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6198" y="3533880"/>
            <a:ext cx="5731510" cy="2286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A76CCD-3AA4-481A-94E9-E6F77FA958C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57793" y="6464149"/>
            <a:ext cx="5731510" cy="26847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370512-7373-4B41-BCD6-BC1402206F4A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894801" y="4092744"/>
            <a:ext cx="4105275" cy="1438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07140E-F162-4B32-AF77-E105F7C9E709}"/>
              </a:ext>
            </a:extLst>
          </p:cNvPr>
          <p:cNvSpPr txBox="1"/>
          <p:nvPr/>
        </p:nvSpPr>
        <p:spPr>
          <a:xfrm>
            <a:off x="357793" y="3130034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1.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Openjdk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 ga download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3E18E0-B20C-4F8E-A0D8-121D692B43C1}"/>
              </a:ext>
            </a:extLst>
          </p:cNvPr>
          <p:cNvSpPr txBox="1"/>
          <p:nvPr/>
        </p:nvSpPr>
        <p:spPr>
          <a:xfrm>
            <a:off x="357793" y="6033298"/>
            <a:ext cx="1673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2.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jdk.java.net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020925-ADC9-4F65-8432-213A0603495F}"/>
              </a:ext>
            </a:extLst>
          </p:cNvPr>
          <p:cNvSpPr txBox="1"/>
          <p:nvPr/>
        </p:nvSpPr>
        <p:spPr>
          <a:xfrm>
            <a:off x="6894801" y="3514081"/>
            <a:ext cx="409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3.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하단의 </a:t>
            </a:r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21.0.2 – Window 64bit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다운로드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836DE-CF0C-4759-BE22-BE11CE06712D}"/>
              </a:ext>
            </a:extLst>
          </p:cNvPr>
          <p:cNvSpPr txBox="1"/>
          <p:nvPr/>
        </p:nvSpPr>
        <p:spPr>
          <a:xfrm>
            <a:off x="11631351" y="3450540"/>
            <a:ext cx="4512889" cy="93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4.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압축 해제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X</a:t>
            </a:r>
            <a:endParaRPr lang="en-US" altLang="ko-KR" kern="100" dirty="0"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하위의 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jdk-21.0.2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폴더 전체를</a:t>
            </a:r>
            <a:r>
              <a:rPr lang="en-US" altLang="ko-KR" kern="100" dirty="0"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C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드라이브로 이동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8AAF628-7BAE-4AE0-B5C9-96E876100865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11631351" y="4342879"/>
            <a:ext cx="496316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ko-KR" altLang="en-US" sz="7500" spc="-300" dirty="0">
                <a:solidFill>
                  <a:srgbClr val="000000"/>
                </a:solidFill>
                <a:latin typeface="프리젠테이션 6 SemiBold" pitchFamily="2" charset="-127"/>
                <a:ea typeface="프리젠테이션 6 SemiBold" pitchFamily="2" charset="-127"/>
              </a:rPr>
              <a:t>개발환경 구축</a:t>
            </a:r>
            <a:endParaRPr lang="en-US" sz="7500" b="0" i="0" u="none" strike="noStrike" spc="-300" dirty="0">
              <a:solidFill>
                <a:srgbClr val="000000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1" name="TextBox 21">
            <a:extLst>
              <a:ext uri="{FF2B5EF4-FFF2-40B4-BE49-F238E27FC236}">
                <a16:creationId xmlns:a16="http://schemas.microsoft.com/office/drawing/2014/main" id="{6C6C3C7B-61B1-4842-9029-680C1D79CD12}"/>
              </a:ext>
            </a:extLst>
          </p:cNvPr>
          <p:cNvSpPr txBox="1"/>
          <p:nvPr/>
        </p:nvSpPr>
        <p:spPr>
          <a:xfrm>
            <a:off x="5530850" y="2310296"/>
            <a:ext cx="7239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JDK </a:t>
            </a: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다운로드</a:t>
            </a:r>
            <a:r>
              <a:rPr lang="en-US" altLang="ko-KR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/ PATH </a:t>
            </a:r>
            <a:r>
              <a:rPr lang="ko-KR" altLang="en-US" sz="3200" spc="-200" dirty="0">
                <a:solidFill>
                  <a:srgbClr val="617995"/>
                </a:solidFill>
                <a:latin typeface="프리젠테이션 5 Medium" pitchFamily="2" charset="-127"/>
                <a:ea typeface="프리젠테이션 5 Medium" pitchFamily="2" charset="-127"/>
              </a:rPr>
              <a:t>설정</a:t>
            </a:r>
            <a:endParaRPr lang="en-US" sz="3200" b="0" i="0" u="none" strike="noStrike" spc="-200" dirty="0">
              <a:solidFill>
                <a:srgbClr val="61799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C7610E-B4D9-495A-B703-0961E4586E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6900" y="4447285"/>
            <a:ext cx="3771900" cy="1933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CA2022-54C1-4AEF-B5CB-157B20D1E712}"/>
              </a:ext>
            </a:extLst>
          </p:cNvPr>
          <p:cNvSpPr txBox="1"/>
          <p:nvPr/>
        </p:nvSpPr>
        <p:spPr>
          <a:xfrm>
            <a:off x="717999" y="3571135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5.</a:t>
            </a:r>
            <a:r>
              <a:rPr lang="ko-KR" altLang="en-US" sz="28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실행 창에서 </a:t>
            </a:r>
            <a:r>
              <a:rPr lang="en-US" altLang="ko-KR" dirty="0" err="1">
                <a:latin typeface="프리젠테이션 5 Medium" pitchFamily="2" charset="-127"/>
                <a:ea typeface="프리젠테이션 5 Medium" pitchFamily="2" charset="-127"/>
              </a:rPr>
              <a:t>sysdm.cpl</a:t>
            </a: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F0760C-A3F4-46CC-B245-4117960A830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105400" y="5027645"/>
            <a:ext cx="3581400" cy="3771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A72BE6-BF16-4242-B5B7-7A6488474D62}"/>
              </a:ext>
            </a:extLst>
          </p:cNvPr>
          <p:cNvSpPr txBox="1"/>
          <p:nvPr/>
        </p:nvSpPr>
        <p:spPr>
          <a:xfrm>
            <a:off x="4790316" y="3572947"/>
            <a:ext cx="7339060" cy="1730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dirty="0">
                <a:latin typeface="프리젠테이션 5 Medium" pitchFamily="2" charset="-127"/>
                <a:ea typeface="프리젠테이션 5 Medium" pitchFamily="2" charset="-127"/>
              </a:rPr>
              <a:t>6.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고급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-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환경변수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-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시스템변수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– path –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편집 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–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새로 만들기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앞서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jdk-21.0.2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를 옮긴 위치</a:t>
            </a:r>
            <a:r>
              <a:rPr lang="ko-KR" altLang="en-US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의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주소 복사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–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새로 만들기 붙여넣기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(C:\jdk-21.0.2\bin)</a:t>
            </a:r>
            <a:endParaRPr lang="ko-KR" altLang="ko-KR" sz="1800" kern="100" dirty="0">
              <a:effectLst/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확인 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–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확인 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–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확인</a:t>
            </a:r>
          </a:p>
          <a:p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EA0A63-FCF5-4E04-9265-27BD94E3DDA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378921" y="4817552"/>
            <a:ext cx="8674157" cy="1354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166693-93D6-48DD-B545-B1C8B3A65906}"/>
              </a:ext>
            </a:extLst>
          </p:cNvPr>
          <p:cNvSpPr txBox="1"/>
          <p:nvPr/>
        </p:nvSpPr>
        <p:spPr>
          <a:xfrm>
            <a:off x="12268200" y="3578802"/>
            <a:ext cx="5574270" cy="83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7</a:t>
            </a:r>
            <a:r>
              <a:rPr lang="en-US" altLang="ko-KR" sz="2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실행 창에서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cmd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열고</a:t>
            </a:r>
            <a:r>
              <a:rPr lang="en-US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java —version </a:t>
            </a:r>
            <a:r>
              <a:rPr lang="ko-KR" altLang="ko-KR" sz="1800" kern="100" dirty="0">
                <a:effectLst/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을 입력하면 현재 설치된 버전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70793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2021</Words>
  <Application>Microsoft Office PowerPoint</Application>
  <PresentationFormat>사용자 지정</PresentationFormat>
  <Paragraphs>221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프리젠테이션 6 SemiBold</vt:lpstr>
      <vt:lpstr>Montserrat ExtraBold</vt:lpstr>
      <vt:lpstr>프리젠테이션 5 Medium</vt:lpstr>
      <vt:lpstr>Montserrat SemiBold</vt:lpstr>
      <vt:lpstr>Arial</vt:lpstr>
      <vt:lpstr>Calibri</vt:lpstr>
      <vt:lpstr>Montserrat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FullName</cp:lastModifiedBy>
  <cp:revision>52</cp:revision>
  <dcterms:created xsi:type="dcterms:W3CDTF">2006-08-16T00:00:00Z</dcterms:created>
  <dcterms:modified xsi:type="dcterms:W3CDTF">2025-08-07T08:55:02Z</dcterms:modified>
</cp:coreProperties>
</file>