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4" r:id="rId7"/>
    <p:sldId id="270" r:id="rId8"/>
    <p:sldId id="277" r:id="rId9"/>
    <p:sldId id="260" r:id="rId10"/>
    <p:sldId id="272" r:id="rId11"/>
    <p:sldId id="274" r:id="rId12"/>
    <p:sldId id="278" r:id="rId13"/>
    <p:sldId id="280" r:id="rId14"/>
    <p:sldId id="279" r:id="rId15"/>
    <p:sldId id="268" r:id="rId16"/>
  </p:sldIdLst>
  <p:sldSz cx="18288000" cy="10287000"/>
  <p:notesSz cx="6858000" cy="9144000"/>
  <p:embeddedFontLst>
    <p:embeddedFont>
      <p:font typeface="Nanum Square" panose="020B0600000101010101" charset="-127"/>
      <p:regular r:id="rId17"/>
    </p:embeddedFont>
    <p:embeddedFont>
      <p:font typeface="Nanum Square Bold" panose="020B0600000101010101" charset="-127"/>
      <p:regular r:id="rId18"/>
    </p:embeddedFont>
    <p:embeddedFont>
      <p:font typeface="Nanum Square Light" panose="020B0600000101010101" charset="-12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ebo Bold" panose="020B0600000101010101" charset="-79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1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11153" y="2893135"/>
            <a:ext cx="11865695" cy="216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1"/>
              </a:lnSpc>
            </a:pPr>
            <a:r>
              <a:rPr lang="ko-KR" altLang="en-US" sz="14653" b="1" spc="-732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</a:t>
            </a:r>
            <a:r>
              <a:rPr lang="en-US" altLang="ko-KR" sz="14653" b="1" spc="-732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UI</a:t>
            </a:r>
            <a:endParaRPr lang="en-US" sz="14653" b="1" spc="-732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11153" y="4910313"/>
            <a:ext cx="13095647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411"/>
              </a:lnSpc>
            </a:pPr>
            <a:r>
              <a:rPr lang="ko-KR" altLang="en-US" sz="14653" spc="-732" dirty="0" err="1">
                <a:solidFill>
                  <a:srgbClr val="000000"/>
                </a:solidFill>
                <a:latin typeface="Nanum Square Light"/>
                <a:ea typeface="Nanum Square Light"/>
                <a:cs typeface="Nanum Square Light"/>
                <a:sym typeface="Nanum Square Light"/>
              </a:rPr>
              <a:t>빅데이터활용기획</a:t>
            </a:r>
            <a:endParaRPr lang="en-US" sz="14653" spc="-732" dirty="0">
              <a:solidFill>
                <a:srgbClr val="000000"/>
              </a:solidFill>
              <a:latin typeface="Nanum Square Light"/>
              <a:ea typeface="Nanum Square Light"/>
              <a:cs typeface="Nanum Square Light"/>
              <a:sym typeface="Nanum Square Light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635693" y="8439181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635693" y="1947337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389168" y="7847408"/>
            <a:ext cx="3786304" cy="1145447"/>
            <a:chOff x="0" y="0"/>
            <a:chExt cx="1343366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3366" cy="406400"/>
            </a:xfrm>
            <a:custGeom>
              <a:avLst/>
              <a:gdLst/>
              <a:ahLst/>
              <a:cxnLst/>
              <a:rect l="l" t="t" r="r" b="b"/>
              <a:pathLst>
                <a:path w="1343366" h="406400">
                  <a:moveTo>
                    <a:pt x="1140166" y="0"/>
                  </a:moveTo>
                  <a:cubicBezTo>
                    <a:pt x="1252390" y="0"/>
                    <a:pt x="1343366" y="90976"/>
                    <a:pt x="1343366" y="203200"/>
                  </a:cubicBezTo>
                  <a:cubicBezTo>
                    <a:pt x="1343366" y="315424"/>
                    <a:pt x="1252390" y="406400"/>
                    <a:pt x="114016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336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250848" y="7847408"/>
            <a:ext cx="3786304" cy="1145447"/>
            <a:chOff x="0" y="0"/>
            <a:chExt cx="1343366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3366" cy="406400"/>
            </a:xfrm>
            <a:custGeom>
              <a:avLst/>
              <a:gdLst/>
              <a:ahLst/>
              <a:cxnLst/>
              <a:rect l="l" t="t" r="r" b="b"/>
              <a:pathLst>
                <a:path w="1343366" h="406400">
                  <a:moveTo>
                    <a:pt x="1140166" y="0"/>
                  </a:moveTo>
                  <a:cubicBezTo>
                    <a:pt x="1252390" y="0"/>
                    <a:pt x="1343366" y="90976"/>
                    <a:pt x="1343366" y="203200"/>
                  </a:cubicBezTo>
                  <a:cubicBezTo>
                    <a:pt x="1343366" y="315424"/>
                    <a:pt x="1252390" y="406400"/>
                    <a:pt x="114016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4336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12527" y="7847408"/>
            <a:ext cx="3786304" cy="1145447"/>
            <a:chOff x="0" y="0"/>
            <a:chExt cx="1343366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3366" cy="406400"/>
            </a:xfrm>
            <a:custGeom>
              <a:avLst/>
              <a:gdLst/>
              <a:ahLst/>
              <a:cxnLst/>
              <a:rect l="l" t="t" r="r" b="b"/>
              <a:pathLst>
                <a:path w="1343366" h="406400">
                  <a:moveTo>
                    <a:pt x="1140166" y="0"/>
                  </a:moveTo>
                  <a:cubicBezTo>
                    <a:pt x="1252390" y="0"/>
                    <a:pt x="1343366" y="90976"/>
                    <a:pt x="1343366" y="203200"/>
                  </a:cubicBezTo>
                  <a:cubicBezTo>
                    <a:pt x="1343366" y="315424"/>
                    <a:pt x="1252390" y="406400"/>
                    <a:pt x="114016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4336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457456" y="8158956"/>
            <a:ext cx="364972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이수현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430422" y="1322720"/>
            <a:ext cx="1221885" cy="106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en-US" sz="7200" b="1" spc="-359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*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46702" y="8158956"/>
            <a:ext cx="364972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2"/>
              </a:lnSpc>
            </a:pPr>
            <a:r>
              <a:rPr lang="ko-KR" altLang="en-US" sz="3600" b="1" spc="-179" dirty="0" err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임새롬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387423" y="8158956"/>
            <a:ext cx="364972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2"/>
              </a:lnSpc>
            </a:pPr>
            <a:r>
              <a:rPr lang="ko-KR" altLang="en-US" sz="3600" spc="-179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이인호</a:t>
            </a:r>
            <a:endParaRPr lang="en-US" sz="3600" spc="-179" dirty="0">
              <a:solidFill>
                <a:srgbClr val="FFFFFF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870775" y="1650007"/>
            <a:ext cx="9485216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ko-KR" altLang="en-US" sz="7200" b="1" spc="-359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역량 교육 체계 설계 보고서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BF78EFF4-36D2-4C29-A737-087213577340}"/>
              </a:ext>
            </a:extLst>
          </p:cNvPr>
          <p:cNvSpPr txBox="1"/>
          <p:nvPr/>
        </p:nvSpPr>
        <p:spPr>
          <a:xfrm>
            <a:off x="1905000" y="1215797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2"/>
              </a:lnSpc>
            </a:pPr>
            <a:r>
              <a:rPr lang="en-US" altLang="ko-KR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3. </a:t>
            </a:r>
            <a:r>
              <a:rPr lang="ko-KR" altLang="en-US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조직 수립</a:t>
            </a:r>
            <a:endParaRPr lang="en-US" sz="2800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CCE49C06-6A00-3526-DFFD-61FB7AD91FF8}"/>
              </a:ext>
            </a:extLst>
          </p:cNvPr>
          <p:cNvSpPr txBox="1"/>
          <p:nvPr/>
        </p:nvSpPr>
        <p:spPr>
          <a:xfrm>
            <a:off x="5082330" y="4059533"/>
            <a:ext cx="4061670" cy="48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분석 알고리즘 및 통계</a:t>
            </a:r>
            <a:endParaRPr lang="en-US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id="{35BCE100-71CF-7449-E838-28EE1FC0A3AB}"/>
              </a:ext>
            </a:extLst>
          </p:cNvPr>
          <p:cNvSpPr txBox="1"/>
          <p:nvPr/>
        </p:nvSpPr>
        <p:spPr>
          <a:xfrm>
            <a:off x="12202633" y="3873635"/>
            <a:ext cx="4061670" cy="99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통계기초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확률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,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가설검정 기법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)</a:t>
            </a:r>
          </a:p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프로그래밍 언어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(Python, R)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1657B4-0165-1061-843F-54564626BA1D}"/>
              </a:ext>
            </a:extLst>
          </p:cNvPr>
          <p:cNvGrpSpPr/>
          <p:nvPr/>
        </p:nvGrpSpPr>
        <p:grpSpPr>
          <a:xfrm>
            <a:off x="1455670" y="3976925"/>
            <a:ext cx="1777023" cy="719832"/>
            <a:chOff x="840387" y="4300752"/>
            <a:chExt cx="1777023" cy="719832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A598D412-DF4D-28AC-341E-76FD2CE5A07D}"/>
                </a:ext>
              </a:extLst>
            </p:cNvPr>
            <p:cNvGrpSpPr/>
            <p:nvPr/>
          </p:nvGrpSpPr>
          <p:grpSpPr>
            <a:xfrm>
              <a:off x="840387" y="4300752"/>
              <a:ext cx="719832" cy="719832"/>
              <a:chOff x="0" y="0"/>
              <a:chExt cx="812800" cy="812800"/>
            </a:xfrm>
          </p:grpSpPr>
          <p:sp>
            <p:nvSpPr>
              <p:cNvPr id="7" name="Freeform 9">
                <a:extLst>
                  <a:ext uri="{FF2B5EF4-FFF2-40B4-BE49-F238E27FC236}">
                    <a16:creationId xmlns:a16="http://schemas.microsoft.com/office/drawing/2014/main" id="{8E0BC0E3-F4E5-C59E-A2F2-E623467C10D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BF24ACFE-A1AB-0C78-4EB6-AFCFC5A9A9E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AD57F333-BC29-E581-AE82-D48982409296}"/>
                </a:ext>
              </a:extLst>
            </p:cNvPr>
            <p:cNvSpPr txBox="1"/>
            <p:nvPr/>
          </p:nvSpPr>
          <p:spPr>
            <a:xfrm>
              <a:off x="895128" y="4439624"/>
              <a:ext cx="610350" cy="461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84"/>
                </a:lnSpc>
              </a:pPr>
              <a:r>
                <a:rPr lang="en-US" sz="3200" spc="-160" dirty="0">
                  <a:solidFill>
                    <a:srgbClr val="FFFFFF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1</a:t>
              </a:r>
            </a:p>
          </p:txBody>
        </p:sp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130F1BC7-A171-A30A-6B27-192DCDB23F02}"/>
                </a:ext>
              </a:extLst>
            </p:cNvPr>
            <p:cNvSpPr txBox="1"/>
            <p:nvPr/>
          </p:nvSpPr>
          <p:spPr>
            <a:xfrm>
              <a:off x="1614960" y="4404254"/>
              <a:ext cx="1002450" cy="5318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032"/>
                </a:lnSpc>
              </a:pPr>
              <a:r>
                <a:rPr lang="ko-KR" altLang="en-US" sz="3600" b="1" spc="-179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지식</a:t>
              </a:r>
              <a:endParaRPr 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1464B9-BD6F-4E64-9F38-079C6F7D765E}"/>
              </a:ext>
            </a:extLst>
          </p:cNvPr>
          <p:cNvGrpSpPr/>
          <p:nvPr/>
        </p:nvGrpSpPr>
        <p:grpSpPr>
          <a:xfrm>
            <a:off x="1443018" y="5443170"/>
            <a:ext cx="2811398" cy="719832"/>
            <a:chOff x="840387" y="5275856"/>
            <a:chExt cx="2811398" cy="719832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E7C51428-DEAF-6646-638F-A7113D1F71B0}"/>
                </a:ext>
              </a:extLst>
            </p:cNvPr>
            <p:cNvGrpSpPr/>
            <p:nvPr/>
          </p:nvGrpSpPr>
          <p:grpSpPr>
            <a:xfrm>
              <a:off x="840387" y="5275856"/>
              <a:ext cx="719832" cy="719832"/>
              <a:chOff x="0" y="0"/>
              <a:chExt cx="812800" cy="8128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0493F0F4-008C-986C-E1CA-58DB4A49140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2D79325F-6204-C485-1982-8A55380878B1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B972C750-D4EF-1670-E490-367B6307415A}"/>
                </a:ext>
              </a:extLst>
            </p:cNvPr>
            <p:cNvSpPr txBox="1"/>
            <p:nvPr/>
          </p:nvSpPr>
          <p:spPr>
            <a:xfrm>
              <a:off x="895128" y="5414728"/>
              <a:ext cx="610350" cy="461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84"/>
                </a:lnSpc>
              </a:pPr>
              <a:r>
                <a:rPr lang="en-US" sz="3200" spc="-160" dirty="0">
                  <a:solidFill>
                    <a:srgbClr val="FFFFFF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2</a:t>
              </a:r>
            </a:p>
          </p:txBody>
        </p: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84654A64-F457-DF1F-7ECE-CE8C4E5A1D6C}"/>
                </a:ext>
              </a:extLst>
            </p:cNvPr>
            <p:cNvSpPr txBox="1"/>
            <p:nvPr/>
          </p:nvSpPr>
          <p:spPr>
            <a:xfrm>
              <a:off x="1543621" y="5414728"/>
              <a:ext cx="2108164" cy="512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032"/>
                </a:lnSpc>
              </a:pPr>
              <a:r>
                <a:rPr lang="ko-KR" altLang="en-US" sz="3600" b="1" spc="-179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스킬</a:t>
              </a:r>
              <a:r>
                <a:rPr lang="en-US" altLang="ko-KR" sz="3600" b="1" spc="-179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(</a:t>
              </a:r>
              <a:r>
                <a:rPr lang="ko-KR" altLang="en-US" sz="3600" b="1" spc="-179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기술</a:t>
              </a:r>
              <a:r>
                <a:rPr lang="en-US" altLang="ko-KR" sz="3600" b="1" spc="-179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)</a:t>
              </a:r>
              <a:endParaRPr 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B4307C9-1B70-27C9-2D06-4D5ED914B959}"/>
              </a:ext>
            </a:extLst>
          </p:cNvPr>
          <p:cNvGrpSpPr/>
          <p:nvPr/>
        </p:nvGrpSpPr>
        <p:grpSpPr>
          <a:xfrm>
            <a:off x="1455670" y="7129587"/>
            <a:ext cx="1813381" cy="719832"/>
            <a:chOff x="844262" y="6289377"/>
            <a:chExt cx="1813381" cy="719832"/>
          </a:xfrm>
        </p:grpSpPr>
        <p:sp>
          <p:nvSpPr>
            <p:cNvPr id="23" name="TextBox 17">
              <a:extLst>
                <a:ext uri="{FF2B5EF4-FFF2-40B4-BE49-F238E27FC236}">
                  <a16:creationId xmlns:a16="http://schemas.microsoft.com/office/drawing/2014/main" id="{9929117F-4A2D-70A9-0CF6-026F1D1C23A4}"/>
                </a:ext>
              </a:extLst>
            </p:cNvPr>
            <p:cNvSpPr txBox="1"/>
            <p:nvPr/>
          </p:nvSpPr>
          <p:spPr>
            <a:xfrm>
              <a:off x="1792742" y="6428249"/>
              <a:ext cx="864901" cy="512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032"/>
                </a:lnSpc>
              </a:pPr>
              <a:r>
                <a:rPr lang="ko-KR" altLang="en-US" sz="3600" b="1" spc="-179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태도</a:t>
              </a:r>
              <a:endParaRPr 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endParaRPr>
            </a:p>
          </p:txBody>
        </p:sp>
        <p:grpSp>
          <p:nvGrpSpPr>
            <p:cNvPr id="24" name="Group 8">
              <a:extLst>
                <a:ext uri="{FF2B5EF4-FFF2-40B4-BE49-F238E27FC236}">
                  <a16:creationId xmlns:a16="http://schemas.microsoft.com/office/drawing/2014/main" id="{43E07AA6-6D89-D104-60FD-944033F66CBE}"/>
                </a:ext>
              </a:extLst>
            </p:cNvPr>
            <p:cNvGrpSpPr/>
            <p:nvPr/>
          </p:nvGrpSpPr>
          <p:grpSpPr>
            <a:xfrm>
              <a:off x="844262" y="6289377"/>
              <a:ext cx="719832" cy="719832"/>
              <a:chOff x="0" y="0"/>
              <a:chExt cx="812800" cy="812800"/>
            </a:xfrm>
          </p:grpSpPr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4D97E226-40D4-6381-499A-1877C9F5165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6" name="TextBox 10">
                <a:extLst>
                  <a:ext uri="{FF2B5EF4-FFF2-40B4-BE49-F238E27FC236}">
                    <a16:creationId xmlns:a16="http://schemas.microsoft.com/office/drawing/2014/main" id="{1073D42E-5D3B-5E9A-0AB4-56E3AE1E9C3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A0DD3557-BC41-9684-7B34-C8F82ECDBBA9}"/>
                </a:ext>
              </a:extLst>
            </p:cNvPr>
            <p:cNvSpPr txBox="1"/>
            <p:nvPr/>
          </p:nvSpPr>
          <p:spPr>
            <a:xfrm>
              <a:off x="899003" y="6428249"/>
              <a:ext cx="610350" cy="4611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84"/>
                </a:lnSpc>
              </a:pPr>
              <a:r>
                <a:rPr lang="en-US" sz="3200" spc="-160" dirty="0">
                  <a:solidFill>
                    <a:srgbClr val="FFFFFF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3</a:t>
              </a:r>
            </a:p>
          </p:txBody>
        </p:sp>
      </p:grpSp>
      <p:sp>
        <p:nvSpPr>
          <p:cNvPr id="28" name="TextBox 17">
            <a:extLst>
              <a:ext uri="{FF2B5EF4-FFF2-40B4-BE49-F238E27FC236}">
                <a16:creationId xmlns:a16="http://schemas.microsoft.com/office/drawing/2014/main" id="{4262499E-E29C-9B5D-D1D4-7E97644A7475}"/>
              </a:ext>
            </a:extLst>
          </p:cNvPr>
          <p:cNvSpPr txBox="1"/>
          <p:nvPr/>
        </p:nvSpPr>
        <p:spPr>
          <a:xfrm>
            <a:off x="5065372" y="5374038"/>
            <a:ext cx="5410200" cy="1510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데이터 분석 기법 및 분석 모델링 능력</a:t>
            </a:r>
            <a:endParaRPr lang="en-US" altLang="ko-KR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문제 정의 및 문제 해결 능력</a:t>
            </a:r>
            <a:b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</a:b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도메인 및 비즈니스에 대한 이해</a:t>
            </a:r>
            <a:endParaRPr lang="en-US" altLang="ko-KR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02ABC3CB-860C-7149-594E-FC48A3368C9C}"/>
              </a:ext>
            </a:extLst>
          </p:cNvPr>
          <p:cNvSpPr txBox="1"/>
          <p:nvPr/>
        </p:nvSpPr>
        <p:spPr>
          <a:xfrm>
            <a:off x="5065372" y="7277906"/>
            <a:ext cx="5231234" cy="99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분석력 및 문제 해결을 위한 통찰력</a:t>
            </a:r>
            <a:endParaRPr lang="en-US" altLang="ko-KR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협업 능력과 태도</a:t>
            </a:r>
            <a:endParaRPr lang="en-US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28F28C3D-B57D-1D9C-28B8-58BE8CF8F6BA}"/>
              </a:ext>
            </a:extLst>
          </p:cNvPr>
          <p:cNvSpPr txBox="1"/>
          <p:nvPr/>
        </p:nvSpPr>
        <p:spPr>
          <a:xfrm>
            <a:off x="12119157" y="5351047"/>
            <a:ext cx="5734113" cy="1510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지역별 매출 데이터 분석 모델링 실습</a:t>
            </a:r>
            <a:endParaRPr lang="en-US" altLang="ko-KR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4032"/>
              </a:lnSpc>
            </a:pP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회귀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, 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분류 기법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)</a:t>
            </a:r>
          </a:p>
          <a:p>
            <a:pPr>
              <a:lnSpc>
                <a:spcPts val="4032"/>
              </a:lnSpc>
            </a:pPr>
            <a:r>
              <a:rPr lang="ko-KR" altLang="en-US" sz="2800" b="1" spc="-179" dirty="0" err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머신러닝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알고리즘 학습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지도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, 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비지도학습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)</a:t>
            </a:r>
            <a:endParaRPr lang="en-US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203B3519-D0C0-D42D-5119-552AD4CAC715}"/>
              </a:ext>
            </a:extLst>
          </p:cNvPr>
          <p:cNvSpPr txBox="1"/>
          <p:nvPr/>
        </p:nvSpPr>
        <p:spPr>
          <a:xfrm>
            <a:off x="12125783" y="7227046"/>
            <a:ext cx="5837622" cy="99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사용자 후기 기반 분석 개선 회의</a:t>
            </a:r>
            <a:endParaRPr lang="en-US" altLang="ko-KR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  <a:p>
            <a:pPr>
              <a:lnSpc>
                <a:spcPts val="4032"/>
              </a:lnSpc>
            </a:pP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기획력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, 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통찰력 함양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)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endParaRPr lang="en-US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BEDE44A2-9966-4290-BA24-415A9AE20F6A}"/>
              </a:ext>
            </a:extLst>
          </p:cNvPr>
          <p:cNvSpPr txBox="1"/>
          <p:nvPr/>
        </p:nvSpPr>
        <p:spPr>
          <a:xfrm>
            <a:off x="2296512" y="3083300"/>
            <a:ext cx="13944600" cy="474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72"/>
              </a:lnSpc>
            </a:pPr>
            <a:r>
              <a:rPr lang="en-US" sz="28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JOB-A-YO </a:t>
            </a:r>
            <a:r>
              <a:rPr lang="ko-KR" altLang="en-US" sz="28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프로젝트의 핵심 인력인 빅데이터 분석가의 직무 역량 및 교육 체계 </a:t>
            </a:r>
            <a:r>
              <a:rPr lang="ko-KR" altLang="en-US" sz="2800" b="1" spc="-160" dirty="0" err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설계표</a:t>
            </a:r>
            <a:endParaRPr lang="en-US" sz="2800" b="1" spc="-160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7368513C-E5EB-4E70-BAEB-A8AF3CFA6DC3}"/>
              </a:ext>
            </a:extLst>
          </p:cNvPr>
          <p:cNvSpPr txBox="1"/>
          <p:nvPr/>
        </p:nvSpPr>
        <p:spPr>
          <a:xfrm>
            <a:off x="10475572" y="4043355"/>
            <a:ext cx="1643585" cy="48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기본 필수 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 </a:t>
            </a: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4184E22D-036B-4D30-8AF8-84DD295907AD}"/>
              </a:ext>
            </a:extLst>
          </p:cNvPr>
          <p:cNvSpPr txBox="1"/>
          <p:nvPr/>
        </p:nvSpPr>
        <p:spPr>
          <a:xfrm>
            <a:off x="10475572" y="5374038"/>
            <a:ext cx="1822028" cy="48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전문 필수 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 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endParaRPr lang="en-US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D5932F53-AA5B-4924-8CDC-3B001CEAAB6F}"/>
              </a:ext>
            </a:extLst>
          </p:cNvPr>
          <p:cNvSpPr txBox="1"/>
          <p:nvPr/>
        </p:nvSpPr>
        <p:spPr>
          <a:xfrm>
            <a:off x="10475572" y="7247417"/>
            <a:ext cx="1822028" cy="48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32"/>
              </a:lnSpc>
            </a:pP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향상 선택 </a:t>
            </a:r>
            <a:r>
              <a:rPr lang="en-US" altLang="ko-KR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: </a:t>
            </a:r>
            <a:r>
              <a:rPr lang="ko-KR" altLang="en-US" sz="28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</a:t>
            </a:r>
            <a:endParaRPr lang="en-US" sz="28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</p:spTree>
    <p:extLst>
      <p:ext uri="{BB962C8B-B14F-4D97-AF65-F5344CB8AC3E}">
        <p14:creationId xmlns:p14="http://schemas.microsoft.com/office/powerpoint/2010/main" val="95669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8407550F-4407-4128-AED5-87D03F81AFE0}"/>
              </a:ext>
            </a:extLst>
          </p:cNvPr>
          <p:cNvSpPr txBox="1"/>
          <p:nvPr/>
        </p:nvSpPr>
        <p:spPr>
          <a:xfrm>
            <a:off x="1870775" y="1650007"/>
            <a:ext cx="9485216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ko-KR" altLang="en-US" sz="7200" b="1" spc="-359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역량 교육 체계 설계 보고서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C34A2C1F-E4F3-4301-82A4-4D536532B943}"/>
              </a:ext>
            </a:extLst>
          </p:cNvPr>
          <p:cNvSpPr txBox="1"/>
          <p:nvPr/>
        </p:nvSpPr>
        <p:spPr>
          <a:xfrm>
            <a:off x="1905000" y="1215797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2"/>
              </a:lnSpc>
            </a:pPr>
            <a:r>
              <a:rPr lang="en-US" altLang="ko-KR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3. </a:t>
            </a:r>
            <a:r>
              <a:rPr lang="ko-KR" altLang="en-US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조직 수립</a:t>
            </a:r>
            <a:endParaRPr lang="en-US" sz="2800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2" name="표 15">
            <a:extLst>
              <a:ext uri="{FF2B5EF4-FFF2-40B4-BE49-F238E27FC236}">
                <a16:creationId xmlns:a16="http://schemas.microsoft.com/office/drawing/2014/main" id="{977EEE33-90EF-DB3B-7AB8-7B3E24904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94856"/>
              </p:ext>
            </p:extLst>
          </p:nvPr>
        </p:nvGraphicFramePr>
        <p:xfrm>
          <a:off x="2208832" y="4399043"/>
          <a:ext cx="14401800" cy="33103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5258768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941350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40739626"/>
                    </a:ext>
                  </a:extLst>
                </a:gridCol>
                <a:gridCol w="3885232">
                  <a:extLst>
                    <a:ext uri="{9D8B030D-6E8A-4147-A177-3AD203B41FA5}">
                      <a16:colId xmlns:a16="http://schemas.microsoft.com/office/drawing/2014/main" val="4250964063"/>
                    </a:ext>
                  </a:extLst>
                </a:gridCol>
              </a:tblGrid>
              <a:tr h="394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(BSC)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KPI(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핵심 성과 지표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KPI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목표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예시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가중치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평가 기준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(S(</a:t>
                      </a:r>
                      <a:r>
                        <a:rPr lang="ko-KR" altLang="en-US" sz="12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목표 초과달성</a:t>
                      </a:r>
                      <a:r>
                        <a:rPr lang="en-US" altLang="ko-KR" sz="12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)/A(</a:t>
                      </a:r>
                      <a:r>
                        <a:rPr lang="ko-KR" altLang="en-US" sz="12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목표달성</a:t>
                      </a:r>
                      <a:r>
                        <a:rPr lang="en-US" altLang="ko-KR" sz="12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)/B(</a:t>
                      </a:r>
                      <a:r>
                        <a:rPr lang="ko-KR" altLang="en-US" sz="12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목표 미달</a:t>
                      </a:r>
                      <a:r>
                        <a:rPr lang="en-US" altLang="ko-KR" sz="12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))</a:t>
                      </a:r>
                      <a:endParaRPr lang="ko-KR" altLang="en-US" sz="12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5666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고객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고객 유지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재방문율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고객 충성도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신규 고객 확보율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80%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40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S:90%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A:85%, B:50%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5666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프로세스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혁신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모델 효율성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85%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30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S:85%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A:80%, B:60%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5666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학습</a:t>
                      </a:r>
                      <a:r>
                        <a:rPr lang="en-US" altLang="ko-KR" b="1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b="1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성장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인적 자원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직원 교육 훈련 시간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30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5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S:35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시간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A:25~29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시간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B:20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  <a:tr h="4951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재무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비용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절감률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5%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20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S:8%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,A:5%,B:4%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282909"/>
                  </a:ext>
                </a:extLst>
              </a:tr>
              <a:tr h="5666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참고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총 가중치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-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95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-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43771"/>
                  </a:ext>
                </a:extLst>
              </a:tr>
            </a:tbl>
          </a:graphicData>
        </a:graphic>
      </p:graphicFrame>
      <p:sp>
        <p:nvSpPr>
          <p:cNvPr id="8" name="TextBox 16">
            <a:extLst>
              <a:ext uri="{FF2B5EF4-FFF2-40B4-BE49-F238E27FC236}">
                <a16:creationId xmlns:a16="http://schemas.microsoft.com/office/drawing/2014/main" id="{09ECC3C2-FE16-41F0-88A2-EFED3073180E}"/>
              </a:ext>
            </a:extLst>
          </p:cNvPr>
          <p:cNvSpPr txBox="1"/>
          <p:nvPr/>
        </p:nvSpPr>
        <p:spPr>
          <a:xfrm>
            <a:off x="4958256" y="3705415"/>
            <a:ext cx="8371488" cy="477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72"/>
              </a:lnSpc>
            </a:pPr>
            <a:r>
              <a:rPr lang="ko-KR" altLang="en-US" sz="28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조직구성원의 활동 평가 기준</a:t>
            </a:r>
            <a:r>
              <a:rPr lang="en-US" altLang="ko-KR" sz="28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(KPI)</a:t>
            </a:r>
            <a:endParaRPr lang="en-US" sz="2800" b="1" spc="-160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A0178EFE-6E4E-4AA0-8A0E-B5199EEB74C9}"/>
              </a:ext>
            </a:extLst>
          </p:cNvPr>
          <p:cNvSpPr txBox="1"/>
          <p:nvPr/>
        </p:nvSpPr>
        <p:spPr>
          <a:xfrm>
            <a:off x="2208832" y="7925675"/>
            <a:ext cx="13944600" cy="1054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72"/>
              </a:lnSpc>
            </a:pPr>
            <a:r>
              <a:rPr lang="en-US" altLang="ko-KR" sz="2000" b="1" spc="-160" dirty="0">
                <a:solidFill>
                  <a:srgbClr val="000000"/>
                </a:solidFill>
                <a:latin typeface="Nanum Square Bold" panose="020B0600000101010101" charset="-127"/>
                <a:ea typeface="Nanum Square Bold" panose="020B0600000101010101" charset="-127"/>
                <a:cs typeface="Nanum Square Bold"/>
                <a:sym typeface="Nanum Square Bold"/>
              </a:rPr>
              <a:t>KPI </a:t>
            </a:r>
            <a:r>
              <a:rPr lang="ko-KR" altLang="en-US" sz="2000" b="1" spc="-160" dirty="0">
                <a:solidFill>
                  <a:srgbClr val="000000"/>
                </a:solidFill>
                <a:latin typeface="Nanum Square Bold" panose="020B0600000101010101" charset="-127"/>
                <a:ea typeface="Nanum Square Bold" panose="020B0600000101010101" charset="-127"/>
                <a:cs typeface="Nanum Square Bold"/>
                <a:sym typeface="Nanum Square Bold"/>
              </a:rPr>
              <a:t>선정의 </a:t>
            </a:r>
            <a:r>
              <a:rPr lang="en-US" altLang="ko-KR" sz="2000" b="1" spc="-160" dirty="0">
                <a:solidFill>
                  <a:srgbClr val="000000"/>
                </a:solidFill>
                <a:latin typeface="Nanum Square Bold" panose="020B0600000101010101" charset="-127"/>
                <a:ea typeface="Nanum Square Bold" panose="020B0600000101010101" charset="-127"/>
                <a:cs typeface="Nanum Square Bold"/>
                <a:sym typeface="Nanum Square Bold"/>
              </a:rPr>
              <a:t>CSF(</a:t>
            </a:r>
            <a:r>
              <a:rPr lang="ko-KR" altLang="en-US" sz="2000" b="1" spc="-160" dirty="0">
                <a:solidFill>
                  <a:srgbClr val="000000"/>
                </a:solidFill>
                <a:latin typeface="Nanum Square Bold" panose="020B0600000101010101" charset="-127"/>
                <a:ea typeface="Nanum Square Bold" panose="020B0600000101010101" charset="-127"/>
                <a:cs typeface="Nanum Square Bold"/>
                <a:sym typeface="Nanum Square Bold"/>
              </a:rPr>
              <a:t>핵심 성공 요인</a:t>
            </a:r>
            <a:r>
              <a:rPr lang="en-US" altLang="ko-KR" sz="2000" b="1" spc="-160" dirty="0">
                <a:solidFill>
                  <a:srgbClr val="000000"/>
                </a:solidFill>
                <a:latin typeface="Nanum Square Bold" panose="020B0600000101010101" charset="-127"/>
                <a:ea typeface="Nanum Square Bold" panose="020B0600000101010101" charset="-127"/>
                <a:cs typeface="Nanum Square Bold"/>
                <a:sym typeface="Nanum Square Bold"/>
              </a:rPr>
              <a:t>) </a:t>
            </a:r>
            <a:r>
              <a:rPr lang="ko-KR" altLang="en-US" sz="2000" b="1" spc="-160" dirty="0">
                <a:solidFill>
                  <a:srgbClr val="000000"/>
                </a:solidFill>
                <a:latin typeface="Nanum Square Bold" panose="020B0600000101010101" charset="-127"/>
                <a:ea typeface="Nanum Square Bold" panose="020B0600000101010101" charset="-127"/>
                <a:cs typeface="Nanum Square Bold"/>
                <a:sym typeface="Nanum Square Bold"/>
              </a:rPr>
              <a:t>분석</a:t>
            </a:r>
            <a:endParaRPr lang="en-US" altLang="ko-KR" sz="2000" b="1" spc="-160" dirty="0">
              <a:solidFill>
                <a:srgbClr val="000000"/>
              </a:solidFill>
              <a:latin typeface="Nanum Square Bold" panose="020B0600000101010101" charset="-127"/>
              <a:ea typeface="Nanum Square Bold" panose="020B0600000101010101" charset="-127"/>
              <a:cs typeface="Nanum Square Bold"/>
              <a:sym typeface="Nanum Square Bold"/>
            </a:endParaRPr>
          </a:p>
          <a:p>
            <a:r>
              <a:rPr 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KPI</a:t>
            </a:r>
            <a:r>
              <a:rPr lang="ko-KR" alt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는 조직의 </a:t>
            </a:r>
            <a:r>
              <a:rPr lang="en-US" altLang="ko-KR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CSF(</a:t>
            </a:r>
            <a:r>
              <a:rPr lang="ko-KR" alt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핵심 성공 요인</a:t>
            </a:r>
            <a:r>
              <a:rPr lang="en-US" altLang="ko-KR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)</a:t>
            </a:r>
            <a:r>
              <a:rPr lang="ko-KR" alt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과 가장 밀접한 성과 지표를 선정하여 도출</a:t>
            </a:r>
            <a:endParaRPr lang="en-US" altLang="ko-KR" spc="-160" dirty="0">
              <a:solidFill>
                <a:srgbClr val="737373"/>
              </a:solidFill>
              <a:latin typeface="Nanum Square" panose="020B0600000101010101" charset="-127"/>
              <a:ea typeface="Nanum Square" panose="020B0600000101010101" charset="-127"/>
              <a:cs typeface="Nanum Square Bold"/>
              <a:sym typeface="Nanum Square Bold"/>
            </a:endParaRPr>
          </a:p>
          <a:p>
            <a:r>
              <a:rPr 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 JOB-A-YO </a:t>
            </a:r>
            <a:r>
              <a:rPr lang="ko-KR" alt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의 </a:t>
            </a:r>
            <a:r>
              <a:rPr lang="en-US" altLang="ko-KR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CSF</a:t>
            </a:r>
            <a:r>
              <a:rPr lang="ko-KR" alt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가 고객에게 신뢰도 높은 맞춤형 상권 정보 제공이기 때문에 고객 유지와 혁신</a:t>
            </a:r>
            <a:r>
              <a:rPr lang="en-US" altLang="ko-KR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(</a:t>
            </a:r>
            <a:r>
              <a:rPr lang="ko-KR" alt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분석 모델 효율성</a:t>
            </a:r>
            <a:r>
              <a:rPr lang="en-US" altLang="ko-KR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)</a:t>
            </a:r>
            <a:r>
              <a:rPr lang="ko-KR" alt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을 주요 </a:t>
            </a:r>
            <a:r>
              <a:rPr lang="en-US" altLang="ko-KR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KPI</a:t>
            </a:r>
            <a:r>
              <a:rPr lang="ko-KR" altLang="en-US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로 선정</a:t>
            </a:r>
            <a:endParaRPr lang="en-US" spc="-160" dirty="0">
              <a:solidFill>
                <a:srgbClr val="737373"/>
              </a:solidFill>
              <a:latin typeface="Nanum Square" panose="020B0600000101010101" charset="-127"/>
              <a:ea typeface="Nanum Square" panose="020B0600000101010101" charset="-127"/>
              <a:cs typeface="Nanum Square Bold"/>
              <a:sym typeface="Nanum Square Bold"/>
            </a:endParaRPr>
          </a:p>
        </p:txBody>
      </p:sp>
    </p:spTree>
    <p:extLst>
      <p:ext uri="{BB962C8B-B14F-4D97-AF65-F5344CB8AC3E}">
        <p14:creationId xmlns:p14="http://schemas.microsoft.com/office/powerpoint/2010/main" val="247644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635693" y="1610167"/>
            <a:ext cx="13010308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서비스 장애</a:t>
            </a:r>
            <a:r>
              <a:rPr lang="en-US" altLang="ko-KR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/</a:t>
            </a: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가용성 관리 분석 보고서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BF78EFF4-36D2-4C29-A737-087213577340}"/>
              </a:ext>
            </a:extLst>
          </p:cNvPr>
          <p:cNvSpPr txBox="1"/>
          <p:nvPr/>
        </p:nvSpPr>
        <p:spPr>
          <a:xfrm>
            <a:off x="1933074" y="3296460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2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장애 관리 이슈 및 가용성 대응 </a:t>
            </a:r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방안표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34AE9860-9191-4EEA-BD8F-91B912EC3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95234"/>
              </p:ext>
            </p:extLst>
          </p:nvPr>
        </p:nvGraphicFramePr>
        <p:xfrm>
          <a:off x="1752600" y="3848100"/>
          <a:ext cx="15016614" cy="43677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7509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4447932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3436566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1791193">
                  <a:extLst>
                    <a:ext uri="{9D8B030D-6E8A-4147-A177-3AD203B41FA5}">
                      <a16:colId xmlns:a16="http://schemas.microsoft.com/office/drawing/2014/main" val="1694135089"/>
                    </a:ext>
                  </a:extLst>
                </a:gridCol>
                <a:gridCol w="4653414">
                  <a:extLst>
                    <a:ext uri="{9D8B030D-6E8A-4147-A177-3AD203B41FA5}">
                      <a16:colId xmlns:a16="http://schemas.microsoft.com/office/drawing/2014/main" val="1240739626"/>
                    </a:ext>
                  </a:extLst>
                </a:gridCol>
              </a:tblGrid>
              <a:tr h="780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JOB-A-YO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운영 이슈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NCS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기준 원인 분석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위험 수준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긴급도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영향도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장애 복구 및 가용성 대응방안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890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대규모 자연재해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예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태풍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로 인해 서비스 서버실의 전력이 완전히 차단됨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자연 재해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전력 설비 및 통신 회선 장애로 인한 시스템 중단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긴급도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영향도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비상 전원 및 클라우드 이중화 시스템 구축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재해복구센터 운영으로 서비스 연속성 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.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정기 비상 대응 모의훈련 실시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954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2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사용자 맞춤형 창업데이터를 추천하는데 필요한 위치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의 응답 지연 발생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시스템 과부하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대규모 요청 시 추천 알고리즘 처리량 부족 및 외부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응답 지연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긴급도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중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영향도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API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서버 장애 발생 시 캐시 서버로 임시 데이터 제공 및 재시작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.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장애 구간 로그를 수집해 모델 학습 데이터 손실 여부 점검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939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3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실시간 키워드 분석 및 추천 알고리즘이 대규모 사용자 요청 시 처리 지연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시스템 장애</a:t>
                      </a:r>
                      <a:r>
                        <a:rPr lang="en-US" altLang="ko-KR" dirty="0">
                          <a:solidFill>
                            <a:srgbClr val="0070C0"/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빅데이터 시스템 인프라 간 일시적인 병목 현상 발생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긴급도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중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영향도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가용성 모니터링을 통해 사용자 요청 처리량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CPU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메모리 사용률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추천 알고리즘 응답속도 실시간 시각화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  <a:tr h="77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4 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데이터센터 화재로 인한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연동 중단으로 일부  추천 항목 누락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0070C0"/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외부 연계 오류</a:t>
                      </a:r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API </a:t>
                      </a: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서버의 장애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긴급도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영향도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중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예비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키 자동 전환 기능 추가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장애 시 대체 데이터셋을 통한 임시 추천 제공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374747"/>
                  </a:ext>
                </a:extLst>
              </a:tr>
            </a:tbl>
          </a:graphicData>
        </a:graphic>
      </p:graphicFrame>
      <p:sp>
        <p:nvSpPr>
          <p:cNvPr id="8" name="TextBox 13">
            <a:extLst>
              <a:ext uri="{FF2B5EF4-FFF2-40B4-BE49-F238E27FC236}">
                <a16:creationId xmlns:a16="http://schemas.microsoft.com/office/drawing/2014/main" id="{7435D9F1-877F-4686-8866-7D3F172BD0F3}"/>
              </a:ext>
            </a:extLst>
          </p:cNvPr>
          <p:cNvSpPr txBox="1"/>
          <p:nvPr/>
        </p:nvSpPr>
        <p:spPr>
          <a:xfrm>
            <a:off x="1905000" y="1215797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2"/>
              </a:lnSpc>
            </a:pPr>
            <a:r>
              <a:rPr lang="en-US" altLang="ko-KR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4. </a:t>
            </a:r>
            <a:r>
              <a:rPr lang="ko-KR" altLang="en-US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운영 관리 기획</a:t>
            </a:r>
            <a:endParaRPr lang="en-US" sz="2800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</p:spTree>
    <p:extLst>
      <p:ext uri="{BB962C8B-B14F-4D97-AF65-F5344CB8AC3E}">
        <p14:creationId xmlns:p14="http://schemas.microsoft.com/office/powerpoint/2010/main" val="55680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447800" y="1744777"/>
            <a:ext cx="14747307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서비스 수준 협약</a:t>
            </a:r>
            <a:r>
              <a:rPr lang="en-US" altLang="ko-KR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(SLA) </a:t>
            </a: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및 변경 관리 계획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BF78EFF4-36D2-4C29-A737-087213577340}"/>
              </a:ext>
            </a:extLst>
          </p:cNvPr>
          <p:cNvSpPr txBox="1"/>
          <p:nvPr/>
        </p:nvSpPr>
        <p:spPr>
          <a:xfrm>
            <a:off x="2835441" y="3190519"/>
            <a:ext cx="9982200" cy="1147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서비스 수준 협약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(SLA)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평가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지표표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JOB-A-YO</a:t>
            </a:r>
            <a:r>
              <a:rPr lang="ko-KR" altLang="en-US" sz="24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 서비스가 사용자에게 제공해야 하는 목표 수준</a:t>
            </a:r>
            <a:endParaRPr lang="en-US" sz="2400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3" name="표 15">
            <a:extLst>
              <a:ext uri="{FF2B5EF4-FFF2-40B4-BE49-F238E27FC236}">
                <a16:creationId xmlns:a16="http://schemas.microsoft.com/office/drawing/2014/main" id="{7983B5BE-F27B-0110-5099-DA5B6FD8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24829"/>
              </p:ext>
            </p:extLst>
          </p:nvPr>
        </p:nvGraphicFramePr>
        <p:xfrm>
          <a:off x="2819399" y="4427962"/>
          <a:ext cx="12649201" cy="49483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7192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4659202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1544461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1477311">
                  <a:extLst>
                    <a:ext uri="{9D8B030D-6E8A-4147-A177-3AD203B41FA5}">
                      <a16:colId xmlns:a16="http://schemas.microsoft.com/office/drawing/2014/main" val="251328843"/>
                    </a:ext>
                  </a:extLst>
                </a:gridCol>
                <a:gridCol w="1753655">
                  <a:extLst>
                    <a:ext uri="{9D8B030D-6E8A-4147-A177-3AD203B41FA5}">
                      <a16:colId xmlns:a16="http://schemas.microsoft.com/office/drawing/2014/main" val="1694135089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258128862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측정 항목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가중치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총합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100%)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-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중요도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- 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측정 주기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목표 수준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목표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목표 수준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최소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1098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운영 서비스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가동률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창업 데이터분석 플랫폼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-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서비스가 멈추지 않고 잘 돌아가는 비율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20%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월간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95%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이상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90%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이상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998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운영 서비스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장애 복구 시간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심각 등급 기준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-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장애 발생 시 얼마나  빨리 복구하는가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15%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월간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95%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이내 복구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85%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이내 복구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96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운영 서비스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백업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준수율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손실 방지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-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손실을 막기 위한 백업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수행률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10%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월간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98%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95% 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330716"/>
                  </a:ext>
                </a:extLst>
              </a:tr>
              <a:tr h="96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 서비스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고객 만족도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서비스 품질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-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이용자가 느끼는 품질 만족도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10%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년간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90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80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04199"/>
                  </a:ext>
                </a:extLst>
              </a:tr>
            </a:tbl>
          </a:graphicData>
        </a:graphic>
      </p:graphicFrame>
      <p:sp>
        <p:nvSpPr>
          <p:cNvPr id="7" name="TextBox 13">
            <a:extLst>
              <a:ext uri="{FF2B5EF4-FFF2-40B4-BE49-F238E27FC236}">
                <a16:creationId xmlns:a16="http://schemas.microsoft.com/office/drawing/2014/main" id="{878CB129-D2E9-4F02-A9D1-CD1A0832D16D}"/>
              </a:ext>
            </a:extLst>
          </p:cNvPr>
          <p:cNvSpPr txBox="1"/>
          <p:nvPr/>
        </p:nvSpPr>
        <p:spPr>
          <a:xfrm>
            <a:off x="1905000" y="1215797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2"/>
              </a:lnSpc>
            </a:pPr>
            <a:r>
              <a:rPr lang="en-US" altLang="ko-KR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4. </a:t>
            </a:r>
            <a:r>
              <a:rPr lang="ko-KR" altLang="en-US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운영 관리 기획</a:t>
            </a:r>
            <a:endParaRPr lang="en-US" sz="2800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</p:spTree>
    <p:extLst>
      <p:ext uri="{BB962C8B-B14F-4D97-AF65-F5344CB8AC3E}">
        <p14:creationId xmlns:p14="http://schemas.microsoft.com/office/powerpoint/2010/main" val="268357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648134" y="1610167"/>
            <a:ext cx="14353866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서비스 수준 협약</a:t>
            </a:r>
            <a:r>
              <a:rPr lang="en-US" altLang="ko-KR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(SLA) </a:t>
            </a: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및 변경 관리 계획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BF78EFF4-36D2-4C29-A737-087213577340}"/>
              </a:ext>
            </a:extLst>
          </p:cNvPr>
          <p:cNvSpPr txBox="1"/>
          <p:nvPr/>
        </p:nvSpPr>
        <p:spPr>
          <a:xfrm>
            <a:off x="1828800" y="4006804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2"/>
              </a:lnSpc>
            </a:pP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핵심 구성 요소의 변경 관리 계획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11" name="표 15">
            <a:extLst>
              <a:ext uri="{FF2B5EF4-FFF2-40B4-BE49-F238E27FC236}">
                <a16:creationId xmlns:a16="http://schemas.microsoft.com/office/drawing/2014/main" id="{64ACF4BE-BA71-40A7-A249-81F5FBD89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50036"/>
              </p:ext>
            </p:extLst>
          </p:nvPr>
        </p:nvGraphicFramePr>
        <p:xfrm>
          <a:off x="1407337" y="4549370"/>
          <a:ext cx="15278100" cy="32662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7863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2398041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1987395">
                  <a:extLst>
                    <a:ext uri="{9D8B030D-6E8A-4147-A177-3AD203B41FA5}">
                      <a16:colId xmlns:a16="http://schemas.microsoft.com/office/drawing/2014/main" val="735212203"/>
                    </a:ext>
                  </a:extLst>
                </a:gridCol>
                <a:gridCol w="6127801">
                  <a:extLst>
                    <a:ext uri="{9D8B030D-6E8A-4147-A177-3AD203B41FA5}">
                      <a16:colId xmlns:a16="http://schemas.microsoft.com/office/drawing/2014/main" val="1694135089"/>
                    </a:ext>
                  </a:extLst>
                </a:gridCol>
              </a:tblGrid>
              <a:tr h="446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대상 자산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이슈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관리 모델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영향도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관리 항목 및 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1630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모델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추천 알고리즘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모델의 정확도 향상을 위한 신규 알고리즘 적용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일반 변경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주기적 업데이트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성능 개선 목적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중간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모델 정확도 및 성능에 영향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버전 관리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모델의 버전 관리를 수행하고 최종 버전을 항시 관리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담당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엔지니어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2.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이행 및 검사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신규 알고리즘 적용 후 검증용 데이터셋으로 테스트를 진행 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서비스 반영 전 내부 검수위원 승인 후 적용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1115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데이터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창업 후 현황데이터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현황 데이터의 메타데이터 포맷을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JSON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에서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CSV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로 변경 필요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일반 변경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계획 및 승인 필요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낮음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접근성 향상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구성 요소 상태 기록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후의 구성 관리 데이터베이스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(CMDB)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에 구성 요소의 상태를 기록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. </a:t>
                      </a:r>
                    </a:p>
                    <a:p>
                      <a:pPr marL="342900" indent="-342900" algn="l" latinLnBrk="1">
                        <a:buAutoNum type="arabicPeriod"/>
                      </a:pP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심의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변경 후 데이터 처리 속도 및 정확성에 미치는 영향 평가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</a:tbl>
          </a:graphicData>
        </a:graphic>
      </p:graphicFrame>
      <p:sp>
        <p:nvSpPr>
          <p:cNvPr id="7" name="TextBox 13">
            <a:extLst>
              <a:ext uri="{FF2B5EF4-FFF2-40B4-BE49-F238E27FC236}">
                <a16:creationId xmlns:a16="http://schemas.microsoft.com/office/drawing/2014/main" id="{2F168B77-2B0F-446A-802A-7B55B2D82284}"/>
              </a:ext>
            </a:extLst>
          </p:cNvPr>
          <p:cNvSpPr txBox="1"/>
          <p:nvPr/>
        </p:nvSpPr>
        <p:spPr>
          <a:xfrm>
            <a:off x="1905000" y="1215797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52"/>
              </a:lnSpc>
            </a:pPr>
            <a:r>
              <a:rPr lang="en-US" altLang="ko-KR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4. </a:t>
            </a:r>
            <a:r>
              <a:rPr lang="ko-KR" altLang="en-US" sz="2800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운영 관리 기획</a:t>
            </a:r>
            <a:endParaRPr lang="en-US" sz="2800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</p:spTree>
    <p:extLst>
      <p:ext uri="{BB962C8B-B14F-4D97-AF65-F5344CB8AC3E}">
        <p14:creationId xmlns:p14="http://schemas.microsoft.com/office/powerpoint/2010/main" val="381058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25627" y="4436452"/>
            <a:ext cx="7436745" cy="1553614"/>
            <a:chOff x="0" y="0"/>
            <a:chExt cx="194533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5330" cy="406400"/>
            </a:xfrm>
            <a:custGeom>
              <a:avLst/>
              <a:gdLst/>
              <a:ahLst/>
              <a:cxnLst/>
              <a:rect l="l" t="t" r="r" b="b"/>
              <a:pathLst>
                <a:path w="1945330" h="406400">
                  <a:moveTo>
                    <a:pt x="1742130" y="0"/>
                  </a:moveTo>
                  <a:cubicBezTo>
                    <a:pt x="1854355" y="0"/>
                    <a:pt x="1945330" y="90976"/>
                    <a:pt x="1945330" y="203200"/>
                  </a:cubicBezTo>
                  <a:cubicBezTo>
                    <a:pt x="1945330" y="315424"/>
                    <a:pt x="1854355" y="406400"/>
                    <a:pt x="174213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94533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50428" y="4507964"/>
            <a:ext cx="6387144" cy="142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527"/>
              </a:lnSpc>
            </a:pPr>
            <a:r>
              <a:rPr lang="en-US" sz="8799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46559" y="2988765"/>
            <a:ext cx="2594882" cy="2272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25"/>
              </a:lnSpc>
            </a:pPr>
            <a:r>
              <a:rPr lang="en-US" sz="15290" b="1" spc="-764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8212029" y="2123710"/>
            <a:ext cx="7275635" cy="935119"/>
            <a:chOff x="0" y="0"/>
            <a:chExt cx="9700846" cy="124682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700846" cy="1246825"/>
              <a:chOff x="0" y="0"/>
              <a:chExt cx="3161970" cy="4064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16197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61970" h="406400">
                    <a:moveTo>
                      <a:pt x="2958770" y="0"/>
                    </a:moveTo>
                    <a:cubicBezTo>
                      <a:pt x="3070994" y="0"/>
                      <a:pt x="3161970" y="90976"/>
                      <a:pt x="3161970" y="203200"/>
                    </a:cubicBezTo>
                    <a:cubicBezTo>
                      <a:pt x="3161970" y="315424"/>
                      <a:pt x="3070994" y="406400"/>
                      <a:pt x="295877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3161970" cy="454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10816" y="91261"/>
              <a:ext cx="1064303" cy="1064303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1" name="TextBox 11"/>
          <p:cNvSpPr txBox="1"/>
          <p:nvPr/>
        </p:nvSpPr>
        <p:spPr>
          <a:xfrm>
            <a:off x="8351411" y="2331376"/>
            <a:ext cx="610350" cy="6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4200" spc="-210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06000" y="2339129"/>
            <a:ext cx="535356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 품질 관리 기획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8295141" y="7228172"/>
            <a:ext cx="7275635" cy="935119"/>
            <a:chOff x="0" y="0"/>
            <a:chExt cx="9700846" cy="1246825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9700846" cy="1246825"/>
              <a:chOff x="0" y="0"/>
              <a:chExt cx="316197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16197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61970" h="406400">
                    <a:moveTo>
                      <a:pt x="2958770" y="0"/>
                    </a:moveTo>
                    <a:cubicBezTo>
                      <a:pt x="3070994" y="0"/>
                      <a:pt x="3161970" y="90976"/>
                      <a:pt x="3161970" y="203200"/>
                    </a:cubicBezTo>
                    <a:cubicBezTo>
                      <a:pt x="3161970" y="315424"/>
                      <a:pt x="3070994" y="406400"/>
                      <a:pt x="295877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3161970" cy="454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10816" y="91261"/>
              <a:ext cx="1064303" cy="1064303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>
            <a:off x="8295141" y="5552576"/>
            <a:ext cx="7275635" cy="935119"/>
            <a:chOff x="0" y="0"/>
            <a:chExt cx="9700846" cy="1246825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9700846" cy="1246825"/>
              <a:chOff x="0" y="0"/>
              <a:chExt cx="3161970" cy="4064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316197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61970" h="406400">
                    <a:moveTo>
                      <a:pt x="2958770" y="0"/>
                    </a:moveTo>
                    <a:cubicBezTo>
                      <a:pt x="3070994" y="0"/>
                      <a:pt x="3161970" y="90976"/>
                      <a:pt x="3161970" y="203200"/>
                    </a:cubicBezTo>
                    <a:cubicBezTo>
                      <a:pt x="3161970" y="315424"/>
                      <a:pt x="3070994" y="406400"/>
                      <a:pt x="295877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47625"/>
                <a:ext cx="3161970" cy="454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110816" y="91261"/>
              <a:ext cx="1064303" cy="1064303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48" name="TextBox 48"/>
          <p:cNvSpPr txBox="1"/>
          <p:nvPr/>
        </p:nvSpPr>
        <p:spPr>
          <a:xfrm>
            <a:off x="8425959" y="7379120"/>
            <a:ext cx="610350" cy="6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4200" spc="-210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4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905999" y="7443137"/>
            <a:ext cx="535823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 운영 관리 기획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grpSp>
        <p:nvGrpSpPr>
          <p:cNvPr id="50" name="Group 50"/>
          <p:cNvGrpSpPr/>
          <p:nvPr/>
        </p:nvGrpSpPr>
        <p:grpSpPr>
          <a:xfrm>
            <a:off x="8212029" y="3803361"/>
            <a:ext cx="7275635" cy="935119"/>
            <a:chOff x="0" y="0"/>
            <a:chExt cx="9700846" cy="1246825"/>
          </a:xfrm>
        </p:grpSpPr>
        <p:grpSp>
          <p:nvGrpSpPr>
            <p:cNvPr id="51" name="Group 51"/>
            <p:cNvGrpSpPr/>
            <p:nvPr/>
          </p:nvGrpSpPr>
          <p:grpSpPr>
            <a:xfrm>
              <a:off x="0" y="0"/>
              <a:ext cx="9700846" cy="1246825"/>
              <a:chOff x="0" y="0"/>
              <a:chExt cx="3161970" cy="4064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316197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61970" h="406400">
                    <a:moveTo>
                      <a:pt x="2958770" y="0"/>
                    </a:moveTo>
                    <a:cubicBezTo>
                      <a:pt x="3070994" y="0"/>
                      <a:pt x="3161970" y="90976"/>
                      <a:pt x="3161970" y="203200"/>
                    </a:cubicBezTo>
                    <a:cubicBezTo>
                      <a:pt x="3161970" y="315424"/>
                      <a:pt x="3070994" y="406400"/>
                      <a:pt x="295877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0" y="-47625"/>
                <a:ext cx="3161970" cy="454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110816" y="91261"/>
              <a:ext cx="1064303" cy="1064303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6" name="TextBox 5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42386" tIns="42386" rIns="42386" bIns="4238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57" name="TextBox 57"/>
          <p:cNvSpPr txBox="1"/>
          <p:nvPr/>
        </p:nvSpPr>
        <p:spPr>
          <a:xfrm>
            <a:off x="8364663" y="3982945"/>
            <a:ext cx="610350" cy="6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4200" spc="-210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905999" y="3982945"/>
            <a:ext cx="5353569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 보안 관리 기획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8454801" y="5731395"/>
            <a:ext cx="610350" cy="63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4"/>
              </a:lnSpc>
            </a:pPr>
            <a:r>
              <a:rPr lang="en-US" sz="4200" spc="-210" dirty="0">
                <a:solidFill>
                  <a:srgbClr val="FFFFFF"/>
                </a:solidFill>
                <a:latin typeface="Nanum Square"/>
                <a:ea typeface="Nanum Square"/>
                <a:cs typeface="Nanum Square"/>
                <a:sym typeface="Nanum Square"/>
              </a:rPr>
              <a:t>3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0421678" y="5760414"/>
            <a:ext cx="5186515" cy="53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ko-KR" altLang="en-US" sz="36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빅데이터 조직 수립</a:t>
            </a:r>
            <a:endParaRPr lang="en-US" sz="36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67" name="TextBox 67"/>
          <p:cNvSpPr txBox="1"/>
          <p:nvPr/>
        </p:nvSpPr>
        <p:spPr>
          <a:xfrm>
            <a:off x="2751344" y="1951637"/>
            <a:ext cx="5054369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4"/>
              </a:lnSpc>
            </a:pP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목차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731793" y="2158794"/>
            <a:ext cx="13378817" cy="486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7200" b="1" dirty="0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품질 이슈 분석 및 근본 원인 보고서</a:t>
            </a:r>
            <a:endParaRPr lang="en-US" altLang="ko-KR" sz="7200" b="1" dirty="0"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64177" y="1169445"/>
            <a:ext cx="958962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1.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품질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16D8C24-4210-4C00-BBBE-8B81E8B32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8776"/>
              </p:ext>
            </p:extLst>
          </p:nvPr>
        </p:nvGraphicFramePr>
        <p:xfrm>
          <a:off x="2049918" y="4457699"/>
          <a:ext cx="14188163" cy="2819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7563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</a:tblGrid>
              <a:tr h="643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품질 기준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NCS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JOB-A-YO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적용 예시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766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유용성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사용자가 서비스 요구 사항에 맞는 데이터를 제공받고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활용에 도움이 되어야 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추천 창업 업종이 사용자의 목적과 필요에 정확히 부합하는가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?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766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적시성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제공되는 빅데이터가 최근 정보를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제공하는지와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접속 시 응답 속도를 의미함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실시간으로 변경된 사용자의 위치를 기준으로 상권 정보를 제공하는가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?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643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정확성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실세계에서 객체를 표현하는 값이 정확히 반영되어야 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지도상의 상권 위치 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(GIS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 실제 위치와 일치하는가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?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</a:tbl>
          </a:graphicData>
        </a:graphic>
      </p:graphicFrame>
      <p:sp>
        <p:nvSpPr>
          <p:cNvPr id="16" name="TextBox 6">
            <a:extLst>
              <a:ext uri="{FF2B5EF4-FFF2-40B4-BE49-F238E27FC236}">
                <a16:creationId xmlns:a16="http://schemas.microsoft.com/office/drawing/2014/main" id="{641EBAD1-9869-417F-8A34-4746B0DA6F3E}"/>
              </a:ext>
            </a:extLst>
          </p:cNvPr>
          <p:cNvSpPr txBox="1"/>
          <p:nvPr/>
        </p:nvSpPr>
        <p:spPr>
          <a:xfrm>
            <a:off x="2171663" y="3877293"/>
            <a:ext cx="4387325" cy="33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품질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기준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" panose="020B0600000101010101" charset="-127"/>
                <a:ea typeface="Nanum Square" panose="020B0600000101010101" charset="-127"/>
                <a:cs typeface="Heebo Bold"/>
                <a:sym typeface="Heebo Bold"/>
              </a:rPr>
              <a:t> 정의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Nanum Square" panose="020B0600000101010101" charset="-127"/>
              <a:ea typeface="Nanum Square" panose="020B0600000101010101" charset="-127"/>
              <a:cs typeface="Heebo Bold"/>
              <a:sym typeface="Heebo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608A52C-C771-46AE-9AB0-6B4C714F79A8}"/>
              </a:ext>
            </a:extLst>
          </p:cNvPr>
          <p:cNvSpPr txBox="1"/>
          <p:nvPr/>
        </p:nvSpPr>
        <p:spPr>
          <a:xfrm>
            <a:off x="1764177" y="1169445"/>
            <a:ext cx="958962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1.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품질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E97766C0-453C-4319-84F2-E6F531A53DA2}"/>
              </a:ext>
            </a:extLst>
          </p:cNvPr>
          <p:cNvSpPr txBox="1"/>
          <p:nvPr/>
        </p:nvSpPr>
        <p:spPr>
          <a:xfrm>
            <a:off x="1731793" y="2158794"/>
            <a:ext cx="13378817" cy="486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7200" b="1" dirty="0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품질 이슈 분석 및 근본 원인 보고서</a:t>
            </a:r>
            <a:endParaRPr lang="en-US" altLang="ko-KR" sz="7200" b="1" dirty="0"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2E07ADBC-7252-4C8A-B68B-4C9F1E400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36121"/>
              </p:ext>
            </p:extLst>
          </p:nvPr>
        </p:nvGraphicFramePr>
        <p:xfrm>
          <a:off x="2049918" y="4194560"/>
          <a:ext cx="14188163" cy="28682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0695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1095587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5162541">
                  <a:extLst>
                    <a:ext uri="{9D8B030D-6E8A-4147-A177-3AD203B41FA5}">
                      <a16:colId xmlns:a16="http://schemas.microsoft.com/office/drawing/2014/main" val="3850629270"/>
                    </a:ext>
                  </a:extLst>
                </a:gridCol>
                <a:gridCol w="2464940">
                  <a:extLst>
                    <a:ext uri="{9D8B030D-6E8A-4147-A177-3AD203B41FA5}">
                      <a16:colId xmlns:a16="http://schemas.microsoft.com/office/drawing/2014/main" val="2940575004"/>
                    </a:ext>
                  </a:extLst>
                </a:gridCol>
              </a:tblGrid>
              <a:tr h="599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품질유형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품질 이슈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(JOB-A-YO) 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원인 분석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(NCS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기준 적용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업무 영향도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적시성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폐업한 상권을 포함해서 창업 추천함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갱신 주기 문제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폐업 관련 데이터 수집 및 갱신 주기가 길어 최신 정보가 반영되지 않음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불만 및 서비스 신뢰도 하락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2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정확성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추천된 상권의 예상 수익률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비용 정보가 실제와 차이가 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결함 및 산출 오류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상권 분석에 활용된 원천 데이터의 신뢰성이 낮거나 복잡한 예측 모델 산출 과정에서 오류 발생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잘못된 투자로 인한 사용자 금전적 손실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599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3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보안성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위치 정보와 선호 업종 데이터 외부 유출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접근 통제 미흡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: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 식별 정보인 위치데이터와 민감한 사업 구상 정보에 대한 접근 통제 시스템 부실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법적 문제 발생 및 서비스 영구적 신뢰도 상실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2AEAF809-404B-4CBD-9000-8D9730A27857}"/>
              </a:ext>
            </a:extLst>
          </p:cNvPr>
          <p:cNvSpPr txBox="1"/>
          <p:nvPr/>
        </p:nvSpPr>
        <p:spPr>
          <a:xfrm>
            <a:off x="2171663" y="3761299"/>
            <a:ext cx="4387325" cy="33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품질 관리 이슈 분석표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</p:spTree>
    <p:extLst>
      <p:ext uri="{BB962C8B-B14F-4D97-AF65-F5344CB8AC3E}">
        <p14:creationId xmlns:p14="http://schemas.microsoft.com/office/powerpoint/2010/main" val="284685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C8FC70F-794D-42E7-B573-CBF91F34CBC1}"/>
              </a:ext>
            </a:extLst>
          </p:cNvPr>
          <p:cNvSpPr txBox="1"/>
          <p:nvPr/>
        </p:nvSpPr>
        <p:spPr>
          <a:xfrm>
            <a:off x="1731793" y="2158794"/>
            <a:ext cx="13378817" cy="486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ko-KR" altLang="en-US" sz="7200" b="1" dirty="0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생명 </a:t>
            </a:r>
            <a:r>
              <a:rPr lang="ko-KR" altLang="en-US" sz="7200" b="1" dirty="0" err="1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주기별</a:t>
            </a:r>
            <a:r>
              <a:rPr lang="ko-KR" altLang="en-US" sz="7200" b="1" dirty="0"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 품질 관리 계획</a:t>
            </a:r>
            <a:endParaRPr lang="en-US" altLang="ko-KR" sz="7200" b="1" dirty="0"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608A52C-C771-46AE-9AB0-6B4C714F79A8}"/>
              </a:ext>
            </a:extLst>
          </p:cNvPr>
          <p:cNvSpPr txBox="1"/>
          <p:nvPr/>
        </p:nvSpPr>
        <p:spPr>
          <a:xfrm>
            <a:off x="1764177" y="1169445"/>
            <a:ext cx="958962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1.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품질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BBA327A3-0C41-4007-94FA-EAAF7C47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074575"/>
              </p:ext>
            </p:extLst>
          </p:nvPr>
        </p:nvGraphicFramePr>
        <p:xfrm>
          <a:off x="1765798" y="4382782"/>
          <a:ext cx="14761496" cy="39482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6805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1823022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5085272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6716397">
                  <a:extLst>
                    <a:ext uri="{9D8B030D-6E8A-4147-A177-3AD203B41FA5}">
                      <a16:colId xmlns:a16="http://schemas.microsoft.com/office/drawing/2014/main" val="3850629270"/>
                    </a:ext>
                  </a:extLst>
                </a:gridCol>
              </a:tblGrid>
              <a:tr h="599515"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수행 주기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 항목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비정형 데이터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(GIS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관리 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반정형 데이터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상권 통계 수치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 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수집 대상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 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 수집 시 저작권 및 초상권 관련 법적 요구사항 확인 및 개인 식별 가능 정보 사전 필터링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외부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연동 시 데이터 포맷 표준 및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응답 적시성 확인 필수 항목들의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결측치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검사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714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표준화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파일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&amp;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좌표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촬영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갱신일 등 핵심 메타 데이터를 추출하고 표준 규약에 따라 저장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DB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저장 시 데이터 모델의 무결성 제약조건 설정 및 주기적 프로파일링을 통한 값의 범위 및 형식 오류 검출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599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모델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 데이터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 인식 모델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(ex&gt;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점포 밀집도 분석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의 적절성 주기적 검토 및 모델 변경 시 학습 데이터 품질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재검증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상권 예측 모델에 투입되는 통계 수치의 신뢰성 및 모델의 산출 로직에 대한 일관성 검증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  <a:tr h="599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최신성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접근성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GIS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이미지가 실제 상권 모습과 일치하도록 갱신 주기 정의 및 사용자에게 고화질 이미지 신속히 제공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예상 매출이 가장 최신 통계를 기반으로 선정되었는지 확인하고 사용자 위치 정보의 정확성 보장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55237"/>
                  </a:ext>
                </a:extLst>
              </a:tr>
              <a:tr h="599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폐기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폐기 및 백업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오래된 이미지 또는 법적 이슈가 있는 이미지를 목록에 따라 안전하게 영구 삭제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보존 기간이 만료된 개인 위치 정보 및 미사용 통계 데이터는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DB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에서 안전하게 삭제하고 필수 통계는 백업 정책에 따라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17015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006921AB-9400-4D1B-8303-FCD6EA8B2842}"/>
              </a:ext>
            </a:extLst>
          </p:cNvPr>
          <p:cNvSpPr txBox="1"/>
          <p:nvPr/>
        </p:nvSpPr>
        <p:spPr>
          <a:xfrm>
            <a:off x="1792251" y="3803812"/>
            <a:ext cx="7837023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JOB-A-YO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 데이터 생명 </a:t>
            </a:r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주기별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 품질 관리 방안 계획표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</p:spTree>
    <p:extLst>
      <p:ext uri="{BB962C8B-B14F-4D97-AF65-F5344CB8AC3E}">
        <p14:creationId xmlns:p14="http://schemas.microsoft.com/office/powerpoint/2010/main" val="23321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825868" y="1569094"/>
            <a:ext cx="12499731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64"/>
              </a:lnSpc>
            </a:pPr>
            <a:r>
              <a:rPr lang="ko-KR" altLang="en-US" sz="72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개인정보 </a:t>
            </a:r>
            <a:r>
              <a:rPr lang="ko-KR" altLang="en-US" sz="7200" b="1" spc="-179" dirty="0" err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비식별</a:t>
            </a:r>
            <a:r>
              <a:rPr lang="ko-KR" altLang="en-US" sz="72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조치 계획 보고서</a:t>
            </a:r>
            <a:endParaRPr lang="en-US" altLang="ko-KR" sz="72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25868" y="1157925"/>
            <a:ext cx="99060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2.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보안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37BC3ED3-F90A-4C45-B069-EE0AA9BB4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15176"/>
              </p:ext>
            </p:extLst>
          </p:nvPr>
        </p:nvGraphicFramePr>
        <p:xfrm>
          <a:off x="1905000" y="4400469"/>
          <a:ext cx="14761495" cy="37803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3154694">
                  <a:extLst>
                    <a:ext uri="{9D8B030D-6E8A-4147-A177-3AD203B41FA5}">
                      <a16:colId xmlns:a16="http://schemas.microsoft.com/office/drawing/2014/main" val="3850629270"/>
                    </a:ext>
                  </a:extLst>
                </a:gridCol>
                <a:gridCol w="4215401">
                  <a:extLst>
                    <a:ext uri="{9D8B030D-6E8A-4147-A177-3AD203B41FA5}">
                      <a16:colId xmlns:a16="http://schemas.microsoft.com/office/drawing/2014/main" val="1719577030"/>
                    </a:ext>
                  </a:extLst>
                </a:gridCol>
              </a:tblGrid>
              <a:tr h="681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수집 데이터 항목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빅데이터 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 정보 여부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민감정보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NCS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기준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비식별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조치 방법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JOB-A-YO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적용 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974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위치 정보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경도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민감정보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범주화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가림처리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경도를 최소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‘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읍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동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‘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단위 또는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100m X 100m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격자로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범주화하여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상세 위치 식별이 어렵게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760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창업 선호 업종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반정형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민감정보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범주화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총계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상세업종을 대분류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중분류로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범주화하거나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총계 처리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특정 지역 선호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하여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681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연락처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정형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가명 처리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마스킹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연락처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이메일의 일부를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‘*’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로 대체 처리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OR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암호화 후 별도 분리 보관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  <a:tr h="681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고객 문의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상담 내용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비정형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텍스트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식별자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이름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주소 등 포함 가능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삭제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총계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텍스트 내에 포함된 이름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상세 주소 등의 개인 식별 가능 정보를 자동 탐지 및 삭제 처리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55237"/>
                  </a:ext>
                </a:extLst>
              </a:tr>
            </a:tbl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D077AE79-82D0-4D43-96E2-2792330A01A1}"/>
              </a:ext>
            </a:extLst>
          </p:cNvPr>
          <p:cNvSpPr txBox="1"/>
          <p:nvPr/>
        </p:nvSpPr>
        <p:spPr>
          <a:xfrm>
            <a:off x="1905000" y="3825465"/>
            <a:ext cx="6927715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JOB-A-YO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개인 정보 </a:t>
            </a:r>
            <a:r>
              <a:rPr lang="ko-KR" altLang="en-US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비식별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 조치 계획표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825868" y="1522897"/>
            <a:ext cx="15471532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64"/>
              </a:lnSpc>
            </a:pPr>
            <a:r>
              <a:rPr lang="ko-KR" altLang="en-US" sz="72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수명 </a:t>
            </a:r>
            <a:r>
              <a:rPr lang="ko-KR" altLang="en-US" sz="7200" b="1" spc="-179" dirty="0" err="1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주기별</a:t>
            </a:r>
            <a:r>
              <a:rPr lang="ko-KR" altLang="en-US" sz="7200" b="1" spc="-17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위협요소 분석 및 대응방안</a:t>
            </a:r>
            <a:endParaRPr lang="en-US" altLang="ko-KR" sz="7200" b="1" spc="-17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25868" y="1133292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2.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보안 관리 기획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4" name="표 15">
            <a:extLst>
              <a:ext uri="{FF2B5EF4-FFF2-40B4-BE49-F238E27FC236}">
                <a16:creationId xmlns:a16="http://schemas.microsoft.com/office/drawing/2014/main" id="{DCCF91E3-B816-34FC-2652-A2749D36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78168"/>
              </p:ext>
            </p:extLst>
          </p:nvPr>
        </p:nvGraphicFramePr>
        <p:xfrm>
          <a:off x="1635693" y="4110384"/>
          <a:ext cx="14858999" cy="4469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613512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3317307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94135089"/>
                    </a:ext>
                  </a:extLst>
                </a:gridCol>
                <a:gridCol w="1276464">
                  <a:extLst>
                    <a:ext uri="{9D8B030D-6E8A-4147-A177-3AD203B41FA5}">
                      <a16:colId xmlns:a16="http://schemas.microsoft.com/office/drawing/2014/main" val="1240739626"/>
                    </a:ext>
                  </a:extLst>
                </a:gridCol>
                <a:gridCol w="1849821">
                  <a:extLst>
                    <a:ext uri="{9D8B030D-6E8A-4147-A177-3AD203B41FA5}">
                      <a16:colId xmlns:a16="http://schemas.microsoft.com/office/drawing/2014/main" val="4250964063"/>
                    </a:ext>
                  </a:extLst>
                </a:gridCol>
                <a:gridCol w="2395607">
                  <a:extLst>
                    <a:ext uri="{9D8B030D-6E8A-4147-A177-3AD203B41FA5}">
                      <a16:colId xmlns:a16="http://schemas.microsoft.com/office/drawing/2014/main" val="3608930086"/>
                    </a:ext>
                  </a:extLst>
                </a:gridCol>
              </a:tblGrid>
              <a:tr h="53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수명주기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보안 대상 자산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주요 위협 요소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위협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취약점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발생 가능성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손실 영향도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위험수준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관리관점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대응방안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53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빅데이터 인프라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위치 정보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수집시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민감 정보 유출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위치 기반 데이터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API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사용자 입력 정보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기술적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전송 구간 암호화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 정보 수집 동의 및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마스킹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처리 적용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53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저장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빅데이터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그 자체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개인정보 저장 시 노출 가능성</a:t>
                      </a:r>
                      <a:endParaRPr lang="en-US" altLang="ko-KR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  <a:p>
                      <a:pPr algn="l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비식별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조치 </a:t>
                      </a:r>
                      <a:r>
                        <a:rPr lang="ko-KR" altLang="en-US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미실시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암호화 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X)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기술적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개인정보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암호화된 저장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DB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접근 제어 정책 적용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개인정보 보유기간 설정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537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인적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분석가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조직 민감 정보 유출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보통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보통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인적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데이터 접근 권한을 분리해 접근 제어 관리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접근 로그 기록 및 모니터링 필요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  <a:tr h="675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웹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앱 플랫폼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권한 없는 사용자에 의한 내부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보통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기술적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접근 권한 분리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관리자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일반사용자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), </a:t>
                      </a:r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접근 로그 기록 및 모니터링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2829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89322C-9AC1-4143-AB99-25F7CB34B89B}"/>
              </a:ext>
            </a:extLst>
          </p:cNvPr>
          <p:cNvSpPr txBox="1"/>
          <p:nvPr/>
        </p:nvSpPr>
        <p:spPr>
          <a:xfrm>
            <a:off x="1635692" y="3497521"/>
            <a:ext cx="8651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Nanum Square Bold" panose="020B0600000101010101" charset="-127"/>
                <a:ea typeface="Nanum Square Bold" panose="020B0600000101010101" charset="-127"/>
              </a:rPr>
              <a:t>JOB-A-YO </a:t>
            </a:r>
            <a:r>
              <a:rPr lang="ko-KR" altLang="en-US" sz="2800" dirty="0">
                <a:latin typeface="Nanum Square Bold" panose="020B0600000101010101" charset="-127"/>
                <a:ea typeface="Nanum Square Bold" panose="020B0600000101010101" charset="-127"/>
              </a:rPr>
              <a:t>수명 </a:t>
            </a:r>
            <a:r>
              <a:rPr lang="ko-KR" altLang="en-US" sz="2800" dirty="0" err="1">
                <a:latin typeface="Nanum Square Bold" panose="020B0600000101010101" charset="-127"/>
                <a:ea typeface="Nanum Square Bold" panose="020B0600000101010101" charset="-127"/>
              </a:rPr>
              <a:t>주기별</a:t>
            </a:r>
            <a:r>
              <a:rPr lang="ko-KR" altLang="en-US" sz="2800" dirty="0">
                <a:latin typeface="Nanum Square Bold" panose="020B0600000101010101" charset="-127"/>
                <a:ea typeface="Nanum Square Bold" panose="020B0600000101010101" charset="-127"/>
              </a:rPr>
              <a:t> 보안 위험 분석 및 관리 </a:t>
            </a:r>
            <a:r>
              <a:rPr lang="ko-KR" altLang="en-US" sz="2800" dirty="0" err="1">
                <a:latin typeface="Nanum Square Bold" panose="020B0600000101010101" charset="-127"/>
                <a:ea typeface="Nanum Square Bold" panose="020B0600000101010101" charset="-127"/>
              </a:rPr>
              <a:t>방안표</a:t>
            </a:r>
            <a:endParaRPr lang="ko-KR" altLang="en-US" sz="2800" dirty="0">
              <a:latin typeface="Nanum Square Bold" panose="020B0600000101010101" charset="-127"/>
              <a:ea typeface="Nanum Square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753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B26F7-BEC8-1BA8-2013-427E41C1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>
            <a:extLst>
              <a:ext uri="{FF2B5EF4-FFF2-40B4-BE49-F238E27FC236}">
                <a16:creationId xmlns:a16="http://schemas.microsoft.com/office/drawing/2014/main" id="{AF88EF63-A48F-32D3-9E50-C002ABBA598A}"/>
              </a:ext>
            </a:extLst>
          </p:cNvPr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C14E214-EEC1-B7A6-33D8-E7F9FBB965B2}"/>
              </a:ext>
            </a:extLst>
          </p:cNvPr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CD2F8806-AD97-E271-BA77-D282D30FE74F}"/>
              </a:ext>
            </a:extLst>
          </p:cNvPr>
          <p:cNvSpPr txBox="1"/>
          <p:nvPr/>
        </p:nvSpPr>
        <p:spPr>
          <a:xfrm>
            <a:off x="1905000" y="1621177"/>
            <a:ext cx="1262965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조직 역할 및 책임 할당표</a:t>
            </a:r>
            <a:r>
              <a:rPr lang="en-US" altLang="ko-KR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(RACI </a:t>
            </a: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분석</a:t>
            </a:r>
            <a:r>
              <a:rPr lang="en-US" altLang="ko-KR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)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4D79A3A2-C489-18C6-9D73-7DEA5270FE0F}"/>
              </a:ext>
            </a:extLst>
          </p:cNvPr>
          <p:cNvSpPr txBox="1"/>
          <p:nvPr/>
        </p:nvSpPr>
        <p:spPr>
          <a:xfrm>
            <a:off x="1905000" y="1150174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3.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조직 수립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90FF0CB9-D13E-0580-79C7-B167AB88BEA7}"/>
              </a:ext>
            </a:extLst>
          </p:cNvPr>
          <p:cNvSpPr/>
          <p:nvPr/>
        </p:nvSpPr>
        <p:spPr>
          <a:xfrm flipH="1" flipV="1">
            <a:off x="8839200" y="3952030"/>
            <a:ext cx="14620" cy="4772862"/>
          </a:xfrm>
          <a:prstGeom prst="line">
            <a:avLst/>
          </a:prstGeom>
          <a:ln w="19050" cap="flat">
            <a:solidFill>
              <a:srgbClr val="000000"/>
            </a:solidFill>
            <a:prstDash val="lgDash"/>
            <a:headEnd type="none" w="sm" len="sm"/>
            <a:tailEnd type="none" w="sm" len="sm"/>
          </a:ln>
        </p:spPr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FF837A-AA2C-F4A0-76CE-A6160C376C8D}"/>
              </a:ext>
            </a:extLst>
          </p:cNvPr>
          <p:cNvGrpSpPr/>
          <p:nvPr/>
        </p:nvGrpSpPr>
        <p:grpSpPr>
          <a:xfrm>
            <a:off x="2133600" y="6639501"/>
            <a:ext cx="5488508" cy="2123902"/>
            <a:chOff x="6247991" y="6742345"/>
            <a:chExt cx="5488508" cy="2123902"/>
          </a:xfrm>
        </p:grpSpPr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CE298AC-D59B-063F-E6D7-E6A91561AEE2}"/>
                </a:ext>
              </a:extLst>
            </p:cNvPr>
            <p:cNvSpPr txBox="1"/>
            <p:nvPr/>
          </p:nvSpPr>
          <p:spPr>
            <a:xfrm>
              <a:off x="7170824" y="6742345"/>
              <a:ext cx="3987594" cy="491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2"/>
                </a:lnSpc>
              </a:pPr>
              <a:r>
                <a:rPr lang="ko-KR" altLang="en-US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빅데이터</a:t>
              </a:r>
              <a:r>
                <a:rPr lang="en-US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 </a:t>
              </a:r>
              <a:r>
                <a:rPr lang="ko-KR" altLang="en-US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기획자</a:t>
              </a:r>
              <a:r>
                <a:rPr lang="en-US" altLang="ko-KR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(Planner)</a:t>
              </a:r>
              <a:endParaRPr lang="en-US" sz="32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E46A0462-D0AD-35BB-0173-3A822375204B}"/>
                </a:ext>
              </a:extLst>
            </p:cNvPr>
            <p:cNvSpPr txBox="1"/>
            <p:nvPr/>
          </p:nvSpPr>
          <p:spPr>
            <a:xfrm>
              <a:off x="6247991" y="7442780"/>
              <a:ext cx="5488508" cy="14234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ctr">
                <a:lnSpc>
                  <a:spcPts val="3712"/>
                </a:lnSpc>
                <a:buFont typeface="Arial" panose="020B0604020202020204" pitchFamily="34" charset="0"/>
                <a:buChar char="•"/>
              </a:pP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비즈니스 목표 달성을 위해 빅데이터 활용전략 수립</a:t>
              </a:r>
              <a:r>
                <a:rPr lang="en-US" altLang="ko-KR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, </a:t>
              </a: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이를 서비스나 상품으로 기획</a:t>
              </a:r>
              <a:r>
                <a:rPr lang="en-US" altLang="ko-KR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, </a:t>
              </a: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관리</a:t>
              </a:r>
              <a:endParaRPr lang="en-US" sz="3200" spc="-160" dirty="0">
                <a:solidFill>
                  <a:srgbClr val="737373"/>
                </a:solidFill>
                <a:latin typeface="Nanum Square"/>
                <a:ea typeface="Nanum Square"/>
                <a:cs typeface="Nanum Square"/>
                <a:sym typeface="Nanum Square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B54070A-3BEA-72F2-5F2A-394EB9EF70D7}"/>
              </a:ext>
            </a:extLst>
          </p:cNvPr>
          <p:cNvGrpSpPr/>
          <p:nvPr/>
        </p:nvGrpSpPr>
        <p:grpSpPr>
          <a:xfrm>
            <a:off x="9652930" y="6726019"/>
            <a:ext cx="5791197" cy="2592233"/>
            <a:chOff x="11362515" y="6742345"/>
            <a:chExt cx="5791197" cy="2592233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054A5A1-13B6-7AB3-113F-78F101161133}"/>
                </a:ext>
              </a:extLst>
            </p:cNvPr>
            <p:cNvSpPr txBox="1"/>
            <p:nvPr/>
          </p:nvSpPr>
          <p:spPr>
            <a:xfrm>
              <a:off x="11362515" y="7436623"/>
              <a:ext cx="5791197" cy="18979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ctr">
                <a:lnSpc>
                  <a:spcPts val="3712"/>
                </a:lnSpc>
                <a:buFont typeface="Arial" panose="020B0604020202020204" pitchFamily="34" charset="0"/>
                <a:buChar char="•"/>
              </a:pP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수행 직무 사용자의 요구를 분석하여 논리모델을 구성</a:t>
              </a:r>
              <a:endParaRPr lang="en-US" altLang="ko-KR" sz="3200" spc="-160" dirty="0">
                <a:solidFill>
                  <a:srgbClr val="737373"/>
                </a:solidFill>
                <a:latin typeface="Nanum Square"/>
                <a:ea typeface="Nanum Square"/>
                <a:cs typeface="Nanum Square"/>
                <a:sym typeface="Nanum Square"/>
              </a:endParaRPr>
            </a:p>
            <a:p>
              <a:pPr marL="457200" indent="-457200" algn="ctr">
                <a:lnSpc>
                  <a:spcPts val="3712"/>
                </a:lnSpc>
                <a:buFont typeface="Arial" panose="020B0604020202020204" pitchFamily="34" charset="0"/>
                <a:buChar char="•"/>
              </a:pP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비즈니스에 필요한 인사이트 도출</a:t>
              </a:r>
              <a:endParaRPr lang="en-US" altLang="ko-KR" sz="3200" spc="-160" dirty="0">
                <a:solidFill>
                  <a:srgbClr val="737373"/>
                </a:solidFill>
                <a:latin typeface="Nanum Square"/>
                <a:ea typeface="Nanum Square"/>
                <a:cs typeface="Nanum Square"/>
                <a:sym typeface="Nanum Square"/>
              </a:endParaRPr>
            </a:p>
            <a:p>
              <a:pPr algn="ctr">
                <a:lnSpc>
                  <a:spcPts val="3712"/>
                </a:lnSpc>
              </a:pPr>
              <a:endParaRPr lang="en-US" sz="3200" spc="-160" dirty="0">
                <a:solidFill>
                  <a:srgbClr val="737373"/>
                </a:solidFill>
                <a:latin typeface="Nanum Square"/>
                <a:ea typeface="Nanum Square"/>
                <a:cs typeface="Nanum Square"/>
                <a:sym typeface="Nanum Square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7523F2A2-FB40-9526-7C87-4F8A2124F9D8}"/>
                </a:ext>
              </a:extLst>
            </p:cNvPr>
            <p:cNvSpPr txBox="1"/>
            <p:nvPr/>
          </p:nvSpPr>
          <p:spPr>
            <a:xfrm>
              <a:off x="12264317" y="6742345"/>
              <a:ext cx="3987594" cy="491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2"/>
                </a:lnSpc>
              </a:pPr>
              <a:r>
                <a:rPr lang="ko-KR" altLang="en-US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빅데이터 분석가</a:t>
              </a:r>
              <a:r>
                <a:rPr lang="en-US" altLang="ko-KR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(Analyst)</a:t>
              </a:r>
              <a:endParaRPr lang="en-US" sz="32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BE9D35-7B95-38EA-670D-B711F684A269}"/>
              </a:ext>
            </a:extLst>
          </p:cNvPr>
          <p:cNvGrpSpPr/>
          <p:nvPr/>
        </p:nvGrpSpPr>
        <p:grpSpPr>
          <a:xfrm>
            <a:off x="1412702" y="4411409"/>
            <a:ext cx="7275055" cy="1634084"/>
            <a:chOff x="-119863" y="4238277"/>
            <a:chExt cx="7275055" cy="1634084"/>
          </a:xfrm>
        </p:grpSpPr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232DB00-8AFE-DC92-7505-8A7B053AE6DD}"/>
                </a:ext>
              </a:extLst>
            </p:cNvPr>
            <p:cNvSpPr txBox="1"/>
            <p:nvPr/>
          </p:nvSpPr>
          <p:spPr>
            <a:xfrm>
              <a:off x="1447800" y="4238277"/>
              <a:ext cx="3987594" cy="4912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72"/>
                </a:lnSpc>
              </a:pPr>
              <a:r>
                <a:rPr lang="ko-KR" altLang="en-US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프로젝트 관리자</a:t>
              </a:r>
              <a:r>
                <a:rPr lang="en-US" altLang="ko-KR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(PM)</a:t>
              </a:r>
              <a:endParaRPr lang="en-US" sz="32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endParaRP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CE722015-7460-A6B3-36A1-66D28272F411}"/>
                </a:ext>
              </a:extLst>
            </p:cNvPr>
            <p:cNvSpPr txBox="1"/>
            <p:nvPr/>
          </p:nvSpPr>
          <p:spPr>
            <a:xfrm>
              <a:off x="-119863" y="4923383"/>
              <a:ext cx="7275055" cy="94897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ctr">
                <a:lnSpc>
                  <a:spcPts val="3712"/>
                </a:lnSpc>
                <a:buFont typeface="Arial" panose="020B0604020202020204" pitchFamily="34" charset="0"/>
                <a:buChar char="•"/>
              </a:pP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프로젝트 계획</a:t>
              </a:r>
              <a:r>
                <a:rPr lang="en-US" altLang="ko-KR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, </a:t>
              </a: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전략 수립</a:t>
              </a:r>
              <a:endParaRPr lang="en-US" altLang="ko-KR" sz="3200" spc="-160" dirty="0">
                <a:solidFill>
                  <a:srgbClr val="737373"/>
                </a:solidFill>
                <a:latin typeface="Nanum Square"/>
                <a:ea typeface="Nanum Square"/>
                <a:cs typeface="Nanum Square"/>
                <a:sym typeface="Nanum Square"/>
              </a:endParaRPr>
            </a:p>
            <a:p>
              <a:pPr marL="457200" indent="-457200" algn="ctr">
                <a:lnSpc>
                  <a:spcPts val="3712"/>
                </a:lnSpc>
                <a:buFont typeface="Arial" panose="020B0604020202020204" pitchFamily="34" charset="0"/>
                <a:buChar char="•"/>
              </a:pP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프로젝트의 승인과 최종 의사결정 담당</a:t>
              </a:r>
              <a:endParaRPr lang="en-US" sz="3200" spc="-160" dirty="0">
                <a:solidFill>
                  <a:srgbClr val="737373"/>
                </a:solidFill>
                <a:latin typeface="Nanum Square"/>
                <a:ea typeface="Nanum Square"/>
                <a:cs typeface="Nanum Square"/>
                <a:sym typeface="Nanum Square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BFA3229-2C65-1244-1900-D1A0EE54C438}"/>
              </a:ext>
            </a:extLst>
          </p:cNvPr>
          <p:cNvGrpSpPr/>
          <p:nvPr/>
        </p:nvGrpSpPr>
        <p:grpSpPr>
          <a:xfrm>
            <a:off x="9696045" y="4146024"/>
            <a:ext cx="5609446" cy="2121252"/>
            <a:chOff x="395200" y="6841219"/>
            <a:chExt cx="5609446" cy="2121252"/>
          </a:xfrm>
        </p:grpSpPr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761E0E85-6E87-14D8-2480-CF8663D0217F}"/>
                </a:ext>
              </a:extLst>
            </p:cNvPr>
            <p:cNvSpPr txBox="1"/>
            <p:nvPr/>
          </p:nvSpPr>
          <p:spPr>
            <a:xfrm>
              <a:off x="903185" y="6841219"/>
              <a:ext cx="4688999" cy="4887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872"/>
                </a:lnSpc>
              </a:pPr>
              <a:r>
                <a:rPr lang="ko-KR" altLang="en-US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빅데이터</a:t>
              </a:r>
              <a:r>
                <a:rPr lang="en-US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 </a:t>
              </a:r>
              <a:r>
                <a:rPr lang="ko-KR" altLang="en-US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엔지니어</a:t>
              </a:r>
              <a:r>
                <a:rPr lang="en-US" altLang="ko-KR" sz="3200" b="1" spc="-160" dirty="0">
                  <a:solidFill>
                    <a:srgbClr val="000000"/>
                  </a:solidFill>
                  <a:latin typeface="Nanum Square Bold"/>
                  <a:ea typeface="Nanum Square Bold"/>
                  <a:cs typeface="Nanum Square Bold"/>
                  <a:sym typeface="Nanum Square Bold"/>
                </a:rPr>
                <a:t>(Engineer)</a:t>
              </a:r>
              <a:endParaRPr lang="en-US" sz="32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endParaRPr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665B7FBE-F95B-BB57-90CD-E75760471415}"/>
                </a:ext>
              </a:extLst>
            </p:cNvPr>
            <p:cNvSpPr txBox="1"/>
            <p:nvPr/>
          </p:nvSpPr>
          <p:spPr>
            <a:xfrm>
              <a:off x="395200" y="7539004"/>
              <a:ext cx="5609446" cy="14234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ctr">
                <a:lnSpc>
                  <a:spcPts val="3712"/>
                </a:lnSpc>
                <a:buFont typeface="Arial" panose="020B0604020202020204" pitchFamily="34" charset="0"/>
                <a:buChar char="•"/>
              </a:pP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대규모 데이터를 수집</a:t>
              </a:r>
              <a:r>
                <a:rPr lang="en-US" altLang="ko-KR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, </a:t>
              </a: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저장</a:t>
              </a:r>
              <a:r>
                <a:rPr lang="en-US" altLang="ko-KR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, </a:t>
              </a: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처리</a:t>
              </a:r>
              <a:r>
                <a:rPr lang="en-US" altLang="ko-KR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, </a:t>
              </a: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관리할 수 있는 빅데이터 플랫폼</a:t>
              </a:r>
              <a:r>
                <a:rPr lang="en-US" altLang="ko-KR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/</a:t>
              </a:r>
              <a:r>
                <a:rPr lang="ko-KR" altLang="en-US" sz="3200" spc="-160" dirty="0">
                  <a:solidFill>
                    <a:srgbClr val="737373"/>
                  </a:solidFill>
                  <a:latin typeface="Nanum Square"/>
                  <a:ea typeface="Nanum Square"/>
                  <a:cs typeface="Nanum Square"/>
                  <a:sym typeface="Nanum Square"/>
                </a:rPr>
                <a:t>시스템을 구축하고 관리</a:t>
              </a:r>
              <a:endParaRPr lang="en-US" sz="3200" spc="-160" dirty="0">
                <a:solidFill>
                  <a:srgbClr val="737373"/>
                </a:solidFill>
                <a:latin typeface="Nanum Square"/>
                <a:ea typeface="Nanum Square"/>
                <a:cs typeface="Nanum Square"/>
                <a:sym typeface="Nanum Square"/>
              </a:endParaRPr>
            </a:p>
          </p:txBody>
        </p:sp>
      </p:grpSp>
      <p:sp>
        <p:nvSpPr>
          <p:cNvPr id="24" name="TextBox 16">
            <a:extLst>
              <a:ext uri="{FF2B5EF4-FFF2-40B4-BE49-F238E27FC236}">
                <a16:creationId xmlns:a16="http://schemas.microsoft.com/office/drawing/2014/main" id="{3DA72969-3821-4F84-A205-BD9CAAAB8811}"/>
              </a:ext>
            </a:extLst>
          </p:cNvPr>
          <p:cNvSpPr txBox="1"/>
          <p:nvPr/>
        </p:nvSpPr>
        <p:spPr>
          <a:xfrm>
            <a:off x="1905000" y="3428879"/>
            <a:ext cx="13944600" cy="474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72"/>
              </a:lnSpc>
            </a:pPr>
            <a:r>
              <a:rPr lang="en-US" sz="28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JOB-A-YO </a:t>
            </a:r>
            <a:r>
              <a:rPr lang="ko-KR" altLang="en-US" sz="28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프로젝트는 중앙 집권화 조직 구조의 하위 팀으로 구성되며 핵심 직무 </a:t>
            </a:r>
            <a:r>
              <a:rPr lang="en-US" altLang="ko-KR" sz="28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4</a:t>
            </a:r>
            <a:r>
              <a:rPr lang="ko-KR" altLang="en-US" sz="2800" b="1" spc="-160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가지를 중심으로 운영</a:t>
            </a:r>
            <a:endParaRPr lang="en-US" sz="2800" b="1" spc="-160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</p:spTree>
    <p:extLst>
      <p:ext uri="{BB962C8B-B14F-4D97-AF65-F5344CB8AC3E}">
        <p14:creationId xmlns:p14="http://schemas.microsoft.com/office/powerpoint/2010/main" val="146156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1635693" y="632336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635693" y="9654664"/>
            <a:ext cx="150166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1905000" y="1621177"/>
            <a:ext cx="12629650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64"/>
              </a:lnSpc>
            </a:pP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조직 역할 및 책임 할당표</a:t>
            </a:r>
            <a:r>
              <a:rPr lang="en-US" altLang="ko-KR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(RACI </a:t>
            </a:r>
            <a:r>
              <a:rPr lang="ko-KR" altLang="en-US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분석</a:t>
            </a:r>
            <a:r>
              <a:rPr lang="en-US" altLang="ko-KR" sz="7200" b="1" spc="-359" dirty="0">
                <a:solidFill>
                  <a:srgbClr val="000000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)</a:t>
            </a:r>
            <a:endParaRPr lang="en-US" sz="7200" b="1" spc="-359" dirty="0">
              <a:solidFill>
                <a:srgbClr val="000000"/>
              </a:solidFill>
              <a:latin typeface="Nanum Square Bold"/>
              <a:ea typeface="Nanum Square Bold"/>
              <a:cs typeface="Nanum Square Bold"/>
              <a:sym typeface="Nanum Square Bold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BF78EFF4-36D2-4C29-A737-087213577340}"/>
              </a:ext>
            </a:extLst>
          </p:cNvPr>
          <p:cNvSpPr txBox="1"/>
          <p:nvPr/>
        </p:nvSpPr>
        <p:spPr>
          <a:xfrm>
            <a:off x="1905000" y="1215797"/>
            <a:ext cx="9982200" cy="330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"/>
              </a:lnSpc>
            </a:pPr>
            <a:r>
              <a:rPr lang="en-US" altLang="ko-KR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3. </a:t>
            </a:r>
            <a:r>
              <a:rPr lang="ko-KR" altLang="en-US" sz="2800" b="1" dirty="0">
                <a:solidFill>
                  <a:srgbClr val="737373"/>
                </a:solidFill>
                <a:latin typeface="Nanum Square Bold" panose="020B0600000101010101" charset="-127"/>
                <a:ea typeface="Nanum Square Bold" panose="020B0600000101010101" charset="-127"/>
                <a:cs typeface="Heebo Bold"/>
                <a:sym typeface="Heebo Bold"/>
              </a:rPr>
              <a:t>빅데이터 조직 수립</a:t>
            </a:r>
            <a:endParaRPr lang="en-US" sz="2800" b="1" dirty="0">
              <a:solidFill>
                <a:srgbClr val="737373"/>
              </a:solidFill>
              <a:latin typeface="Nanum Square Bold" panose="020B0600000101010101" charset="-127"/>
              <a:ea typeface="Nanum Square Bold" panose="020B0600000101010101" charset="-127"/>
              <a:cs typeface="Heebo Bold"/>
              <a:sym typeface="Heebo Bold"/>
            </a:endParaRPr>
          </a:p>
        </p:txBody>
      </p:sp>
      <p:graphicFrame>
        <p:nvGraphicFramePr>
          <p:cNvPr id="27" name="표 15">
            <a:extLst>
              <a:ext uri="{FF2B5EF4-FFF2-40B4-BE49-F238E27FC236}">
                <a16:creationId xmlns:a16="http://schemas.microsoft.com/office/drawing/2014/main" id="{3A636EB9-43C3-45A7-2DA4-0A004D042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92603"/>
              </p:ext>
            </p:extLst>
          </p:nvPr>
        </p:nvGraphicFramePr>
        <p:xfrm>
          <a:off x="2625441" y="4698576"/>
          <a:ext cx="11892644" cy="37325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4871">
                  <a:extLst>
                    <a:ext uri="{9D8B030D-6E8A-4147-A177-3AD203B41FA5}">
                      <a16:colId xmlns:a16="http://schemas.microsoft.com/office/drawing/2014/main" val="103239091"/>
                    </a:ext>
                  </a:extLst>
                </a:gridCol>
                <a:gridCol w="1652381">
                  <a:extLst>
                    <a:ext uri="{9D8B030D-6E8A-4147-A177-3AD203B41FA5}">
                      <a16:colId xmlns:a16="http://schemas.microsoft.com/office/drawing/2014/main" val="3256446044"/>
                    </a:ext>
                  </a:extLst>
                </a:gridCol>
                <a:gridCol w="1573696">
                  <a:extLst>
                    <a:ext uri="{9D8B030D-6E8A-4147-A177-3AD203B41FA5}">
                      <a16:colId xmlns:a16="http://schemas.microsoft.com/office/drawing/2014/main" val="1694135089"/>
                    </a:ext>
                  </a:extLst>
                </a:gridCol>
                <a:gridCol w="1573696">
                  <a:extLst>
                    <a:ext uri="{9D8B030D-6E8A-4147-A177-3AD203B41FA5}">
                      <a16:colId xmlns:a16="http://schemas.microsoft.com/office/drawing/2014/main" val="1240739626"/>
                    </a:ext>
                  </a:extLst>
                </a:gridCol>
                <a:gridCol w="1658000">
                  <a:extLst>
                    <a:ext uri="{9D8B030D-6E8A-4147-A177-3AD203B41FA5}">
                      <a16:colId xmlns:a16="http://schemas.microsoft.com/office/drawing/2014/main" val="4250964063"/>
                    </a:ext>
                  </a:extLst>
                </a:gridCol>
              </a:tblGrid>
              <a:tr h="620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업무 정의</a:t>
                      </a:r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(JOB-A-YO) 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PM</a:t>
                      </a:r>
                      <a:endParaRPr lang="ko-KR" altLang="en-US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기획자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분석가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엔지니어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420977"/>
                  </a:ext>
                </a:extLst>
              </a:tr>
              <a:tr h="6205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1. 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맞춤 상권 추천 서비스 전략 수립</a:t>
                      </a:r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목표 설정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R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C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I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16354"/>
                  </a:ext>
                </a:extLst>
              </a:tr>
              <a:tr h="6205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2. 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창업 아이템별</a:t>
                      </a:r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, </a:t>
                      </a:r>
                      <a:r>
                        <a:rPr lang="ko-KR" altLang="en-US" sz="2000" dirty="0" err="1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타겟별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맞춤형 분석 모델 개발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I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C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R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C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64618"/>
                  </a:ext>
                </a:extLst>
              </a:tr>
              <a:tr h="6205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3. 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빅데이터 플랫폼</a:t>
                      </a:r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/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시스템 구축 관리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X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C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I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R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6227"/>
                  </a:ext>
                </a:extLst>
              </a:tr>
              <a:tr h="6295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4. 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개발된 분석 모델의 최종 승인 및 적용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R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C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C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282909"/>
                  </a:ext>
                </a:extLst>
              </a:tr>
              <a:tr h="6205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5. 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핵심 성과 지표</a:t>
                      </a:r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(KPI) 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측정</a:t>
                      </a:r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 </a:t>
                      </a:r>
                      <a:r>
                        <a:rPr lang="ko-KR" altLang="en-US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및 평가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A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R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I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Nanum Square Bold" panose="020B0600000101010101" charset="-127"/>
                          <a:ea typeface="Nanum Square Bold" panose="020B0600000101010101" charset="-127"/>
                        </a:rPr>
                        <a:t>X</a:t>
                      </a:r>
                      <a:endParaRPr lang="ko-KR" altLang="en-US" sz="2000" dirty="0">
                        <a:latin typeface="Nanum Square Bold" panose="020B0600000101010101" charset="-127"/>
                        <a:ea typeface="Nanum Square Bold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43771"/>
                  </a:ext>
                </a:extLst>
              </a:tr>
            </a:tbl>
          </a:graphicData>
        </a:graphic>
      </p:graphicFrame>
      <p:sp>
        <p:nvSpPr>
          <p:cNvPr id="8" name="TextBox 16">
            <a:extLst>
              <a:ext uri="{FF2B5EF4-FFF2-40B4-BE49-F238E27FC236}">
                <a16:creationId xmlns:a16="http://schemas.microsoft.com/office/drawing/2014/main" id="{4B893A2A-963C-4244-953B-8F6C0137F435}"/>
              </a:ext>
            </a:extLst>
          </p:cNvPr>
          <p:cNvSpPr txBox="1"/>
          <p:nvPr/>
        </p:nvSpPr>
        <p:spPr>
          <a:xfrm>
            <a:off x="1752600" y="3338512"/>
            <a:ext cx="13944600" cy="960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72"/>
              </a:lnSpc>
            </a:pPr>
            <a:r>
              <a:rPr lang="ko-KR" altLang="en-US" sz="2800" b="1" spc="-160" dirty="0">
                <a:solidFill>
                  <a:srgbClr val="000000"/>
                </a:solidFill>
                <a:latin typeface="Nanum Square Bold" panose="020B0600000101010101" charset="-127"/>
                <a:ea typeface="Nanum Square Bold" panose="020B0600000101010101" charset="-127"/>
                <a:cs typeface="Nanum Square Bold"/>
                <a:sym typeface="Nanum Square Bold"/>
              </a:rPr>
              <a:t>핵심 업무의 역할 및 책임할당</a:t>
            </a:r>
            <a:endParaRPr lang="en-US" altLang="ko-KR" sz="2800" b="1" spc="-160" dirty="0">
              <a:solidFill>
                <a:srgbClr val="000000"/>
              </a:solidFill>
              <a:latin typeface="Nanum Square Bold" panose="020B0600000101010101" charset="-127"/>
              <a:ea typeface="Nanum Square Bold" panose="020B0600000101010101" charset="-127"/>
              <a:cs typeface="Nanum Square Bold"/>
              <a:sym typeface="Nanum Square Bold"/>
            </a:endParaRPr>
          </a:p>
          <a:p>
            <a:pPr>
              <a:lnSpc>
                <a:spcPts val="3872"/>
              </a:lnSpc>
            </a:pPr>
            <a:r>
              <a:rPr lang="ko-KR" altLang="en-US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도출된 빅데이터 조직의 업무에 대하여 책임권한을 </a:t>
            </a:r>
            <a:r>
              <a:rPr lang="en-US" altLang="ko-KR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R(</a:t>
            </a:r>
            <a:r>
              <a:rPr lang="ko-KR" altLang="en-US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책임</a:t>
            </a:r>
            <a:r>
              <a:rPr lang="en-US" altLang="ko-KR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), A(</a:t>
            </a:r>
            <a:r>
              <a:rPr lang="ko-KR" altLang="en-US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승인</a:t>
            </a:r>
            <a:r>
              <a:rPr lang="en-US" altLang="ko-KR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), C(</a:t>
            </a:r>
            <a:r>
              <a:rPr lang="ko-KR" altLang="en-US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조언</a:t>
            </a:r>
            <a:r>
              <a:rPr lang="en-US" altLang="ko-KR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), I(</a:t>
            </a:r>
            <a:r>
              <a:rPr lang="ko-KR" altLang="en-US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공지</a:t>
            </a:r>
            <a:r>
              <a:rPr lang="en-US" altLang="ko-KR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), X(</a:t>
            </a:r>
            <a:r>
              <a:rPr lang="ko-KR" altLang="en-US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공지역할 없음</a:t>
            </a:r>
            <a:r>
              <a:rPr lang="en-US" altLang="ko-KR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) </a:t>
            </a:r>
            <a:r>
              <a:rPr lang="ko-KR" altLang="en-US" sz="2400" spc="-160" dirty="0">
                <a:solidFill>
                  <a:srgbClr val="737373"/>
                </a:solidFill>
                <a:latin typeface="Nanum Square" panose="020B0600000101010101" charset="-127"/>
                <a:ea typeface="Nanum Square" panose="020B0600000101010101" charset="-127"/>
                <a:cs typeface="Nanum Square Bold"/>
                <a:sym typeface="Nanum Square Bold"/>
              </a:rPr>
              <a:t>으로 분류하여 작성</a:t>
            </a:r>
            <a:endParaRPr lang="en-US" sz="2400" spc="-160" dirty="0">
              <a:solidFill>
                <a:srgbClr val="737373"/>
              </a:solidFill>
              <a:latin typeface="Nanum Square" panose="020B0600000101010101" charset="-127"/>
              <a:ea typeface="Nanum Square" panose="020B0600000101010101" charset="-127"/>
              <a:cs typeface="Nanum Square Bold"/>
              <a:sym typeface="Nanum Square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1987</Words>
  <Application>Microsoft Office PowerPoint</Application>
  <PresentationFormat>사용자 지정</PresentationFormat>
  <Paragraphs>356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Calibri</vt:lpstr>
      <vt:lpstr>Nanum Square</vt:lpstr>
      <vt:lpstr>Nanum Square Bold</vt:lpstr>
      <vt:lpstr>Arial</vt:lpstr>
      <vt:lpstr>Heebo Bold</vt:lpstr>
      <vt:lpstr>Nanum Square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검정색 단순 심플한 그룹 과제 프레젠테이션</dc:title>
  <cp:lastModifiedBy>FullName</cp:lastModifiedBy>
  <cp:revision>102</cp:revision>
  <dcterms:created xsi:type="dcterms:W3CDTF">2006-08-16T00:00:00Z</dcterms:created>
  <dcterms:modified xsi:type="dcterms:W3CDTF">2025-10-21T07:35:52Z</dcterms:modified>
  <dc:identifier>DAG2SH2wKPo</dc:identifier>
</cp:coreProperties>
</file>