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7" r:id="rId2"/>
    <p:sldId id="259" r:id="rId3"/>
    <p:sldId id="260" r:id="rId4"/>
    <p:sldId id="261" r:id="rId5"/>
    <p:sldId id="262" r:id="rId6"/>
  </p:sldIdLst>
  <p:sldSz cx="18288000" cy="10287000"/>
  <p:notesSz cx="6858000" cy="9144000"/>
  <p:embeddedFontLst>
    <p:embeddedFont>
      <p:font typeface="Calibri" panose="020F0502020204030204" pitchFamily="34" charset="0"/>
      <p:regular r:id="rId7"/>
      <p:bold r:id="rId8"/>
      <p:italic r:id="rId9"/>
      <p:boldItalic r:id="rId10"/>
    </p:embeddedFont>
    <p:embeddedFont>
      <p:font typeface="Montserrat Bold" panose="020B0600000101010101" charset="0"/>
      <p:bold r:id="rId11"/>
    </p:embeddedFont>
    <p:embeddedFont>
      <p:font typeface="Montserrat Medium" panose="00000600000000000000" pitchFamily="2" charset="0"/>
      <p:regular r:id="rId12"/>
      <p:bold r:id="rId13"/>
      <p:italic r:id="rId14"/>
    </p:embeddedFont>
    <p:embeddedFont>
      <p:font typeface="Montserrat SemiBold" panose="00000700000000000000" pitchFamily="2" charset="0"/>
      <p:bold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66" d="100"/>
          <a:sy n="66" d="100"/>
        </p:scale>
        <p:origin x="294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2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3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3.png"/><Relationship Id="rId9" Type="http://schemas.openxmlformats.org/officeDocument/2006/relationships/image" Target="../media/image2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.png"/><Relationship Id="rId7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9715500" y="5143500"/>
            <a:ext cx="69469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56000"/>
          </a:blip>
          <a:stretch>
            <a:fillRect/>
          </a:stretch>
        </p:blipFill>
        <p:spPr>
          <a:xfrm>
            <a:off x="1123950" y="7410450"/>
            <a:ext cx="7531100" cy="13208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9715500" y="6921500"/>
            <a:ext cx="6946900" cy="12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2100" y="3797300"/>
            <a:ext cx="190500" cy="1905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2100" y="4140200"/>
            <a:ext cx="190500" cy="1905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2100" y="5448300"/>
            <a:ext cx="190500" cy="190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2100" y="6057900"/>
            <a:ext cx="1905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722100" y="6438900"/>
            <a:ext cx="190500" cy="190500"/>
          </a:xfrm>
          <a:prstGeom prst="rect">
            <a:avLst/>
          </a:prstGeom>
        </p:spPr>
      </p:pic>
      <p:sp>
        <p:nvSpPr>
          <p:cNvPr id="18" name="TextBox 18"/>
          <p:cNvSpPr txBox="1"/>
          <p:nvPr/>
        </p:nvSpPr>
        <p:spPr>
          <a:xfrm>
            <a:off x="5041900" y="1371600"/>
            <a:ext cx="82042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endParaRPr lang="en-US" sz="7500" b="0" i="0" u="none" strike="noStrike" spc="-300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6832600" y="2616200"/>
            <a:ext cx="46355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00" b="0" i="0" u="none" strike="noStrike" spc="100" dirty="0">
                <a:solidFill>
                  <a:srgbClr val="000000">
                    <a:alpha val="21176"/>
                  </a:srgbClr>
                </a:solidFill>
                <a:latin typeface="Montserrat SemiBold"/>
              </a:rPr>
              <a:t>Professor </a:t>
            </a:r>
            <a:r>
              <a:rPr lang="en-US" sz="1300" spc="100" dirty="0">
                <a:solidFill>
                  <a:srgbClr val="000000">
                    <a:alpha val="21176"/>
                  </a:srgbClr>
                </a:solidFill>
                <a:latin typeface="Montserrat SemiBold"/>
              </a:rPr>
              <a:t>Lecture</a:t>
            </a:r>
            <a:endParaRPr lang="en-US" sz="1300" b="0" i="0" u="none" strike="noStrike" spc="100" dirty="0">
              <a:solidFill>
                <a:srgbClr val="000000">
                  <a:alpha val="21176"/>
                </a:srgbClr>
              </a:solidFill>
              <a:latin typeface="Montserrat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558800" y="9753600"/>
            <a:ext cx="43307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0350"/>
              </a:lnSpc>
            </a:pPr>
            <a:r>
              <a:rPr lang="en-US" sz="1200" b="0" i="0" u="none" strike="noStrike">
                <a:solidFill>
                  <a:srgbClr val="000000">
                    <a:alpha val="30980"/>
                  </a:srgbClr>
                </a:solidFill>
                <a:latin typeface="Montserrat SemiBold"/>
              </a:rPr>
              <a:t>Sample image on page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11988800" y="3708400"/>
            <a:ext cx="48641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en-US" sz="1900" spc="-100" dirty="0">
                <a:solidFill>
                  <a:srgbClr val="545454"/>
                </a:solidFill>
                <a:latin typeface="Montserrat SemiBold"/>
              </a:rPr>
              <a:t>HDB: Hierarchical</a:t>
            </a:r>
            <a:r>
              <a:rPr 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 DB</a:t>
            </a:r>
          </a:p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데이터</a:t>
            </a:r>
            <a:r>
              <a:rPr lang="en-US" altLang="ko-KR" sz="1900" b="0" i="0" u="none" strike="noStrike" spc="-100" dirty="0">
                <a:solidFill>
                  <a:srgbClr val="545454"/>
                </a:solidFill>
                <a:latin typeface="Montserrat SemiBold"/>
              </a:rPr>
              <a:t>(Record)</a:t>
            </a: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를</a:t>
            </a:r>
            <a:r>
              <a:rPr lang="en-US" altLang="ko-KR" sz="1900" spc="-100" dirty="0">
                <a:solidFill>
                  <a:srgbClr val="545454"/>
                </a:solidFill>
                <a:latin typeface="Montserrat SemiBold"/>
              </a:rPr>
              <a:t> </a:t>
            </a:r>
            <a:r>
              <a:rPr lang="ko-KR" altLang="en-US" sz="1900" spc="-100" dirty="0">
                <a:solidFill>
                  <a:srgbClr val="545454"/>
                </a:solidFill>
                <a:latin typeface="Montserrat SemiBold"/>
              </a:rPr>
              <a:t>상하 종속적 관계로 </a:t>
            </a:r>
            <a:r>
              <a:rPr lang="ko-KR" altLang="en-US" sz="1900" spc="-100" dirty="0" err="1">
                <a:solidFill>
                  <a:srgbClr val="545454"/>
                </a:solidFill>
                <a:latin typeface="Montserrat SemiBold"/>
              </a:rPr>
              <a:t>계층화하여</a:t>
            </a:r>
            <a:r>
              <a:rPr lang="ko-KR" altLang="en-US" sz="1900" spc="-100" dirty="0">
                <a:solidFill>
                  <a:srgbClr val="545454"/>
                </a:solidFill>
                <a:latin typeface="Montserrat SemiBold"/>
              </a:rPr>
              <a:t> 관리하는 데이터 베이스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1988800" y="5511800"/>
            <a:ext cx="48641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900" b="0" i="0" u="none" strike="noStrike" spc="-100" dirty="0">
                <a:solidFill>
                  <a:srgbClr val="545454"/>
                </a:solidFill>
                <a:latin typeface="Montserrat SemiBold"/>
              </a:rPr>
              <a:t>한 레코드는 필드로 구성되며 다른 레코드들의 포인터로 구성</a:t>
            </a:r>
            <a:endParaRPr lang="en-US" altLang="ko-KR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  <a:p>
            <a:pPr lvl="0" algn="l">
              <a:lnSpc>
                <a:spcPct val="112050"/>
              </a:lnSpc>
            </a:pPr>
            <a:r>
              <a:rPr lang="ko-KR" altLang="en-US" sz="1900" spc="-100" dirty="0">
                <a:solidFill>
                  <a:srgbClr val="545454"/>
                </a:solidFill>
                <a:latin typeface="Montserrat SemiBold"/>
              </a:rPr>
              <a:t>빠른 접근 속도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  <a:p>
            <a:pPr lvl="0" algn="l">
              <a:lnSpc>
                <a:spcPct val="112050"/>
              </a:lnSpc>
            </a:pPr>
            <a:r>
              <a:rPr lang="ko-KR" altLang="en-US" sz="1900" spc="-100" dirty="0">
                <a:solidFill>
                  <a:srgbClr val="545454"/>
                </a:solidFill>
                <a:latin typeface="Montserrat SemiBold"/>
              </a:rPr>
              <a:t>데이터 변화에 대한 유연성 낮음</a:t>
            </a: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988800" y="7327900"/>
            <a:ext cx="6159500" cy="10033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endParaRPr lang="en-US" sz="1900" b="0" i="0" u="none" strike="noStrike" spc="-100" dirty="0">
              <a:solidFill>
                <a:srgbClr val="545454"/>
              </a:solidFill>
              <a:latin typeface="Montserrat Semi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3460750" y="7864021"/>
            <a:ext cx="31623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ko-KR" altLang="en-US" sz="2700" b="0" i="0" u="none" strike="noStrike" spc="-200" dirty="0">
                <a:solidFill>
                  <a:srgbClr val="FFFFFF"/>
                </a:solidFill>
                <a:latin typeface="Montserrat Bold"/>
              </a:rPr>
              <a:t>계층형 </a:t>
            </a:r>
            <a:r>
              <a:rPr lang="en-US" altLang="ko-KR" sz="2700" b="0" i="0" u="none" strike="noStrike" spc="-200" dirty="0">
                <a:solidFill>
                  <a:srgbClr val="FFFFFF"/>
                </a:solidFill>
                <a:latin typeface="Montserrat Bold"/>
              </a:rPr>
              <a:t>Database</a:t>
            </a:r>
            <a:endParaRPr lang="en-US" sz="2700" b="0" i="0" u="none" strike="noStrike" spc="-2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0299700" y="3911600"/>
            <a:ext cx="9271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3200" spc="-200" dirty="0">
                <a:solidFill>
                  <a:srgbClr val="617995"/>
                </a:solidFill>
                <a:latin typeface="Montserrat SemiBold"/>
              </a:rPr>
              <a:t>설명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0299700" y="5702300"/>
            <a:ext cx="10160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3200" b="0" i="0" u="none" strike="noStrike" spc="-200" dirty="0">
                <a:solidFill>
                  <a:srgbClr val="617995"/>
                </a:solidFill>
                <a:latin typeface="Montserrat SemiBold"/>
              </a:rPr>
              <a:t>특징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632952" y="7531099"/>
            <a:ext cx="1822448" cy="1216479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ko-KR" altLang="en-US" sz="3200" spc="-200" dirty="0">
                <a:solidFill>
                  <a:srgbClr val="617995"/>
                </a:solidFill>
                <a:latin typeface="Montserrat SemiBold"/>
              </a:rPr>
              <a:t>관계형과 계층형의 비교</a:t>
            </a:r>
            <a:endParaRPr lang="en-US" sz="3200" b="0" i="0" u="none" strike="noStrike" spc="-200" dirty="0">
              <a:solidFill>
                <a:srgbClr val="617995"/>
              </a:solidFill>
              <a:latin typeface="Montserrat SemiBold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28270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2C91E378-D852-4F89-B4CE-E27B3879D7A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2331" y="3546021"/>
            <a:ext cx="8093026" cy="349250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graphicFrame>
        <p:nvGraphicFramePr>
          <p:cNvPr id="34" name="표 34">
            <a:extLst>
              <a:ext uri="{FF2B5EF4-FFF2-40B4-BE49-F238E27FC236}">
                <a16:creationId xmlns:a16="http://schemas.microsoft.com/office/drawing/2014/main" id="{F4C0BBD8-B9E1-4613-B105-F2EBF64C7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543066"/>
              </p:ext>
            </p:extLst>
          </p:nvPr>
        </p:nvGraphicFramePr>
        <p:xfrm>
          <a:off x="11506200" y="7048500"/>
          <a:ext cx="6489700" cy="22961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29902">
                  <a:extLst>
                    <a:ext uri="{9D8B030D-6E8A-4147-A177-3AD203B41FA5}">
                      <a16:colId xmlns:a16="http://schemas.microsoft.com/office/drawing/2014/main" val="1549118415"/>
                    </a:ext>
                  </a:extLst>
                </a:gridCol>
                <a:gridCol w="2826160">
                  <a:extLst>
                    <a:ext uri="{9D8B030D-6E8A-4147-A177-3AD203B41FA5}">
                      <a16:colId xmlns:a16="http://schemas.microsoft.com/office/drawing/2014/main" val="1189506024"/>
                    </a:ext>
                  </a:extLst>
                </a:gridCol>
                <a:gridCol w="2433638">
                  <a:extLst>
                    <a:ext uri="{9D8B030D-6E8A-4147-A177-3AD203B41FA5}">
                      <a16:colId xmlns:a16="http://schemas.microsoft.com/office/drawing/2014/main" val="15741488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특성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계층형 데이터 모델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관계형 데이터 모델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3674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Tree(</a:t>
                      </a:r>
                      <a:r>
                        <a:rPr lang="ko-KR" altLang="en-US" sz="1100" dirty="0"/>
                        <a:t>부모</a:t>
                      </a: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자식</a:t>
                      </a:r>
                      <a:r>
                        <a:rPr lang="en-US" altLang="ko-KR" sz="1100" dirty="0"/>
                        <a:t>) </a:t>
                      </a:r>
                      <a:r>
                        <a:rPr lang="ko-KR" altLang="en-US" sz="1100" dirty="0"/>
                        <a:t>구조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테이블</a:t>
                      </a:r>
                      <a:r>
                        <a:rPr lang="en-US" altLang="ko-KR" sz="1100" dirty="0"/>
                        <a:t>(</a:t>
                      </a:r>
                      <a:r>
                        <a:rPr lang="ko-KR" altLang="en-US" sz="1100" dirty="0"/>
                        <a:t>행과 열로 구성된</a:t>
                      </a:r>
                      <a:r>
                        <a:rPr lang="en-US" altLang="ko-KR" sz="1100" dirty="0"/>
                        <a:t>)</a:t>
                      </a:r>
                      <a:r>
                        <a:rPr lang="ko-KR" altLang="en-US" sz="1100" dirty="0"/>
                        <a:t>구조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03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1" dirty="0"/>
                        <a:t>관계표현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계층적 부모</a:t>
                      </a:r>
                      <a:r>
                        <a:rPr lang="en-US" altLang="ko-KR" sz="1100" dirty="0"/>
                        <a:t>-</a:t>
                      </a:r>
                      <a:r>
                        <a:rPr lang="ko-KR" altLang="en-US" sz="1100" dirty="0"/>
                        <a:t>자식 관계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외래키를 통한 관계 설정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조인으로 유연한 표현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054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무결성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제약조건이 없어 무결성 관리 어려움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PK, FK</a:t>
                      </a:r>
                      <a:r>
                        <a:rPr lang="ko-KR" altLang="en-US" sz="1100" dirty="0"/>
                        <a:t>등의 제약조건으로 </a:t>
                      </a:r>
                      <a:endParaRPr lang="en-US" altLang="ko-KR" sz="1100" dirty="0"/>
                    </a:p>
                    <a:p>
                      <a:pPr algn="ctr" latinLnBrk="1"/>
                      <a:r>
                        <a:rPr lang="ko-KR" altLang="en-US" sz="1100" dirty="0"/>
                        <a:t>무결성 보장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40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데이터접근방식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트리 순회방식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루트 노드부터 순차탐색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/>
                        <a:t>SQL</a:t>
                      </a:r>
                      <a:r>
                        <a:rPr lang="ko-KR" altLang="en-US" sz="1100" dirty="0"/>
                        <a:t>로 자유로운 데이터 접근</a:t>
                      </a:r>
                      <a:r>
                        <a:rPr lang="en-US" altLang="ko-KR" sz="11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100" dirty="0"/>
                        <a:t>다양한 검색 지원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6616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유연성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고정된 구조로 변경이 어려움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/>
                        <a:t>유연한 구조</a:t>
                      </a:r>
                      <a:r>
                        <a:rPr lang="en-US" altLang="ko-KR" sz="1100" dirty="0"/>
                        <a:t>, </a:t>
                      </a:r>
                      <a:r>
                        <a:rPr lang="ko-KR" altLang="en-US" sz="1100" dirty="0"/>
                        <a:t>확장 및 관계 변경 용이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69992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11298651" y="2857500"/>
            <a:ext cx="6670694" cy="6120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8500" y="5257800"/>
            <a:ext cx="16129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18500" y="6807200"/>
            <a:ext cx="16129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3120000">
            <a:off x="7124700" y="4584700"/>
            <a:ext cx="1231900" cy="12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78700" y="6045200"/>
            <a:ext cx="660400" cy="127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-3120000">
            <a:off x="7124700" y="7493000"/>
            <a:ext cx="1231900" cy="127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-3120000">
            <a:off x="9893300" y="4584700"/>
            <a:ext cx="1231900" cy="127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0198100" y="6045200"/>
            <a:ext cx="660400" cy="127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3120000">
            <a:off x="9893300" y="7493000"/>
            <a:ext cx="1231900" cy="127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8001000" y="5232400"/>
            <a:ext cx="2286000" cy="1016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5700" spc="-200" dirty="0">
                <a:solidFill>
                  <a:srgbClr val="617995"/>
                </a:solidFill>
                <a:latin typeface="Montserrat Bold"/>
              </a:rPr>
              <a:t>SQL</a:t>
            </a:r>
            <a:endParaRPr lang="en-US" sz="5700" b="0" i="0" u="none" strike="noStrike" spc="-200" dirty="0">
              <a:solidFill>
                <a:srgbClr val="617995"/>
              </a:solidFill>
              <a:latin typeface="Montserrat Bold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7956550" y="5944504"/>
            <a:ext cx="2387600" cy="1054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5400" b="0" i="0" u="none" strike="noStrike" spc="200" dirty="0">
                <a:solidFill>
                  <a:srgbClr val="C5C0BC"/>
                </a:solidFill>
                <a:latin typeface="Montserrat Bold"/>
              </a:rPr>
              <a:t>CODE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852552" y="5308287"/>
            <a:ext cx="5811331" cy="1169791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12050"/>
              </a:lnSpc>
            </a:pP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-- MySQL Workbench Forward 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EngineeringSET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 @OLD_UNIQUE_CHECKS=@@UNIQUE_CHECKS, UNIQUE_CHECKS=0;SET @OLD_FOREIGN_KEY_CHECKS=@@FOREIGN_KEY_CHECKS, FOREIGN_KEY_CHECKS=0;SET @OLD_SQL_MODE=@@SQL_MODE, SQL_MODE='ONLY_FULL_GROUP_BY,STRICT_TRANS_TABLES,NO_ZERO_IN_DATE,NO_ZERO_DATE,ERROR_FOR_DIVISION_BY_ZERO,NO_ENGINE_SUBSTITUTION';-- ------------------------------------------------------- Schema 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-- ------------------------------------------------------- ------------------------------------------------------- Schema 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-- -----------------------------------------------------CREATE SCHEMA IF NOT EXISTS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DEFAULT CHARACTER SET utf8 ;USE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;-- ------------------------------------------------------- Table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`.`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prodtbl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`-- -----------------------------------------------------CREATE TABLE IF NOT EXISTS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`.`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prodtbl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(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prodName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CHAR(10) NOT NULL,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groupName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CHAR(20) NOT NULL,  `price` INT NOT NULL,  `save` SMALLINT NOT NULL,  PRIMARY KEY (`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prodName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`))ENGINE = 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InnoDBCOMMENT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 = '	';-- ------------------------------------------------------- Table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`.`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usertbl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`-- -----------------------------------------------------CREATE TABLE IF NOT EXISTS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`.`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usertbl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(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userId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CHAR(8) NOT NULL,  `name` VARCHAR(16) NOT NULL,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birthYear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INT NOT NULL,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addr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VARCHAR(4) NOT NULL,  `mobile1` CHAR(3) NOT NULL,  `mobile2` CHAR(8) NOT NULL,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mDate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DATETIME NOT NULL,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usertblcol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VARCHAR(45) NOT NULL,  PRIMARY KEY (`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userId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`))ENGINE = 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InnoDBCOMMENT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 = '		';-- ------------------------------------------------------- Table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`.`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ordertbl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`-- -----------------------------------------------------CREATE TABLE IF NOT EXISTS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`.`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ordertbl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(  `num` INT NOT NULL,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orderDate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DATETIME NOT NULL,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userId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CHAR(8) NOT NULL,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prodName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CHAR(10) NOT NULL,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groupName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CHAR(20) NOT NULL, 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orderamount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INT NOT NULL,  `price` SMALLINT NOT NULL,  INDEX `fk_prodtbl_has_usertbl_usertbl1_idx` (`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userId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ASC) VISIBLE,  INDEX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fk_prodtbl_has_usertbl_prodtbl_idx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(`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prodName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ASC) VISIBLE,  PRIMARY KEY (`num`),  CONSTRAINT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fk_prodtbl_has_usertbl_prodtbl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   FOREIGN KEY (`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prodName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`)    REFERENCES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`.`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prodtbl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(`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prodName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`)    ON DELETE CASCADE    ON UPDATE CASCADE,  CONSTRAINT `fk_prodtbl_has_usertbl_usertbl1`    FOREIGN KEY (`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userId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`)    REFERENCES 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ShopDB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`.`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usertbl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 (`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userId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`)    ON DELETE CASCADE    ON UPDATE CASCADE)ENGINE = </a:t>
            </a:r>
            <a:r>
              <a:rPr lang="en-US" sz="1050" b="0" i="0" u="none" strike="noStrike" spc="-100" dirty="0" err="1">
                <a:solidFill>
                  <a:srgbClr val="9E9E9E"/>
                </a:solidFill>
                <a:latin typeface="Montserrat Medium"/>
              </a:rPr>
              <a:t>InnoDBCOMMENT</a:t>
            </a:r>
            <a:r>
              <a:rPr lang="en-US" sz="1050" b="0" i="0" u="none" strike="noStrike" spc="-100" dirty="0">
                <a:solidFill>
                  <a:srgbClr val="9E9E9E"/>
                </a:solidFill>
                <a:latin typeface="Montserrat Medium"/>
              </a:rPr>
              <a:t> = '			';SET SQL_MODE=@OLD_SQL_MODE;SET FOREIGN_KEY_CHECKS=@OLD_FOREIGN_KEY_CHECKS;SET UNIQUE_CHECKS=@OLD_UNIQUE_CHECKS;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128270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895600" y="1371600"/>
            <a:ext cx="125095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6000" spc="-300" dirty="0">
                <a:solidFill>
                  <a:srgbClr val="000000"/>
                </a:solidFill>
                <a:latin typeface="Montserrat Bold"/>
              </a:rPr>
              <a:t>데이터베이스 </a:t>
            </a:r>
            <a:r>
              <a:rPr lang="en-US" altLang="ko-KR" sz="6000" spc="-300" dirty="0" err="1">
                <a:solidFill>
                  <a:srgbClr val="000000"/>
                </a:solidFill>
                <a:latin typeface="Montserrat Bold"/>
              </a:rPr>
              <a:t>shopdb</a:t>
            </a:r>
            <a:r>
              <a:rPr lang="ko-KR" altLang="en-US" sz="7500" spc="-300" dirty="0">
                <a:solidFill>
                  <a:srgbClr val="000000"/>
                </a:solidFill>
                <a:latin typeface="Montserrat Bold"/>
              </a:rPr>
              <a:t> </a:t>
            </a:r>
            <a:r>
              <a:rPr lang="ko-KR" altLang="en-US" sz="6000" spc="-300" dirty="0">
                <a:solidFill>
                  <a:srgbClr val="000000"/>
                </a:solidFill>
                <a:latin typeface="Montserrat Bold"/>
              </a:rPr>
              <a:t>생성</a:t>
            </a:r>
            <a:endParaRPr lang="en-US" sz="6000" b="0" i="0" u="none" strike="noStrike" spc="-300" dirty="0">
              <a:solidFill>
                <a:srgbClr val="000000"/>
              </a:solidFill>
              <a:latin typeface="Montserrat Bold"/>
            </a:endParaRP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8A08CC84-45EA-469B-A2B0-79A860E3A90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00149" y="2844800"/>
            <a:ext cx="6840000" cy="61204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5400000">
            <a:off x="1981199" y="6085032"/>
            <a:ext cx="5422900" cy="127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5400000">
            <a:off x="6445250" y="6127897"/>
            <a:ext cx="5422900" cy="127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354468" y="3115319"/>
            <a:ext cx="3716664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4300" spc="100" dirty="0">
                <a:solidFill>
                  <a:srgbClr val="617995"/>
                </a:solidFill>
                <a:latin typeface="Montserrat Bold"/>
              </a:rPr>
              <a:t>Tables in </a:t>
            </a:r>
            <a:r>
              <a:rPr lang="en-US" sz="4300" spc="100" dirty="0" err="1">
                <a:solidFill>
                  <a:srgbClr val="617995"/>
                </a:solidFill>
                <a:latin typeface="Montserrat Bold"/>
              </a:rPr>
              <a:t>shopdb</a:t>
            </a:r>
            <a:endParaRPr lang="en-US" sz="4300" b="0" i="0" u="none" strike="noStrike" spc="100" dirty="0">
              <a:solidFill>
                <a:srgbClr val="617995"/>
              </a:solidFill>
              <a:latin typeface="Montserrat Bold"/>
            </a:endParaRPr>
          </a:p>
        </p:txBody>
      </p:sp>
      <p:sp>
        <p:nvSpPr>
          <p:cNvPr id="46" name="TextBox 46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7376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  <p:pic>
        <p:nvPicPr>
          <p:cNvPr id="57" name="그림 56">
            <a:extLst>
              <a:ext uri="{FF2B5EF4-FFF2-40B4-BE49-F238E27FC236}">
                <a16:creationId xmlns:a16="http://schemas.microsoft.com/office/drawing/2014/main" id="{60304A0D-8049-42BE-A679-D32A493A3963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502800" y="4362307"/>
            <a:ext cx="3420000" cy="3960000"/>
          </a:xfrm>
          <a:prstGeom prst="rect">
            <a:avLst/>
          </a:prstGeom>
        </p:spPr>
      </p:pic>
      <p:pic>
        <p:nvPicPr>
          <p:cNvPr id="59" name="그림 58">
            <a:extLst>
              <a:ext uri="{FF2B5EF4-FFF2-40B4-BE49-F238E27FC236}">
                <a16:creationId xmlns:a16="http://schemas.microsoft.com/office/drawing/2014/main" id="{FA3A30D7-7767-4877-A74D-682D54D20A4A}"/>
              </a:ext>
            </a:extLst>
          </p:cNvPr>
          <p:cNvPicPr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5109931" y="4374222"/>
            <a:ext cx="3420000" cy="3960000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CB8F96DE-EBF7-42DB-9F8E-4DD0D217BB8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50848" y="4347410"/>
            <a:ext cx="3417450" cy="3960000"/>
          </a:xfrm>
          <a:prstGeom prst="rect">
            <a:avLst/>
          </a:prstGeom>
        </p:spPr>
      </p:pic>
      <p:pic>
        <p:nvPicPr>
          <p:cNvPr id="62" name="Picture 6">
            <a:extLst>
              <a:ext uri="{FF2B5EF4-FFF2-40B4-BE49-F238E27FC236}">
                <a16:creationId xmlns:a16="http://schemas.microsoft.com/office/drawing/2014/main" id="{A7EE711E-5950-4CC4-9DD8-246365075392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 rot="5400000">
            <a:off x="10909300" y="5803900"/>
            <a:ext cx="5422900" cy="12700"/>
          </a:xfrm>
          <a:prstGeom prst="rect">
            <a:avLst/>
          </a:prstGeom>
        </p:spPr>
      </p:pic>
      <p:pic>
        <p:nvPicPr>
          <p:cNvPr id="64" name="그림 63">
            <a:extLst>
              <a:ext uri="{FF2B5EF4-FFF2-40B4-BE49-F238E27FC236}">
                <a16:creationId xmlns:a16="http://schemas.microsoft.com/office/drawing/2014/main" id="{41903E53-EB1D-47B2-AC7D-F5C9153E69A1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4022905" y="4344927"/>
            <a:ext cx="3420000" cy="3960000"/>
          </a:xfrm>
          <a:prstGeom prst="rect">
            <a:avLst/>
          </a:prstGeom>
        </p:spPr>
      </p:pic>
      <p:sp>
        <p:nvSpPr>
          <p:cNvPr id="67" name="TextBox 20">
            <a:extLst>
              <a:ext uri="{FF2B5EF4-FFF2-40B4-BE49-F238E27FC236}">
                <a16:creationId xmlns:a16="http://schemas.microsoft.com/office/drawing/2014/main" id="{D6A4BAF5-C873-4AC5-8291-7A49CDFF2DA6}"/>
              </a:ext>
            </a:extLst>
          </p:cNvPr>
          <p:cNvSpPr txBox="1"/>
          <p:nvPr/>
        </p:nvSpPr>
        <p:spPr>
          <a:xfrm>
            <a:off x="4989577" y="3147990"/>
            <a:ext cx="3716664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4300" b="0" i="0" u="none" strike="noStrike" spc="100" dirty="0">
                <a:solidFill>
                  <a:srgbClr val="617995"/>
                </a:solidFill>
                <a:latin typeface="Montserrat Bold"/>
              </a:rPr>
              <a:t>Structure of</a:t>
            </a:r>
          </a:p>
          <a:p>
            <a:pPr lvl="0" algn="ctr">
              <a:lnSpc>
                <a:spcPct val="76360"/>
              </a:lnSpc>
            </a:pPr>
            <a:r>
              <a:rPr lang="en-US" sz="4300" spc="100" dirty="0" err="1">
                <a:solidFill>
                  <a:srgbClr val="617995"/>
                </a:solidFill>
                <a:latin typeface="Montserrat Bold"/>
              </a:rPr>
              <a:t>o</a:t>
            </a:r>
            <a:r>
              <a:rPr lang="en-US" sz="4300" b="0" i="0" u="none" strike="noStrike" spc="100" dirty="0" err="1">
                <a:solidFill>
                  <a:srgbClr val="617995"/>
                </a:solidFill>
                <a:latin typeface="Montserrat Bold"/>
              </a:rPr>
              <a:t>rdertbl</a:t>
            </a:r>
            <a:endParaRPr lang="en-US" sz="4300" b="0" i="0" u="none" strike="noStrike" spc="100" dirty="0">
              <a:solidFill>
                <a:srgbClr val="617995"/>
              </a:solidFill>
              <a:latin typeface="Montserrat Bold"/>
            </a:endParaRPr>
          </a:p>
        </p:txBody>
      </p:sp>
      <p:sp>
        <p:nvSpPr>
          <p:cNvPr id="70" name="TextBox 20">
            <a:extLst>
              <a:ext uri="{FF2B5EF4-FFF2-40B4-BE49-F238E27FC236}">
                <a16:creationId xmlns:a16="http://schemas.microsoft.com/office/drawing/2014/main" id="{10A3A104-DCFE-45FA-837E-FC4595A68E5A}"/>
              </a:ext>
            </a:extLst>
          </p:cNvPr>
          <p:cNvSpPr txBox="1"/>
          <p:nvPr/>
        </p:nvSpPr>
        <p:spPr>
          <a:xfrm>
            <a:off x="9501241" y="3133093"/>
            <a:ext cx="3716664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4300" b="0" i="0" u="none" strike="noStrike" spc="100" dirty="0">
                <a:solidFill>
                  <a:srgbClr val="617995"/>
                </a:solidFill>
                <a:latin typeface="Montserrat Bold"/>
              </a:rPr>
              <a:t>Structure of</a:t>
            </a:r>
          </a:p>
          <a:p>
            <a:pPr lvl="0" algn="ctr">
              <a:lnSpc>
                <a:spcPct val="76360"/>
              </a:lnSpc>
            </a:pPr>
            <a:r>
              <a:rPr lang="en-US" sz="4300" spc="100" dirty="0" err="1">
                <a:solidFill>
                  <a:srgbClr val="617995"/>
                </a:solidFill>
                <a:latin typeface="Montserrat Bold"/>
              </a:rPr>
              <a:t>prodtbl</a:t>
            </a:r>
            <a:endParaRPr lang="en-US" sz="4300" b="0" i="0" u="none" strike="noStrike" spc="100" dirty="0">
              <a:solidFill>
                <a:srgbClr val="617995"/>
              </a:solidFill>
              <a:latin typeface="Montserrat Bold"/>
            </a:endParaRPr>
          </a:p>
        </p:txBody>
      </p:sp>
      <p:sp>
        <p:nvSpPr>
          <p:cNvPr id="71" name="TextBox 20">
            <a:extLst>
              <a:ext uri="{FF2B5EF4-FFF2-40B4-BE49-F238E27FC236}">
                <a16:creationId xmlns:a16="http://schemas.microsoft.com/office/drawing/2014/main" id="{D8C0DCA8-70F8-47A4-90DA-C8387C3D7C27}"/>
              </a:ext>
            </a:extLst>
          </p:cNvPr>
          <p:cNvSpPr txBox="1"/>
          <p:nvPr/>
        </p:nvSpPr>
        <p:spPr>
          <a:xfrm>
            <a:off x="13924882" y="3147990"/>
            <a:ext cx="3716664" cy="762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4300" b="0" i="0" u="none" strike="noStrike" spc="100" dirty="0">
                <a:solidFill>
                  <a:srgbClr val="617995"/>
                </a:solidFill>
                <a:latin typeface="Montserrat Bold"/>
              </a:rPr>
              <a:t>Structure of</a:t>
            </a:r>
          </a:p>
          <a:p>
            <a:pPr lvl="0" algn="ctr">
              <a:lnSpc>
                <a:spcPct val="76360"/>
              </a:lnSpc>
            </a:pPr>
            <a:r>
              <a:rPr lang="en-US" sz="4300" b="0" i="0" u="none" strike="noStrike" spc="100" dirty="0" err="1">
                <a:solidFill>
                  <a:srgbClr val="617995"/>
                </a:solidFill>
                <a:latin typeface="Montserrat Bold"/>
              </a:rPr>
              <a:t>Ordertbl</a:t>
            </a:r>
            <a:endParaRPr lang="en-US" sz="4300" b="0" i="0" u="none" strike="noStrike" spc="100" dirty="0">
              <a:solidFill>
                <a:srgbClr val="617995"/>
              </a:solidFill>
              <a:latin typeface="Montserrat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1612900" y="3340100"/>
            <a:ext cx="15049500" cy="16891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686300" y="4165600"/>
            <a:ext cx="1117600" cy="127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03300" y="3340100"/>
            <a:ext cx="2959100" cy="16891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>
            <a:alphaModFix amt="64000"/>
          </a:blip>
          <a:stretch>
            <a:fillRect/>
          </a:stretch>
        </p:blipFill>
        <p:spPr>
          <a:xfrm>
            <a:off x="1612900" y="5194300"/>
            <a:ext cx="15049500" cy="16891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4686300" y="6019800"/>
            <a:ext cx="1117600" cy="127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03300" y="5194300"/>
            <a:ext cx="2959100" cy="1689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alphaModFix amt="43000"/>
          </a:blip>
          <a:stretch>
            <a:fillRect/>
          </a:stretch>
        </p:blipFill>
        <p:spPr>
          <a:xfrm>
            <a:off x="1612900" y="7092950"/>
            <a:ext cx="15049500" cy="1689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4699000" y="7899400"/>
            <a:ext cx="1117600" cy="127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0" y="7073900"/>
            <a:ext cx="2959100" cy="16891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1879600" y="755650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2300" b="0" i="0" u="none" strike="noStrike" spc="-200" dirty="0">
                <a:solidFill>
                  <a:srgbClr val="617995"/>
                </a:solidFill>
                <a:latin typeface="Montserrat Bold"/>
              </a:rPr>
              <a:t>데이터베이스 특성</a:t>
            </a:r>
            <a:endParaRPr lang="en-US" sz="2300" b="0" i="0" u="none" strike="noStrike" spc="-200" dirty="0">
              <a:solidFill>
                <a:srgbClr val="617995"/>
              </a:solidFill>
              <a:latin typeface="Montserrat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5664200" y="7493000"/>
            <a:ext cx="79375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실시간 접근성 </a:t>
            </a:r>
            <a:r>
              <a:rPr lang="en-US" altLang="ko-KR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– </a:t>
            </a:r>
            <a:r>
              <a:rPr lang="ko-KR" altLang="en-US" sz="1600" b="0" i="0" u="none" strike="noStrike" spc="-100" dirty="0" err="1">
                <a:solidFill>
                  <a:srgbClr val="545454">
                    <a:alpha val="67059"/>
                  </a:srgbClr>
                </a:solidFill>
                <a:latin typeface="Montserrat Medium"/>
              </a:rPr>
              <a:t>요청받은</a:t>
            </a:r>
            <a:r>
              <a:rPr lang="ko-KR" alt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 데이터 처리는 실시간으로 처리되고 결과를 </a:t>
            </a:r>
            <a:r>
              <a:rPr lang="ko-KR" altLang="en-US" sz="1600" b="0" i="0" u="none" strike="noStrike" spc="-100" dirty="0" err="1">
                <a:solidFill>
                  <a:srgbClr val="545454">
                    <a:alpha val="67059"/>
                  </a:srgbClr>
                </a:solidFill>
                <a:latin typeface="Montserrat Medium"/>
              </a:rPr>
              <a:t>반환해야함</a:t>
            </a:r>
            <a:endParaRPr lang="en-US" altLang="ko-KR" sz="1600" b="0" i="0" u="none" strike="noStrike" spc="-100" dirty="0">
              <a:solidFill>
                <a:srgbClr val="545454">
                  <a:alpha val="67059"/>
                </a:srgbClr>
              </a:solidFill>
              <a:latin typeface="Montserrat Medium"/>
            </a:endParaRPr>
          </a:p>
          <a:p>
            <a:pPr lvl="0" algn="l">
              <a:lnSpc>
                <a:spcPct val="112050"/>
              </a:lnSpc>
            </a:pPr>
            <a:r>
              <a:rPr lang="ko-KR" alt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계속적 변화 </a:t>
            </a:r>
            <a:r>
              <a:rPr lang="en-US" altLang="ko-KR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– </a:t>
            </a:r>
            <a:r>
              <a:rPr lang="ko-KR" alt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저장된 데이터는 입력</a:t>
            </a:r>
            <a:r>
              <a:rPr lang="en-US" altLang="ko-KR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, </a:t>
            </a:r>
            <a:r>
              <a:rPr lang="ko-KR" alt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수정</a:t>
            </a:r>
            <a:r>
              <a:rPr lang="en-US" altLang="ko-KR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, </a:t>
            </a:r>
            <a:r>
              <a:rPr lang="ko-KR" alt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삭제에 의해 지속적으로 변화함</a:t>
            </a:r>
            <a:endParaRPr lang="en-US" altLang="ko-KR" sz="1600" b="0" i="0" u="none" strike="noStrike" spc="-100" dirty="0">
              <a:solidFill>
                <a:srgbClr val="545454">
                  <a:alpha val="67059"/>
                </a:srgbClr>
              </a:solidFill>
              <a:latin typeface="Montserrat Medium"/>
            </a:endParaRPr>
          </a:p>
          <a:p>
            <a:pPr lvl="0" algn="l">
              <a:lnSpc>
                <a:spcPct val="112050"/>
              </a:lnSpc>
            </a:pPr>
            <a:r>
              <a:rPr lang="ko-KR" altLang="en-US" sz="1600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동시 공용 </a:t>
            </a:r>
            <a:r>
              <a:rPr lang="en-US" altLang="ko-KR" sz="1600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– </a:t>
            </a:r>
            <a:r>
              <a:rPr lang="ko-KR" altLang="en-US" sz="1600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서로 다른 목적의 응용 </a:t>
            </a:r>
            <a:r>
              <a:rPr lang="en-US" altLang="ko-KR" sz="1600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SW</a:t>
            </a:r>
            <a:r>
              <a:rPr lang="ko-KR" altLang="en-US" sz="1600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및 사용자에 의해 동시 공용 가능</a:t>
            </a:r>
            <a:endParaRPr lang="en-US" altLang="ko-KR" sz="1600" spc="-100" dirty="0">
              <a:solidFill>
                <a:srgbClr val="545454">
                  <a:alpha val="67059"/>
                </a:srgbClr>
              </a:solidFill>
              <a:latin typeface="Montserrat Medium"/>
            </a:endParaRPr>
          </a:p>
          <a:p>
            <a:pPr lvl="0" algn="l">
              <a:lnSpc>
                <a:spcPct val="112050"/>
              </a:lnSpc>
            </a:pPr>
            <a:r>
              <a:rPr lang="ko-KR" alt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내용에 의한 참조 </a:t>
            </a:r>
            <a:r>
              <a:rPr lang="en-US" altLang="ko-KR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– </a:t>
            </a:r>
            <a:r>
              <a:rPr lang="ko-KR" alt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데이터의 참조는 데이터의 주소가 아닌 저장된 값에 의해 처리됨 </a:t>
            </a:r>
            <a:endParaRPr lang="en-US" sz="1600" b="0" i="0" u="none" strike="noStrike" spc="-100" dirty="0">
              <a:solidFill>
                <a:srgbClr val="545454">
                  <a:alpha val="67059"/>
                </a:srgbClr>
              </a:solidFill>
              <a:latin typeface="Montserrat Mediu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160500" y="7607300"/>
            <a:ext cx="22352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0429"/>
              </a:lnSpc>
            </a:pPr>
            <a:endParaRPr lang="en-US" sz="1700" b="0" i="0" u="none" strike="noStrike" spc="-100" dirty="0">
              <a:solidFill>
                <a:srgbClr val="F9F9F9"/>
              </a:solidFill>
              <a:latin typeface="Montserrat Semi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866900" y="383540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2300" b="0" i="0" u="none" strike="noStrike" spc="-200" dirty="0">
                <a:solidFill>
                  <a:srgbClr val="617995"/>
                </a:solidFill>
                <a:latin typeface="Montserrat Bold"/>
              </a:rPr>
              <a:t>데이터의 개념</a:t>
            </a:r>
            <a:endParaRPr lang="en-US" sz="2300" b="0" i="0" u="none" strike="noStrike" spc="-200" dirty="0">
              <a:solidFill>
                <a:srgbClr val="617995"/>
              </a:solidFill>
              <a:latin typeface="Montserrat Bold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5651500" y="3759200"/>
            <a:ext cx="75184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600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데이터는 </a:t>
            </a:r>
            <a:r>
              <a:rPr lang="ko-KR" alt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관찰이나 측정으로 수집한 사실을 수치  또는 문자 형태로 표현한 최소 단위의 값</a:t>
            </a:r>
            <a:endParaRPr lang="en-US" sz="1600" b="0" i="0" u="none" strike="noStrike" spc="-100" dirty="0">
              <a:solidFill>
                <a:srgbClr val="545454">
                  <a:alpha val="67059"/>
                </a:srgbClr>
              </a:solidFill>
              <a:latin typeface="Montserrat Medium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4147800" y="3873500"/>
            <a:ext cx="22352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0429"/>
              </a:lnSpc>
            </a:pPr>
            <a:endParaRPr lang="en-US" sz="1700" b="0" i="0" u="none" strike="noStrike" spc="-100" dirty="0">
              <a:solidFill>
                <a:srgbClr val="F9F9F9"/>
              </a:solidFill>
              <a:latin typeface="Montserrat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866900" y="5676900"/>
            <a:ext cx="3302000" cy="711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7149"/>
              </a:lnSpc>
            </a:pPr>
            <a:r>
              <a:rPr lang="ko-KR" altLang="en-US" sz="2300" b="0" i="0" u="none" strike="noStrike" spc="-200" dirty="0">
                <a:solidFill>
                  <a:srgbClr val="C5C0BC"/>
                </a:solidFill>
                <a:latin typeface="Montserrat Bold"/>
              </a:rPr>
              <a:t>데이터베이스의 개념</a:t>
            </a:r>
            <a:endParaRPr lang="en-US" sz="2300" b="0" i="0" u="none" strike="noStrike" spc="-200" dirty="0">
              <a:solidFill>
                <a:srgbClr val="C5C0BC"/>
              </a:solidFill>
              <a:latin typeface="Montserrat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651500" y="5613400"/>
            <a:ext cx="7251700" cy="825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6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데이터베이스는 공용으로 활용하기 위해 통합하여 저장한 운영 데이터의 집합</a:t>
            </a:r>
            <a:endParaRPr lang="en-US" sz="1600" b="0" i="0" u="none" strike="noStrike" spc="-100" dirty="0">
              <a:solidFill>
                <a:srgbClr val="545454">
                  <a:alpha val="67059"/>
                </a:srgbClr>
              </a:solidFill>
              <a:latin typeface="Montserrat Medium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4147800" y="5727700"/>
            <a:ext cx="2235200" cy="57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00429"/>
              </a:lnSpc>
            </a:pPr>
            <a:r>
              <a:rPr lang="en-US" sz="1700" b="0" i="0" u="none" strike="noStrike" spc="-100" dirty="0">
                <a:solidFill>
                  <a:srgbClr val="F9F9F9"/>
                </a:solidFill>
                <a:latin typeface="Montserrat SemiBold"/>
              </a:rPr>
              <a:t>EX) </a:t>
            </a:r>
            <a:r>
              <a:rPr lang="ko-KR" altLang="en-US" sz="1700" b="0" i="0" u="none" strike="noStrike" spc="-100" dirty="0">
                <a:solidFill>
                  <a:srgbClr val="F9F9F9"/>
                </a:solidFill>
                <a:latin typeface="Montserrat SemiBold"/>
              </a:rPr>
              <a:t>책을 담고 있는 책장</a:t>
            </a:r>
            <a:endParaRPr lang="en-US" sz="1700" b="0" i="0" u="none" strike="noStrike" spc="-100" dirty="0">
              <a:solidFill>
                <a:srgbClr val="F9F9F9"/>
              </a:solidFill>
              <a:latin typeface="Montserrat Semi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28270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651000" y="13716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ko-KR" altLang="en-US" sz="7500" b="0" i="0" u="none" strike="noStrike" spc="-300" dirty="0">
                <a:solidFill>
                  <a:srgbClr val="000000"/>
                </a:solidFill>
                <a:latin typeface="Montserrat Bold"/>
              </a:rPr>
              <a:t>데이터베이스</a:t>
            </a:r>
            <a:endParaRPr lang="en-US" sz="7500" b="0" i="0" u="none" strike="noStrike" spc="-300" dirty="0">
              <a:solidFill>
                <a:srgbClr val="000000"/>
              </a:solidFill>
              <a:latin typeface="Montserrat Bold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6832600" y="2616200"/>
            <a:ext cx="46355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en-US" sz="1300" b="0" i="0" u="none" strike="noStrike" spc="100">
                <a:solidFill>
                  <a:srgbClr val="000000">
                    <a:alpha val="21176"/>
                  </a:srgbClr>
                </a:solidFill>
                <a:latin typeface="Montserrat SemiBold"/>
              </a:rPr>
              <a:t>Professor's lecture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762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9144000" cy="7620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9512300"/>
            <a:ext cx="17145000" cy="254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1612900" y="3340100"/>
            <a:ext cx="7429500" cy="26162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2900" y="3340100"/>
            <a:ext cx="7429500" cy="762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9245600" y="3340100"/>
            <a:ext cx="7429500" cy="26162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45600" y="3340100"/>
            <a:ext cx="7429500" cy="762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>
            <a:alphaModFix amt="43000"/>
          </a:blip>
          <a:stretch>
            <a:fillRect/>
          </a:stretch>
        </p:blipFill>
        <p:spPr>
          <a:xfrm>
            <a:off x="1612900" y="6159500"/>
            <a:ext cx="7429500" cy="26162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12900" y="6146800"/>
            <a:ext cx="7429500" cy="762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9245600" y="6159500"/>
            <a:ext cx="7429500" cy="26162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5600" y="6146800"/>
            <a:ext cx="7429500" cy="7620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9690100" y="7277100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5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비인가 사용자의 접근 제어 및 중요 정보의 암호화</a:t>
            </a:r>
            <a:endParaRPr lang="en-US" altLang="ko-KR" sz="1500" b="0" i="0" u="none" strike="noStrike" spc="-100" dirty="0">
              <a:solidFill>
                <a:srgbClr val="545454">
                  <a:alpha val="67059"/>
                </a:srgbClr>
              </a:solidFill>
              <a:latin typeface="Montserrat Medium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601200" y="6362700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ko-KR" altLang="en-US" sz="1800" b="0" i="0" u="none" strike="noStrike" spc="-100" dirty="0">
                <a:solidFill>
                  <a:srgbClr val="FFFFFF"/>
                </a:solidFill>
                <a:latin typeface="Montserrat Bold"/>
              </a:rPr>
              <a:t>보안 관리</a:t>
            </a:r>
            <a:endParaRPr lang="en-US" sz="1800" b="0" i="0" u="none" strike="noStrike" spc="-1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2070100" y="4470400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5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다수 트랜잭션의 </a:t>
            </a:r>
            <a:r>
              <a:rPr lang="ko-KR" altLang="en-US" sz="1500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동시 처리로부터 데이터 무결성 확보를 위한 제어 수행</a:t>
            </a:r>
            <a:endParaRPr lang="en-US" sz="1500" b="0" i="0" u="none" strike="noStrike" spc="-100" dirty="0">
              <a:solidFill>
                <a:srgbClr val="545454">
                  <a:alpha val="67059"/>
                </a:srgbClr>
              </a:solidFill>
              <a:latin typeface="Montserrat Medium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981200" y="3556000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ko-KR" altLang="en-US" sz="1800" b="0" i="0" u="none" strike="noStrike" spc="-100" dirty="0">
                <a:solidFill>
                  <a:srgbClr val="FFFFFF"/>
                </a:solidFill>
                <a:latin typeface="Montserrat Bold"/>
              </a:rPr>
              <a:t>동시성 제어</a:t>
            </a:r>
            <a:endParaRPr lang="en-US" sz="1800" b="0" i="0" u="none" strike="noStrike" spc="-1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690100" y="4470400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500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시스템 오류 및 장애로 인한 데이터 손실 및 결함의 대응</a:t>
            </a:r>
            <a:endParaRPr lang="en-US" sz="1500" b="0" i="0" u="none" strike="noStrike" spc="-100" dirty="0">
              <a:solidFill>
                <a:srgbClr val="545454">
                  <a:alpha val="67059"/>
                </a:srgbClr>
              </a:solidFill>
              <a:latin typeface="Montserrat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601200" y="3556000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ko-KR" altLang="en-US" sz="1800" b="0" i="0" u="none" strike="noStrike" spc="-100" dirty="0">
                <a:solidFill>
                  <a:srgbClr val="FFFFFF"/>
                </a:solidFill>
                <a:latin typeface="Montserrat Bold"/>
              </a:rPr>
              <a:t>회복 관리</a:t>
            </a:r>
            <a:endParaRPr lang="en-US" sz="1800" b="0" i="0" u="none" strike="noStrike" spc="-1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2070100" y="7277100"/>
            <a:ext cx="6858000" cy="1028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12050"/>
              </a:lnSpc>
            </a:pPr>
            <a:r>
              <a:rPr lang="ko-KR" altLang="en-US" sz="1500" b="0" i="0" u="none" strike="noStrike" spc="-100" dirty="0">
                <a:solidFill>
                  <a:srgbClr val="545454">
                    <a:alpha val="67059"/>
                  </a:srgbClr>
                </a:solidFill>
                <a:latin typeface="Montserrat Medium"/>
              </a:rPr>
              <a:t>데이터 처리 속도 확보를 위한 실행 계획의 최적화</a:t>
            </a:r>
            <a:endParaRPr lang="en-US" sz="1500" b="0" i="0" u="none" strike="noStrike" spc="-100" dirty="0">
              <a:solidFill>
                <a:srgbClr val="545454">
                  <a:alpha val="67059"/>
                </a:srgbClr>
              </a:solidFill>
              <a:latin typeface="Montserrat Medium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981200" y="6362700"/>
            <a:ext cx="67056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7940"/>
              </a:lnSpc>
            </a:pPr>
            <a:r>
              <a:rPr lang="ko-KR" altLang="en-US" sz="1800" b="0" i="0" u="none" strike="noStrike" spc="-100" dirty="0">
                <a:solidFill>
                  <a:srgbClr val="FFFFFF"/>
                </a:solidFill>
                <a:latin typeface="Montserrat Bold"/>
              </a:rPr>
              <a:t>성능 관리</a:t>
            </a:r>
            <a:endParaRPr lang="en-US" sz="1800" b="0" i="0" u="none" strike="noStrike" spc="-100" dirty="0">
              <a:solidFill>
                <a:srgbClr val="FFFFFF"/>
              </a:solidFill>
              <a:latin typeface="Montserrat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381000" y="241300"/>
            <a:ext cx="43180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6910"/>
              </a:lnSpc>
            </a:pPr>
            <a:r>
              <a:rPr lang="en-US" sz="1300" b="0" i="0" u="none" strike="noStrike" spc="100">
                <a:solidFill>
                  <a:srgbClr val="F9F9F9">
                    <a:alpha val="94118"/>
                  </a:srgbClr>
                </a:solidFill>
                <a:latin typeface="Montserrat SemiBold"/>
              </a:rPr>
              <a:t>Mechanical Engineering Lab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2827000" y="9766300"/>
            <a:ext cx="4876800" cy="215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46910"/>
              </a:lnSpc>
            </a:pPr>
            <a:r>
              <a:rPr lang="en-US" sz="1200" b="0" i="0" u="none" strike="noStrike" spc="100">
                <a:solidFill>
                  <a:srgbClr val="C5C0BC"/>
                </a:solidFill>
                <a:latin typeface="Montserrat SemiBold"/>
              </a:rPr>
              <a:t>Mirimiri @miricanvas.com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651000" y="1079500"/>
            <a:ext cx="14986000" cy="133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83000"/>
              </a:lnSpc>
            </a:pPr>
            <a:r>
              <a:rPr lang="en-US" sz="4400" b="0" i="0" u="none" strike="noStrike" spc="-300" dirty="0">
                <a:solidFill>
                  <a:srgbClr val="000000"/>
                </a:solidFill>
                <a:latin typeface="Montserrat Bold"/>
              </a:rPr>
              <a:t>DBMS(Database Management System)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4381500" y="2254250"/>
            <a:ext cx="9563100" cy="5270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76360"/>
              </a:lnSpc>
            </a:pPr>
            <a:r>
              <a:rPr lang="ko-KR" altLang="en-US" sz="1300" b="1" spc="100" dirty="0">
                <a:solidFill>
                  <a:schemeClr val="tx1">
                    <a:lumMod val="75000"/>
                    <a:lumOff val="25000"/>
                    <a:alpha val="21176"/>
                  </a:schemeClr>
                </a:solidFill>
                <a:latin typeface="Montserrat SemiBold"/>
              </a:rPr>
              <a:t>다수의 응용소프트웨어 및 사용자가 데이터베이스에 접근하여 </a:t>
            </a:r>
            <a:r>
              <a:rPr lang="ko-KR" altLang="en-US" sz="1300" b="1" spc="100" dirty="0" err="1">
                <a:solidFill>
                  <a:schemeClr val="tx1">
                    <a:lumMod val="75000"/>
                    <a:lumOff val="25000"/>
                    <a:alpha val="21176"/>
                  </a:schemeClr>
                </a:solidFill>
                <a:latin typeface="Montserrat SemiBold"/>
              </a:rPr>
              <a:t>원할하게</a:t>
            </a:r>
            <a:r>
              <a:rPr lang="ko-KR" altLang="en-US" sz="1300" b="1" spc="100" dirty="0">
                <a:solidFill>
                  <a:schemeClr val="tx1">
                    <a:lumMod val="75000"/>
                    <a:lumOff val="25000"/>
                    <a:alpha val="21176"/>
                  </a:schemeClr>
                </a:solidFill>
                <a:latin typeface="Montserrat SemiBold"/>
              </a:rPr>
              <a:t> 사용할 수 있도록 중간에서 관리해주는 시스템</a:t>
            </a:r>
            <a:endParaRPr lang="en-US" altLang="ko-KR" sz="1300" b="1" spc="100" dirty="0">
              <a:solidFill>
                <a:schemeClr val="tx1">
                  <a:lumMod val="75000"/>
                  <a:lumOff val="25000"/>
                  <a:alpha val="21176"/>
                </a:schemeClr>
              </a:solidFill>
              <a:latin typeface="Montserrat SemiBold"/>
            </a:endParaRPr>
          </a:p>
          <a:p>
            <a:pPr lvl="0" algn="ctr">
              <a:lnSpc>
                <a:spcPct val="76360"/>
              </a:lnSpc>
            </a:pPr>
            <a:r>
              <a:rPr lang="en-US" sz="1300" b="1" spc="100" dirty="0">
                <a:solidFill>
                  <a:schemeClr val="tx1">
                    <a:lumMod val="75000"/>
                    <a:lumOff val="25000"/>
                    <a:alpha val="21176"/>
                  </a:schemeClr>
                </a:solidFill>
                <a:latin typeface="Montserrat SemiBold"/>
              </a:rPr>
              <a:t>EX: </a:t>
            </a:r>
            <a:r>
              <a:rPr lang="ko-KR" altLang="en-US" sz="1300" b="1" spc="100" dirty="0">
                <a:solidFill>
                  <a:schemeClr val="tx1">
                    <a:lumMod val="75000"/>
                    <a:lumOff val="25000"/>
                    <a:alpha val="21176"/>
                  </a:schemeClr>
                </a:solidFill>
                <a:latin typeface="Montserrat SemiBold"/>
              </a:rPr>
              <a:t>책장이 많은 도서관을 관리하는 사서</a:t>
            </a:r>
            <a:endParaRPr lang="en-US" sz="1300" b="1" i="0" u="none" strike="noStrike" spc="100" dirty="0">
              <a:solidFill>
                <a:schemeClr val="tx1">
                  <a:lumMod val="75000"/>
                  <a:lumOff val="25000"/>
                  <a:alpha val="21176"/>
                </a:schemeClr>
              </a:solidFill>
              <a:latin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878</Words>
  <Application>Microsoft Office PowerPoint</Application>
  <PresentationFormat>사용자 지정</PresentationFormat>
  <Paragraphs>75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Montserrat Medium</vt:lpstr>
      <vt:lpstr>Arial</vt:lpstr>
      <vt:lpstr>Montserrat Bold</vt:lpstr>
      <vt:lpstr>Calibri</vt:lpstr>
      <vt:lpstr>Montserrat SemiBold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FullName</cp:lastModifiedBy>
  <cp:revision>12</cp:revision>
  <dcterms:created xsi:type="dcterms:W3CDTF">2006-08-16T00:00:00Z</dcterms:created>
  <dcterms:modified xsi:type="dcterms:W3CDTF">2025-08-07T06:51:17Z</dcterms:modified>
</cp:coreProperties>
</file>