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93" r:id="rId6"/>
    <p:sldId id="294" r:id="rId7"/>
    <p:sldId id="295" r:id="rId8"/>
    <p:sldId id="260" r:id="rId9"/>
    <p:sldId id="271" r:id="rId10"/>
    <p:sldId id="277" r:id="rId11"/>
    <p:sldId id="282" r:id="rId12"/>
    <p:sldId id="265" r:id="rId13"/>
    <p:sldId id="266" r:id="rId14"/>
    <p:sldId id="283" r:id="rId15"/>
    <p:sldId id="268" r:id="rId16"/>
    <p:sldId id="284" r:id="rId17"/>
    <p:sldId id="273" r:id="rId18"/>
    <p:sldId id="286" r:id="rId19"/>
    <p:sldId id="261" r:id="rId20"/>
    <p:sldId id="298" r:id="rId21"/>
    <p:sldId id="291" r:id="rId22"/>
    <p:sldId id="288" r:id="rId23"/>
    <p:sldId id="299" r:id="rId24"/>
    <p:sldId id="292" r:id="rId25"/>
    <p:sldId id="297" r:id="rId26"/>
    <p:sldId id="263" r:id="rId27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tserrat Bold" panose="020B0600000101010101" charset="0"/>
      <p:bold r:id="rId32"/>
    </p:embeddedFont>
    <p:embeddedFont>
      <p:font typeface="Montserrat ExtraBold" panose="00000900000000000000" pitchFamily="2" charset="0"/>
      <p:bold r:id="rId33"/>
      <p:boldItalic r:id="rId34"/>
    </p:embeddedFont>
    <p:embeddedFont>
      <p:font typeface="Montserrat SemiBold" panose="00000700000000000000" pitchFamily="2" charset="0"/>
      <p:bold r:id="rId35"/>
      <p:boldItalic r:id="rId36"/>
    </p:embeddedFont>
    <p:embeddedFont>
      <p:font typeface="프리젠테이션 5 Medium" pitchFamily="2" charset="-127"/>
      <p:regular r:id="rId37"/>
    </p:embeddedFont>
    <p:embeddedFont>
      <p:font typeface="프리젠테이션 6 SemiBold" pitchFamily="2" charset="-127"/>
      <p:bold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3.png"/><Relationship Id="rId9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37100" y="3378200"/>
            <a:ext cx="88138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altLang="en-US" sz="70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응용</a:t>
            </a:r>
            <a:r>
              <a:rPr lang="en-US" altLang="ko-KR" sz="70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SW</a:t>
            </a:r>
            <a:r>
              <a:rPr lang="ko-KR" altLang="en-US" sz="70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기초기술활용</a:t>
            </a:r>
            <a:endParaRPr lang="en-US" sz="70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4038600"/>
            <a:ext cx="98679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400" b="0" i="0" u="none" strike="noStrike" spc="-1200" dirty="0">
                <a:solidFill>
                  <a:srgbClr val="617995"/>
                </a:solidFill>
                <a:latin typeface="Montserrat ExtraBold"/>
              </a:rPr>
              <a:t>P</a:t>
            </a:r>
            <a:r>
              <a:rPr lang="en-US" sz="13400" b="0" i="0" u="none" strike="noStrike" spc="200" dirty="0">
                <a:solidFill>
                  <a:srgbClr val="617995"/>
                </a:solidFill>
                <a:latin typeface="Montserrat ExtraBold"/>
              </a:rPr>
              <a:t>ortfolio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0100" y="7042150"/>
            <a:ext cx="8940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altLang="en-US" sz="3600" b="0" i="0" u="none" strike="noStrike" dirty="0">
                <a:latin typeface="프리젠테이션 5 Medium" pitchFamily="2" charset="-127"/>
                <a:ea typeface="프리젠테이션 5 Medium" pitchFamily="2" charset="-127"/>
                <a:cs typeface="맑은 고딕 Semilight" panose="020B0502040204020203" pitchFamily="50" charset="-127"/>
              </a:rPr>
              <a:t>박인호 이수현 이인호 </a:t>
            </a:r>
            <a:r>
              <a:rPr lang="ko-KR" altLang="en-US" sz="3600" b="0" i="0" u="none" strike="noStrike" dirty="0" err="1">
                <a:latin typeface="프리젠테이션 5 Medium" pitchFamily="2" charset="-127"/>
                <a:ea typeface="프리젠테이션 5 Medium" pitchFamily="2" charset="-127"/>
                <a:cs typeface="맑은 고딕 Semilight" panose="020B0502040204020203" pitchFamily="50" charset="-127"/>
              </a:rPr>
              <a:t>임새롬</a:t>
            </a:r>
            <a:endParaRPr lang="en-US" sz="3600" b="0" i="0" u="none" strike="noStrike" dirty="0">
              <a:latin typeface="프리젠테이션 5 Medium" pitchFamily="2" charset="-127"/>
              <a:ea typeface="프리젠테이션 5 Medium" pitchFamily="2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B2F91F-75CC-4B80-A931-C4908862A6D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2395" y="3222575"/>
            <a:ext cx="5855132" cy="2298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C2973E-169A-485D-895D-C0F57FA3663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844155" y="3630467"/>
            <a:ext cx="4135169" cy="22225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52BB55-E2C9-4CDF-AA73-90A0C2017DA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3559178" y="3404051"/>
            <a:ext cx="3873500" cy="2886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D539AC-1356-4D59-9B2F-B86789A4CD29}"/>
              </a:ext>
            </a:extLst>
          </p:cNvPr>
          <p:cNvSpPr txBox="1"/>
          <p:nvPr/>
        </p:nvSpPr>
        <p:spPr>
          <a:xfrm>
            <a:off x="2203025" y="3206998"/>
            <a:ext cx="3274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Apache Tomcat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공식 홈페이지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9D26D-A63A-4B52-A44A-08D0BFE95731}"/>
              </a:ext>
            </a:extLst>
          </p:cNvPr>
          <p:cNvSpPr txBox="1"/>
          <p:nvPr/>
        </p:nvSpPr>
        <p:spPr>
          <a:xfrm>
            <a:off x="9262930" y="3206998"/>
            <a:ext cx="335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32bit/64bit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Windows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다운로드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D0C15F-49F3-4979-A4B8-F65A9588820F}"/>
              </a:ext>
            </a:extLst>
          </p:cNvPr>
          <p:cNvPicPr/>
          <p:nvPr/>
        </p:nvPicPr>
        <p:blipFill rotWithShape="1">
          <a:blip r:embed="rId8"/>
          <a:srcRect t="49511"/>
          <a:stretch/>
        </p:blipFill>
        <p:spPr bwMode="auto">
          <a:xfrm>
            <a:off x="6761756" y="3746329"/>
            <a:ext cx="1210362" cy="2017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740DE7-5161-43B4-AD58-360CFF18CFEF}"/>
              </a:ext>
            </a:extLst>
          </p:cNvPr>
          <p:cNvSpPr txBox="1"/>
          <p:nvPr/>
        </p:nvSpPr>
        <p:spPr>
          <a:xfrm>
            <a:off x="14811950" y="3206843"/>
            <a:ext cx="190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4.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Setup.exe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</a:t>
            </a:r>
          </a:p>
        </p:txBody>
      </p:sp>
      <p:sp>
        <p:nvSpPr>
          <p:cNvPr id="15" name="TextBox 48">
            <a:extLst>
              <a:ext uri="{FF2B5EF4-FFF2-40B4-BE49-F238E27FC236}">
                <a16:creationId xmlns:a16="http://schemas.microsoft.com/office/drawing/2014/main" id="{A5C9D738-03D3-437F-AAEF-DBA32C06FD83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53AED8C2-C661-4475-BBD4-4C50AD1DC634}"/>
              </a:ext>
            </a:extLst>
          </p:cNvPr>
          <p:cNvSpPr txBox="1"/>
          <p:nvPr/>
        </p:nvSpPr>
        <p:spPr>
          <a:xfrm>
            <a:off x="7359650" y="22987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TOMCAT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D4DF32-DF4A-4225-9C0E-65E4B3DB35B4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269322" y="6626074"/>
            <a:ext cx="3057067" cy="27014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18512A-C576-48BE-8D84-9BB162C0A6B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2734476" y="6626074"/>
            <a:ext cx="3278592" cy="283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26025D9-1C55-441D-9AE6-4022D213DA6F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403339" y="6665299"/>
            <a:ext cx="3523980" cy="26077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036AA4-2F90-4599-9B85-B6F6CB38BFC6}"/>
              </a:ext>
            </a:extLst>
          </p:cNvPr>
          <p:cNvSpPr txBox="1"/>
          <p:nvPr/>
        </p:nvSpPr>
        <p:spPr>
          <a:xfrm>
            <a:off x="596029" y="5918072"/>
            <a:ext cx="321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Agree, Next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클릭하며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B4EAB-4160-4F31-820C-13A443E582A6}"/>
              </a:ext>
            </a:extLst>
          </p:cNvPr>
          <p:cNvSpPr txBox="1"/>
          <p:nvPr/>
        </p:nvSpPr>
        <p:spPr>
          <a:xfrm>
            <a:off x="6155044" y="3220868"/>
            <a:ext cx="2718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Download – Tomcat 9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AB99C53-70B5-4FD2-A369-ACD00B5DC394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9283589" y="6529405"/>
            <a:ext cx="6269935" cy="28339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16BC6D-5363-465D-8F5E-6A7DB7EE4DCA}"/>
              </a:ext>
            </a:extLst>
          </p:cNvPr>
          <p:cNvSpPr txBox="1"/>
          <p:nvPr/>
        </p:nvSpPr>
        <p:spPr>
          <a:xfrm>
            <a:off x="5209329" y="5978305"/>
            <a:ext cx="394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HTTP/1.1 Connector Port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변경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CAF2493-D4BA-4D9F-BB31-27BD97EE006E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4437278" y="6529405"/>
            <a:ext cx="3581400" cy="28135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8DD64E-8DBE-4F1F-8D16-011CB60A89FF}"/>
              </a:ext>
            </a:extLst>
          </p:cNvPr>
          <p:cNvSpPr txBox="1"/>
          <p:nvPr/>
        </p:nvSpPr>
        <p:spPr>
          <a:xfrm>
            <a:off x="12210667" y="5960047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7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C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드라이브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–  jdk-21.0.2  Finish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06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5A0D74-CBA7-4545-B772-32277E6D60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8043" y="3924755"/>
            <a:ext cx="4648200" cy="2256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1F7BCB-CE2E-49CC-86D5-E4CC58EE6BE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7200" y="6593130"/>
            <a:ext cx="5318457" cy="19521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DB3DE4-7A03-46AF-AC99-C75F2E679B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52359" y="3968989"/>
            <a:ext cx="3000713" cy="36232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A6F0DD-1916-4701-BB86-523C5B07495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507950" y="6669887"/>
            <a:ext cx="5045710" cy="2644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A148CD-8937-4782-884C-C338F1CB41D9}"/>
              </a:ext>
            </a:extLst>
          </p:cNvPr>
          <p:cNvSpPr txBox="1"/>
          <p:nvPr/>
        </p:nvSpPr>
        <p:spPr>
          <a:xfrm>
            <a:off x="658043" y="2784113"/>
            <a:ext cx="4398320" cy="110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8.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 창에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services.msc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서비스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로컬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Apache Tomcat 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더블클릭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7B635-49EE-4A33-88DF-025DCC80143E}"/>
              </a:ext>
            </a:extLst>
          </p:cNvPr>
          <p:cNvSpPr txBox="1"/>
          <p:nvPr/>
        </p:nvSpPr>
        <p:spPr>
          <a:xfrm>
            <a:off x="6352359" y="2841152"/>
            <a:ext cx="6629400" cy="110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9.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서비스 상태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중지됨 상태에서 시작 클릭하면 실행 중으로 변경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→ 주소 창에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localhost:8090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입력하면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시작페이지로 이동</a:t>
            </a: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8BFBDED4-6025-4BC5-B3F7-3293D81EB810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6DF5DE78-768A-478D-8E2A-942680CFF1DB}"/>
              </a:ext>
            </a:extLst>
          </p:cNvPr>
          <p:cNvSpPr txBox="1"/>
          <p:nvPr/>
        </p:nvSpPr>
        <p:spPr>
          <a:xfrm>
            <a:off x="7359650" y="22987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TOMCAT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58C85B-39F6-4B40-A4F1-08736A73E59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2608220" y="4089983"/>
            <a:ext cx="2796880" cy="30902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8A3AC6-7A2B-49A8-9758-6CA86C981373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467684" y="6643929"/>
            <a:ext cx="4232816" cy="26515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D012EB-9B3C-438B-A256-B7BD548E8FFF}"/>
              </a:ext>
            </a:extLst>
          </p:cNvPr>
          <p:cNvSpPr txBox="1"/>
          <p:nvPr/>
        </p:nvSpPr>
        <p:spPr>
          <a:xfrm>
            <a:off x="12429584" y="2869753"/>
            <a:ext cx="6546850" cy="110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10.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서비스 상태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 중 상태에서 중지 클릭하면 중지됨으로 변경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→ 주소 창에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localhost:8090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입력하면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연결되지 않음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AA208E-7BB7-4D68-84A4-7C9B117F15C5}"/>
              </a:ext>
            </a:extLst>
          </p:cNvPr>
          <p:cNvSpPr/>
          <p:nvPr/>
        </p:nvSpPr>
        <p:spPr>
          <a:xfrm>
            <a:off x="6352359" y="6669887"/>
            <a:ext cx="5201301" cy="2651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443ECB-6A10-4527-9B14-F79746BB49AD}"/>
              </a:ext>
            </a:extLst>
          </p:cNvPr>
          <p:cNvSpPr/>
          <p:nvPr/>
        </p:nvSpPr>
        <p:spPr>
          <a:xfrm>
            <a:off x="12454984" y="6662865"/>
            <a:ext cx="5201301" cy="2651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2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6116D0-EE15-467E-BEE9-95C6092431D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5760" y="3912955"/>
            <a:ext cx="4467225" cy="2400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4E2535-9D0E-4E83-8C5E-8E9805CCA564}"/>
              </a:ext>
            </a:extLst>
          </p:cNvPr>
          <p:cNvPicPr/>
          <p:nvPr/>
        </p:nvPicPr>
        <p:blipFill rotWithShape="1">
          <a:blip r:embed="rId6"/>
          <a:srcRect l="21941" r="21901"/>
          <a:stretch/>
        </p:blipFill>
        <p:spPr>
          <a:xfrm>
            <a:off x="571500" y="6313330"/>
            <a:ext cx="3124200" cy="3114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F404CB-1C82-4138-9B97-AA366AB13F9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725477" y="4338321"/>
            <a:ext cx="5731510" cy="2633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8FC7BB-6A47-43EE-BDC4-C89048BCF1E8}"/>
              </a:ext>
            </a:extLst>
          </p:cNvPr>
          <p:cNvPicPr/>
          <p:nvPr/>
        </p:nvPicPr>
        <p:blipFill rotWithShape="1">
          <a:blip r:embed="rId8"/>
          <a:srcRect l="26932" r="25207"/>
          <a:stretch/>
        </p:blipFill>
        <p:spPr>
          <a:xfrm>
            <a:off x="6565899" y="7772268"/>
            <a:ext cx="2743201" cy="135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EEA395-4921-4941-BAB5-F66A25EFB427}"/>
              </a:ext>
            </a:extLst>
          </p:cNvPr>
          <p:cNvSpPr txBox="1"/>
          <p:nvPr/>
        </p:nvSpPr>
        <p:spPr>
          <a:xfrm>
            <a:off x="372217" y="3428419"/>
            <a:ext cx="5046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Eclipse Downloads (https://www.eclipse.org)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4C5EB-A49A-44A4-B81A-F9D0E371FD82}"/>
              </a:ext>
            </a:extLst>
          </p:cNvPr>
          <p:cNvSpPr txBox="1"/>
          <p:nvPr/>
        </p:nvSpPr>
        <p:spPr>
          <a:xfrm>
            <a:off x="372217" y="6204045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Download Packages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49146-700E-414B-B710-0125D272FC21}"/>
              </a:ext>
            </a:extLst>
          </p:cNvPr>
          <p:cNvSpPr txBox="1"/>
          <p:nvPr/>
        </p:nvSpPr>
        <p:spPr>
          <a:xfrm>
            <a:off x="6394343" y="3283859"/>
            <a:ext cx="5731510" cy="110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Eclipse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IDE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for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Enterprise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Java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and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Web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Developers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Windows x86_64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52D89-4A95-4D59-B4BE-69EBDD508F9E}"/>
              </a:ext>
            </a:extLst>
          </p:cNvPr>
          <p:cNvSpPr txBox="1"/>
          <p:nvPr/>
        </p:nvSpPr>
        <p:spPr>
          <a:xfrm>
            <a:off x="6400800" y="705601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4.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압축 파일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Download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4" name="TextBox 48">
            <a:extLst>
              <a:ext uri="{FF2B5EF4-FFF2-40B4-BE49-F238E27FC236}">
                <a16:creationId xmlns:a16="http://schemas.microsoft.com/office/drawing/2014/main" id="{B6809B3B-AC8A-453E-A8EE-2D7BED6BE97F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2762BB-BF3D-4F39-9AF9-B54EB62B6C37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2701587" y="4067176"/>
            <a:ext cx="4824413" cy="32861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4B5DF2-A549-48DD-9D00-7777705A2A60}"/>
              </a:ext>
            </a:extLst>
          </p:cNvPr>
          <p:cNvSpPr txBox="1"/>
          <p:nvPr/>
        </p:nvSpPr>
        <p:spPr>
          <a:xfrm>
            <a:off x="12871445" y="3398995"/>
            <a:ext cx="501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압축 파일 하위의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eclipse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폴더 전체를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C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드라이브로 이동</a:t>
            </a: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A6A1F4E2-0805-4259-AC90-EB268C89F126}"/>
              </a:ext>
            </a:extLst>
          </p:cNvPr>
          <p:cNvSpPr txBox="1"/>
          <p:nvPr/>
        </p:nvSpPr>
        <p:spPr>
          <a:xfrm>
            <a:off x="3733800" y="2298700"/>
            <a:ext cx="1120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IDE   FOR   JAVA   DEVELOPERS </a:t>
            </a:r>
          </a:p>
        </p:txBody>
      </p:sp>
    </p:spTree>
    <p:extLst>
      <p:ext uri="{BB962C8B-B14F-4D97-AF65-F5344CB8AC3E}">
        <p14:creationId xmlns:p14="http://schemas.microsoft.com/office/powerpoint/2010/main" val="203287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B54452-C20D-47FA-B338-726ECE9D019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3781" y="3770313"/>
            <a:ext cx="3076575" cy="2905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B49DF0-5920-4858-A9EE-99434078296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648941" y="3777204"/>
            <a:ext cx="4286250" cy="2867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E1A912-43EA-447F-A8B6-74450463D2D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543801" y="4381500"/>
            <a:ext cx="4915536" cy="2293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99DC57-0291-483D-94D2-FBF9CF08C58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2598400" y="4350292"/>
            <a:ext cx="5143500" cy="2293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467EA0-0A46-48B0-A867-4AC8C487259C}"/>
              </a:ext>
            </a:extLst>
          </p:cNvPr>
          <p:cNvSpPr txBox="1"/>
          <p:nvPr/>
        </p:nvSpPr>
        <p:spPr>
          <a:xfrm>
            <a:off x="609600" y="3184855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eclipse.exe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97D40-FEDD-4879-BEF5-2E12850392D0}"/>
              </a:ext>
            </a:extLst>
          </p:cNvPr>
          <p:cNvSpPr txBox="1"/>
          <p:nvPr/>
        </p:nvSpPr>
        <p:spPr>
          <a:xfrm>
            <a:off x="7798791" y="3155680"/>
            <a:ext cx="4278544" cy="110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7.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Browse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는 설정된 값 그대로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Launch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Defender Exclusion Check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는 아래 체크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선택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)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DB11273F-7736-4418-B778-052971EBD3A2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F401BAC1-87D3-47F4-8DB4-121420BE5E79}"/>
              </a:ext>
            </a:extLst>
          </p:cNvPr>
          <p:cNvSpPr txBox="1"/>
          <p:nvPr/>
        </p:nvSpPr>
        <p:spPr>
          <a:xfrm>
            <a:off x="3733800" y="2298700"/>
            <a:ext cx="1120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IDE   FOR   JAVA   DEVELOPERS </a:t>
            </a:r>
          </a:p>
        </p:txBody>
      </p:sp>
    </p:spTree>
    <p:extLst>
      <p:ext uri="{BB962C8B-B14F-4D97-AF65-F5344CB8AC3E}">
        <p14:creationId xmlns:p14="http://schemas.microsoft.com/office/powerpoint/2010/main" val="141420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C1516D-19FC-4E1F-B30E-0B6946201B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7990" y="4102195"/>
            <a:ext cx="3581400" cy="24211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D3DC5F-3BDD-4BAB-B6A1-DC832B26925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60787" y="4181734"/>
            <a:ext cx="3774000" cy="42437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FA41CA-4D49-4E6B-8AE0-74FA4E78C8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601200" y="4306987"/>
            <a:ext cx="5153660" cy="1800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5E7D61-7A77-4307-8783-A1FB90A6164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2725400" y="4324797"/>
            <a:ext cx="5134610" cy="2876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832F84-DD2D-41B9-B2C6-FBC9273DC4C0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819640" y="7040555"/>
            <a:ext cx="5115560" cy="2257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D9518D-5441-454B-9C18-7EDDD3797DA5}"/>
              </a:ext>
            </a:extLst>
          </p:cNvPr>
          <p:cNvSpPr txBox="1"/>
          <p:nvPr/>
        </p:nvSpPr>
        <p:spPr>
          <a:xfrm>
            <a:off x="457200" y="3483582"/>
            <a:ext cx="2728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8.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Window - Preferences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C3641-2CF1-42A6-BED2-81400F7ED1A1}"/>
              </a:ext>
            </a:extLst>
          </p:cNvPr>
          <p:cNvSpPr txBox="1"/>
          <p:nvPr/>
        </p:nvSpPr>
        <p:spPr>
          <a:xfrm>
            <a:off x="3981546" y="3528403"/>
            <a:ext cx="694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9.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General – Workspace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Text file encoding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이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UTF-8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인지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03BAA-0B51-47EC-A0F4-25144C2A16C7}"/>
              </a:ext>
            </a:extLst>
          </p:cNvPr>
          <p:cNvSpPr txBox="1"/>
          <p:nvPr/>
        </p:nvSpPr>
        <p:spPr>
          <a:xfrm>
            <a:off x="10926737" y="3551439"/>
            <a:ext cx="61366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10.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Web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CSS, THML, JSP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도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encoding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이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UTF-8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인지 확인</a:t>
            </a:r>
          </a:p>
        </p:txBody>
      </p:sp>
      <p:sp>
        <p:nvSpPr>
          <p:cNvPr id="14" name="TextBox 48">
            <a:extLst>
              <a:ext uri="{FF2B5EF4-FFF2-40B4-BE49-F238E27FC236}">
                <a16:creationId xmlns:a16="http://schemas.microsoft.com/office/drawing/2014/main" id="{F5EBCBB1-E723-43C5-B1EA-165571FC5D6C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FFE5FD5C-38ED-4677-8429-940B821D128D}"/>
              </a:ext>
            </a:extLst>
          </p:cNvPr>
          <p:cNvSpPr txBox="1"/>
          <p:nvPr/>
        </p:nvSpPr>
        <p:spPr>
          <a:xfrm>
            <a:off x="3733800" y="2298700"/>
            <a:ext cx="1120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IDE   FOR   JAVA   DEVELOPERS </a:t>
            </a:r>
          </a:p>
        </p:txBody>
      </p:sp>
    </p:spTree>
    <p:extLst>
      <p:ext uri="{BB962C8B-B14F-4D97-AF65-F5344CB8AC3E}">
        <p14:creationId xmlns:p14="http://schemas.microsoft.com/office/powerpoint/2010/main" val="327457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764311-41A9-433A-B60B-9912B2319A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" y="3860800"/>
            <a:ext cx="3657600" cy="3498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0BA509-C24B-44F1-9F1F-F99BBAA8A9E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12005" y="3824103"/>
            <a:ext cx="3029585" cy="37831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B47FE6-8DDE-4C58-9EC5-1840EA892B8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648615" y="3839448"/>
            <a:ext cx="3446779" cy="3783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1D7001-C732-4C0A-8DC1-6D7215AEECDB}"/>
              </a:ext>
            </a:extLst>
          </p:cNvPr>
          <p:cNvSpPr txBox="1"/>
          <p:nvPr/>
        </p:nvSpPr>
        <p:spPr>
          <a:xfrm>
            <a:off x="571500" y="3169414"/>
            <a:ext cx="2272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File – New - Other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BC131-54D4-4ECB-8163-F6932A368B24}"/>
              </a:ext>
            </a:extLst>
          </p:cNvPr>
          <p:cNvSpPr txBox="1"/>
          <p:nvPr/>
        </p:nvSpPr>
        <p:spPr>
          <a:xfrm>
            <a:off x="4343400" y="3189228"/>
            <a:ext cx="662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Server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Apache – Tomcat v9.0 Server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선택</a:t>
            </a:r>
          </a:p>
        </p:txBody>
      </p:sp>
      <p:sp>
        <p:nvSpPr>
          <p:cNvPr id="15" name="TextBox 48">
            <a:extLst>
              <a:ext uri="{FF2B5EF4-FFF2-40B4-BE49-F238E27FC236}">
                <a16:creationId xmlns:a16="http://schemas.microsoft.com/office/drawing/2014/main" id="{79DFB1F3-7549-46AE-B313-46B6D1A05920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4922589A-A1B1-4C0F-A712-EB0589DFA5F7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TOMCAT  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B1218-5294-4ABD-B2AB-39795B08DD86}"/>
              </a:ext>
            </a:extLst>
          </p:cNvPr>
          <p:cNvSpPr txBox="1"/>
          <p:nvPr/>
        </p:nvSpPr>
        <p:spPr>
          <a:xfrm>
            <a:off x="10323388" y="3274516"/>
            <a:ext cx="74879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C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드라이브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– Program Files – Apache Software Foundation – Tomcat9.0</a:t>
            </a:r>
          </a:p>
          <a:p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경고 창이 뜨지만 권한을 얻기 위해 계속 클릭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3B6F8D-F4B1-42F0-AF6D-4E52F3144FD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0709275" y="4087435"/>
            <a:ext cx="3844925" cy="21990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3343FE4-D45F-4531-A6F1-12E2CB7AAEAC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0709274" y="7091967"/>
            <a:ext cx="3844925" cy="21990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97F3C3-0455-4058-8CBB-4CA264D0D08C}"/>
              </a:ext>
            </a:extLst>
          </p:cNvPr>
          <p:cNvSpPr txBox="1"/>
          <p:nvPr/>
        </p:nvSpPr>
        <p:spPr>
          <a:xfrm>
            <a:off x="10323388" y="6325641"/>
            <a:ext cx="2995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4.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위치로 폴더 선택</a:t>
            </a:r>
          </a:p>
        </p:txBody>
      </p:sp>
    </p:spTree>
    <p:extLst>
      <p:ext uri="{BB962C8B-B14F-4D97-AF65-F5344CB8AC3E}">
        <p14:creationId xmlns:p14="http://schemas.microsoft.com/office/powerpoint/2010/main" val="401126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2FF4FD-10FD-448D-B196-2FF417E1B8B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8723" y="4850972"/>
            <a:ext cx="4257675" cy="14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A748FE-5753-4E73-8E6F-26408F00F31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50426" y="5637542"/>
            <a:ext cx="5731510" cy="38379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37F67-6CAA-49AB-BDA5-2BB517C5F05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902961" y="4009598"/>
            <a:ext cx="2926839" cy="3055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16A4B7-CB8E-44F8-AF7A-5E93C9FFCC3C}"/>
              </a:ext>
            </a:extLst>
          </p:cNvPr>
          <p:cNvSpPr txBox="1"/>
          <p:nvPr/>
        </p:nvSpPr>
        <p:spPr>
          <a:xfrm>
            <a:off x="538723" y="3282424"/>
            <a:ext cx="5502404" cy="152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하단의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Servers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더블클릭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Overview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의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Ports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Port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를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8091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로 변경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Ctrl + 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로 저장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7F274-6B65-41BF-8A70-0AF5D69FBF46}"/>
              </a:ext>
            </a:extLst>
          </p:cNvPr>
          <p:cNvSpPr txBox="1"/>
          <p:nvPr/>
        </p:nvSpPr>
        <p:spPr>
          <a:xfrm>
            <a:off x="6381936" y="3463498"/>
            <a:ext cx="498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하단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Servers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오른쪽 클릭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Clean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9B2A527B-B5C2-4128-9D14-C5A0FB027C72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1275DB35-FCAA-4780-ADBF-7DDBB18753DD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TOMCAT  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74AD36-566F-414B-AF7D-EB2CA80DBBD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0472943" y="4862279"/>
            <a:ext cx="2926839" cy="33128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7DDF88-6CE0-4BE8-B5B1-33D0D2859A64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441110" y="8149727"/>
            <a:ext cx="3848100" cy="99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293F96-0B24-4AE5-9A1D-C7839D01A69B}"/>
              </a:ext>
            </a:extLst>
          </p:cNvPr>
          <p:cNvSpPr txBox="1"/>
          <p:nvPr/>
        </p:nvSpPr>
        <p:spPr>
          <a:xfrm>
            <a:off x="11731369" y="3330834"/>
            <a:ext cx="4153509" cy="152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7.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Servers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</a:t>
            </a:r>
            <a:r>
              <a:rPr lang="ko-KR" altLang="en-US" dirty="0" err="1">
                <a:latin typeface="프리젠테이션 5 Medium" pitchFamily="2" charset="-127"/>
                <a:ea typeface="프리젠테이션 5 Medium" pitchFamily="2" charset="-127"/>
              </a:rPr>
              <a:t>우클릭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Start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하면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Started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Stop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하면 중지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소멸에 대한 내용이 뜨는 것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213C4F5-5815-4CBE-8276-1036EEEAFE9D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4706600" y="4913352"/>
            <a:ext cx="2727277" cy="29854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63BFD2-9A51-4F0D-A3D4-7C9FDB9B7E0C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3716000" y="8281482"/>
            <a:ext cx="4207056" cy="9398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C3FF6E-70A6-4EE9-A470-14EF73BB71B9}"/>
              </a:ext>
            </a:extLst>
          </p:cNvPr>
          <p:cNvCxnSpPr>
            <a:cxnSpLocks/>
          </p:cNvCxnSpPr>
          <p:nvPr/>
        </p:nvCxnSpPr>
        <p:spPr>
          <a:xfrm flipH="1">
            <a:off x="11811000" y="6518703"/>
            <a:ext cx="125362" cy="2126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94DC86-D270-4BE2-AB16-C13607D3F28F}"/>
              </a:ext>
            </a:extLst>
          </p:cNvPr>
          <p:cNvCxnSpPr>
            <a:cxnSpLocks/>
          </p:cNvCxnSpPr>
          <p:nvPr/>
        </p:nvCxnSpPr>
        <p:spPr>
          <a:xfrm>
            <a:off x="16736962" y="6549734"/>
            <a:ext cx="426902" cy="2095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5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0DE58F-2ED4-4520-BA31-424AE49F2BA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62000" y="4789153"/>
            <a:ext cx="3810000" cy="3831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CAC8E6-87D0-4D35-930D-B4FCDF25F73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751888" y="4630860"/>
            <a:ext cx="3725995" cy="4378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C91E0-325C-4D5E-B308-51A72111633E}"/>
              </a:ext>
            </a:extLst>
          </p:cNvPr>
          <p:cNvSpPr txBox="1"/>
          <p:nvPr/>
        </p:nvSpPr>
        <p:spPr>
          <a:xfrm>
            <a:off x="542471" y="3238775"/>
            <a:ext cx="5995487" cy="110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File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–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New -  Dynamic Web Project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탭에서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Target runtime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이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Apache Tomcat v9.0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으로 설정되어 있는지 확인</a:t>
            </a: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C84C52C0-D213-4E4C-AB04-E250922894C3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D2A4E001-23CE-4A1A-95FF-2DB6ABE7474A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웹페이지 동작 확인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B11BC-545F-4645-921B-B33E4B782C05}"/>
              </a:ext>
            </a:extLst>
          </p:cNvPr>
          <p:cNvSpPr txBox="1"/>
          <p:nvPr/>
        </p:nvSpPr>
        <p:spPr>
          <a:xfrm>
            <a:off x="8686800" y="3301276"/>
            <a:ext cx="9601200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좌측에서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src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– main – webapp </a:t>
            </a:r>
            <a:r>
              <a:rPr lang="ko-KR" altLang="en-US" dirty="0" err="1">
                <a:latin typeface="프리젠테이션 5 Medium" pitchFamily="2" charset="-127"/>
                <a:ea typeface="프리젠테이션 5 Medium" pitchFamily="2" charset="-127"/>
              </a:rPr>
              <a:t>우클릭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- New – JSP File - File name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을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INDEX.jsp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로 설정해서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Finish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4128A9B-53DF-4089-BA66-1BA3436EF52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296400" y="4343565"/>
            <a:ext cx="4495800" cy="35685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0C62CE-C0CB-47C3-887B-634E32D4C27B}"/>
              </a:ext>
            </a:extLst>
          </p:cNvPr>
          <p:cNvPicPr/>
          <p:nvPr/>
        </p:nvPicPr>
        <p:blipFill rotWithShape="1">
          <a:blip r:embed="rId8"/>
          <a:srcRect b="7848"/>
          <a:stretch/>
        </p:blipFill>
        <p:spPr>
          <a:xfrm>
            <a:off x="8839200" y="7629980"/>
            <a:ext cx="5731510" cy="18491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39B4C4-8259-4C5D-A093-A0AA6B05C3F4}"/>
              </a:ext>
            </a:extLst>
          </p:cNvPr>
          <p:cNvSpPr txBox="1"/>
          <p:nvPr/>
        </p:nvSpPr>
        <p:spPr>
          <a:xfrm>
            <a:off x="8672286" y="710676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생성된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INDEX.jsp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임의로 내용 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118AE9-BF36-4A7A-881F-0C294A9FA836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3868400" y="4174194"/>
            <a:ext cx="2809615" cy="32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3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DAD768-B24D-4BAC-8E9E-11A0107F0F1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09333" y="4441076"/>
            <a:ext cx="4114800" cy="3111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EA1C11-3CB1-4010-947F-D78FFE5974A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73748" y="4074663"/>
            <a:ext cx="4114801" cy="5201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75C02-7F0C-4BDC-BABE-99C2A1424DE7}"/>
              </a:ext>
            </a:extLst>
          </p:cNvPr>
          <p:cNvSpPr txBox="1"/>
          <p:nvPr/>
        </p:nvSpPr>
        <p:spPr>
          <a:xfrm>
            <a:off x="599038" y="3559649"/>
            <a:ext cx="493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4.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INDEX.jsp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파일 </a:t>
            </a:r>
            <a:r>
              <a:rPr lang="ko-KR" altLang="en-US" dirty="0" err="1">
                <a:latin typeface="프리젠테이션 5 Medium" pitchFamily="2" charset="-127"/>
                <a:ea typeface="프리젠테이션 5 Medium" pitchFamily="2" charset="-127"/>
              </a:rPr>
              <a:t>우클릭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- Run As – Run on Server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773B5-A511-426C-A9CA-1E0EA84355D2}"/>
              </a:ext>
            </a:extLst>
          </p:cNvPr>
          <p:cNvSpPr txBox="1"/>
          <p:nvPr/>
        </p:nvSpPr>
        <p:spPr>
          <a:xfrm>
            <a:off x="6275844" y="3551443"/>
            <a:ext cx="514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Server at localhost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선택하고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Finish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D782F5E4-C714-45A5-87FF-ACC8F9921E58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09F138A5-0FAE-4FB2-B4F8-2C9B7EAF9F73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웹페이지 동작 확인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DED26-4840-4444-BD6B-0156E3C228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301"/>
          <a:stretch/>
        </p:blipFill>
        <p:spPr>
          <a:xfrm>
            <a:off x="12291786" y="4241800"/>
            <a:ext cx="4559300" cy="45091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BBF12C-E8A5-44F7-97A5-4B3B041E7398}"/>
              </a:ext>
            </a:extLst>
          </p:cNvPr>
          <p:cNvSpPr txBox="1"/>
          <p:nvPr/>
        </p:nvSpPr>
        <p:spPr>
          <a:xfrm>
            <a:off x="11706952" y="3559649"/>
            <a:ext cx="514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입력한 내용이 출력되는 거 확인</a:t>
            </a:r>
          </a:p>
        </p:txBody>
      </p:sp>
    </p:spTree>
    <p:extLst>
      <p:ext uri="{BB962C8B-B14F-4D97-AF65-F5344CB8AC3E}">
        <p14:creationId xmlns:p14="http://schemas.microsoft.com/office/powerpoint/2010/main" val="285126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A82DCB5-FA51-4DFA-9243-7D6CD857AF9B}"/>
              </a:ext>
            </a:extLst>
          </p:cNvPr>
          <p:cNvGrpSpPr/>
          <p:nvPr/>
        </p:nvGrpSpPr>
        <p:grpSpPr>
          <a:xfrm>
            <a:off x="1612900" y="3340100"/>
            <a:ext cx="15049500" cy="1689100"/>
            <a:chOff x="1612900" y="3340100"/>
            <a:chExt cx="15049500" cy="16891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43000"/>
            </a:blip>
            <a:stretch>
              <a:fillRect/>
            </a:stretch>
          </p:blipFill>
          <p:spPr>
            <a:xfrm>
              <a:off x="1612900" y="3340100"/>
              <a:ext cx="15049500" cy="168910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-5400000">
              <a:off x="4686300" y="4165600"/>
              <a:ext cx="1117600" cy="12700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1866900" y="3835400"/>
              <a:ext cx="3302000" cy="711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87149"/>
                </a:lnSpc>
              </a:pPr>
              <a:r>
                <a:rPr lang="ko-KR" altLang="en-US" sz="3200" b="0" i="0" u="none" strike="noStrike" spc="-200" dirty="0">
                  <a:solidFill>
                    <a:srgbClr val="617995"/>
                  </a:solidFill>
                  <a:latin typeface="프리젠테이션 5 Medium" pitchFamily="2" charset="-127"/>
                  <a:ea typeface="프리젠테이션 5 Medium" pitchFamily="2" charset="-127"/>
                </a:rPr>
                <a:t>데이터 베이스</a:t>
              </a:r>
              <a:endPara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5651500" y="3994150"/>
              <a:ext cx="102743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112050"/>
                </a:lnSpc>
              </a:pPr>
              <a:r>
                <a:rPr lang="ko-KR" altLang="en-US" sz="2400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데이터베이스는 공용으로 활용하기 위해 통합하여 저장한 운영 데이터의 집합</a:t>
              </a:r>
              <a:endParaRPr lang="en-US" altLang="ko-KR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pPr lvl="0" algn="l">
                <a:lnSpc>
                  <a:spcPct val="112050"/>
                </a:lnSpc>
              </a:pPr>
              <a:endParaRPr 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278809" y="12827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3.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데이터베이스 </a:t>
            </a: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&amp; DBMS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서술형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011D38-28F6-49D9-A362-C3A8C41F6DAF}"/>
              </a:ext>
            </a:extLst>
          </p:cNvPr>
          <p:cNvGrpSpPr/>
          <p:nvPr/>
        </p:nvGrpSpPr>
        <p:grpSpPr>
          <a:xfrm>
            <a:off x="1619250" y="5194300"/>
            <a:ext cx="15049500" cy="2641600"/>
            <a:chOff x="1619250" y="5194300"/>
            <a:chExt cx="15049500" cy="2641600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>
              <a:alphaModFix amt="64000"/>
            </a:blip>
            <a:stretch>
              <a:fillRect/>
            </a:stretch>
          </p:blipFill>
          <p:spPr>
            <a:xfrm>
              <a:off x="1619250" y="5194300"/>
              <a:ext cx="15049500" cy="264160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-5400000">
              <a:off x="4699000" y="6534150"/>
              <a:ext cx="1117600" cy="12700"/>
            </a:xfrm>
            <a:prstGeom prst="rect">
              <a:avLst/>
            </a:prstGeom>
          </p:spPr>
        </p:pic>
        <p:sp>
          <p:nvSpPr>
            <p:cNvPr id="20" name="TextBox 20"/>
            <p:cNvSpPr txBox="1"/>
            <p:nvPr/>
          </p:nvSpPr>
          <p:spPr>
            <a:xfrm>
              <a:off x="1807483" y="6159500"/>
              <a:ext cx="3302000" cy="711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87149"/>
                </a:lnSpc>
              </a:pPr>
              <a:r>
                <a:rPr lang="ko-KR" altLang="en-US" sz="3200" spc="-200" dirty="0">
                  <a:solidFill>
                    <a:srgbClr val="C5C0BC"/>
                  </a:solidFill>
                  <a:latin typeface="프리젠테이션 5 Medium" pitchFamily="2" charset="-127"/>
                  <a:ea typeface="프리젠테이션 5 Medium" pitchFamily="2" charset="-127"/>
                </a:rPr>
                <a:t>데이터 베이스 특징</a:t>
              </a:r>
              <a:endParaRPr lang="en-US" sz="3200" b="0" i="0" u="none" strike="noStrike" spc="-200" dirty="0">
                <a:solidFill>
                  <a:srgbClr val="C5C0BC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B9E14B70-0757-4B51-AAB1-695EBA572E93}"/>
                </a:ext>
              </a:extLst>
            </p:cNvPr>
            <p:cNvSpPr txBox="1"/>
            <p:nvPr/>
          </p:nvSpPr>
          <p:spPr>
            <a:xfrm>
              <a:off x="5557610" y="5571672"/>
              <a:ext cx="10766880" cy="182607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50000"/>
                </a:lnSpc>
              </a:pP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실시간 접근성 </a:t>
              </a:r>
              <a:r>
                <a:rPr lang="en-US" altLang="ko-KR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– </a:t>
              </a: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요청 받은 데이터 처리는 실시간으로 처리되고 결과를 반환해야 함</a:t>
              </a:r>
              <a:endParaRPr lang="en-US" altLang="ko-KR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pPr lvl="0" algn="l">
                <a:lnSpc>
                  <a:spcPct val="150000"/>
                </a:lnSpc>
              </a:pP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계속적 변화 </a:t>
              </a:r>
              <a:r>
                <a:rPr lang="en-US" altLang="ko-KR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– </a:t>
              </a: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저장된 데이터는 입력</a:t>
              </a:r>
              <a:r>
                <a:rPr lang="en-US" altLang="ko-KR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, </a:t>
              </a: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수정</a:t>
              </a:r>
              <a:r>
                <a:rPr lang="en-US" altLang="ko-KR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, </a:t>
              </a: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삭제에 의해 지속적으로 변화</a:t>
              </a:r>
              <a:endParaRPr lang="en-US" altLang="ko-KR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pPr lvl="0" algn="l">
                <a:lnSpc>
                  <a:spcPct val="150000"/>
                </a:lnSpc>
              </a:pPr>
              <a:r>
                <a:rPr lang="ko-KR" altLang="en-US" sz="2400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동시 공용 </a:t>
              </a:r>
              <a:r>
                <a:rPr lang="en-US" altLang="ko-KR" sz="2400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– </a:t>
              </a:r>
              <a:r>
                <a:rPr lang="ko-KR" altLang="en-US" sz="2400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서로 다른 목적의 응용 </a:t>
              </a:r>
              <a:r>
                <a:rPr lang="en-US" altLang="ko-KR" sz="2400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SW </a:t>
              </a:r>
              <a:r>
                <a:rPr lang="ko-KR" altLang="en-US" sz="2400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및 사용자에 의해 동시 공용 가능</a:t>
              </a:r>
              <a:endParaRPr lang="en-US" altLang="ko-KR" sz="2400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pPr lvl="0" algn="l">
                <a:lnSpc>
                  <a:spcPct val="150000"/>
                </a:lnSpc>
              </a:pP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내용에 의한 참조 </a:t>
              </a:r>
              <a:r>
                <a:rPr lang="en-US" altLang="ko-KR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– </a:t>
              </a: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데이터의 참조는 데이터의 주소가 아닌 저장된 값에 의해 처리됨 </a:t>
              </a:r>
              <a:endParaRPr 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670550" y="4362450"/>
            <a:ext cx="69469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670550" y="5948446"/>
            <a:ext cx="6946900" cy="127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041900" y="1371600"/>
            <a:ext cx="82042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목 차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638222" y="3555095"/>
            <a:ext cx="4864100" cy="4762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호스트간 통신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658100" y="4899025"/>
            <a:ext cx="4864100" cy="61427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개발환경 구축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658100" y="6397625"/>
            <a:ext cx="61595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데이터베이스 </a:t>
            </a:r>
            <a:r>
              <a:rPr lang="en-US" altLang="ko-KR" sz="1900" b="0" i="0" u="none" strike="noStrike" spc="-100" dirty="0">
                <a:solidFill>
                  <a:srgbClr val="545454"/>
                </a:solidFill>
                <a:latin typeface="Montserrat SemiBold"/>
              </a:rPr>
              <a:t>&amp; DBMS </a:t>
            </a: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서술형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235700" y="3505367"/>
            <a:ext cx="9271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spc="-200" dirty="0">
                <a:solidFill>
                  <a:srgbClr val="617995"/>
                </a:solidFill>
                <a:latin typeface="Montserrat SemiBold"/>
              </a:rPr>
              <a:t>1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235700" y="4899025"/>
            <a:ext cx="1016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spc="-200" dirty="0">
                <a:solidFill>
                  <a:srgbClr val="617995"/>
                </a:solidFill>
                <a:latin typeface="Montserrat SemiBold"/>
              </a:rPr>
              <a:t>2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263774" y="6372225"/>
            <a:ext cx="10795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spc="-200" dirty="0">
                <a:solidFill>
                  <a:srgbClr val="617995"/>
                </a:solidFill>
                <a:latin typeface="Montserrat SemiBold"/>
              </a:rPr>
              <a:t>3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C0005E27-48F4-401E-87F6-64AC76AAF347}"/>
              </a:ext>
            </a:extLst>
          </p:cNvPr>
          <p:cNvSpPr txBox="1"/>
          <p:nvPr/>
        </p:nvSpPr>
        <p:spPr>
          <a:xfrm>
            <a:off x="7638222" y="7778583"/>
            <a:ext cx="61595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1900" b="0" i="0" u="none" strike="noStrike" spc="-100" dirty="0">
                <a:solidFill>
                  <a:srgbClr val="545454"/>
                </a:solidFill>
                <a:latin typeface="Montserrat SemiBold"/>
              </a:rPr>
              <a:t>Entity-Relationship Diagram </a:t>
            </a: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완성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33" name="TextBox 29">
            <a:extLst>
              <a:ext uri="{FF2B5EF4-FFF2-40B4-BE49-F238E27FC236}">
                <a16:creationId xmlns:a16="http://schemas.microsoft.com/office/drawing/2014/main" id="{77FD3A25-1597-4606-87E6-AA346089732F}"/>
              </a:ext>
            </a:extLst>
          </p:cNvPr>
          <p:cNvSpPr txBox="1"/>
          <p:nvPr/>
        </p:nvSpPr>
        <p:spPr>
          <a:xfrm>
            <a:off x="6235700" y="7728426"/>
            <a:ext cx="10795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Montserrat SemiBold"/>
              </a:rPr>
              <a:t>4</a:t>
            </a: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0106FD8A-9FF2-43CA-81C0-0D645FD1CF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670550" y="7354804"/>
            <a:ext cx="6946900" cy="12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3278809" y="12827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3.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데이터베이스 </a:t>
            </a: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&amp; DBMS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서술형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64000"/>
          </a:blip>
          <a:stretch>
            <a:fillRect/>
          </a:stretch>
        </p:blipFill>
        <p:spPr>
          <a:xfrm>
            <a:off x="1625600" y="3323690"/>
            <a:ext cx="14947900" cy="170551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689652" y="4251148"/>
            <a:ext cx="907695" cy="127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787981" y="3870438"/>
            <a:ext cx="3302000" cy="5776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3200" spc="-200" dirty="0">
                <a:solidFill>
                  <a:srgbClr val="C5C0BC"/>
                </a:solidFill>
                <a:latin typeface="프리젠테이션 5 Medium" pitchFamily="2" charset="-127"/>
                <a:ea typeface="프리젠테이션 5 Medium" pitchFamily="2" charset="-127"/>
              </a:rPr>
              <a:t>계층형 데이터 베이스</a:t>
            </a:r>
            <a:endParaRPr lang="en-US" sz="3200" b="0" i="0" u="none" strike="noStrike" spc="-200" dirty="0">
              <a:solidFill>
                <a:srgbClr val="C5C0BC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D41F48DA-E3A6-4F7B-9B58-07374D210123}"/>
              </a:ext>
            </a:extLst>
          </p:cNvPr>
          <p:cNvSpPr txBox="1"/>
          <p:nvPr/>
        </p:nvSpPr>
        <p:spPr>
          <a:xfrm>
            <a:off x="5524500" y="6242292"/>
            <a:ext cx="8849179" cy="108304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</a:pPr>
            <a:r>
              <a:rPr lang="en-US" altLang="ko-KR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ko-KR" alt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한 레코드는 필드로 구성되며 다른 레코드들의 포인터로 구성</a:t>
            </a:r>
            <a:endParaRPr lang="en-US" altLang="ko-KR" sz="24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l">
              <a:lnSpc>
                <a:spcPct val="150000"/>
              </a:lnSpc>
            </a:pPr>
            <a:r>
              <a:rPr lang="en-US" altLang="ko-KR" sz="2400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2. </a:t>
            </a:r>
            <a:r>
              <a:rPr lang="ko-KR" altLang="en-US" sz="2400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빠른 접근 속도</a:t>
            </a:r>
            <a:endParaRPr lang="en-US" sz="24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l">
              <a:lnSpc>
                <a:spcPct val="150000"/>
              </a:lnSpc>
            </a:pPr>
            <a:r>
              <a:rPr lang="en-US" altLang="ko-KR" sz="2400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ko-KR" altLang="en-US" sz="2400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데이터 변화에 대한 유연성 낮음</a:t>
            </a:r>
            <a:endParaRPr lang="en-US" sz="24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1625600" y="5514193"/>
            <a:ext cx="14947900" cy="260110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225450" y="6804146"/>
            <a:ext cx="1861500" cy="12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778000" y="6089295"/>
            <a:ext cx="3302000" cy="118459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계층형 데이터 베이스 특징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E22AFB8E-8DDD-4294-A30A-E90D373F1995}"/>
              </a:ext>
            </a:extLst>
          </p:cNvPr>
          <p:cNvSpPr txBox="1"/>
          <p:nvPr/>
        </p:nvSpPr>
        <p:spPr>
          <a:xfrm>
            <a:off x="5486400" y="3323690"/>
            <a:ext cx="9611181" cy="167112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2400" b="0" i="0" u="none" strike="noStrike" spc="-100" dirty="0" err="1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Hierarchicla</a:t>
            </a:r>
            <a:r>
              <a:rPr 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 DB : </a:t>
            </a:r>
            <a:r>
              <a:rPr lang="ko-KR" alt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데이터</a:t>
            </a:r>
            <a:r>
              <a:rPr lang="en-US" altLang="ko-KR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(Record)</a:t>
            </a:r>
            <a:r>
              <a:rPr lang="ko-KR" alt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를 상하 종속적 관계로 </a:t>
            </a:r>
            <a:r>
              <a:rPr lang="ko-KR" altLang="en-US" sz="2400" b="0" i="0" u="none" strike="noStrike" spc="-100" dirty="0" err="1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계층화하여</a:t>
            </a:r>
            <a:r>
              <a:rPr lang="ko-KR" alt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 관리하는 데이터 베이스</a:t>
            </a:r>
            <a:endParaRPr lang="en-US" sz="24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71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636963B7-4875-455F-A59D-C2D5B1A596E9}"/>
              </a:ext>
            </a:extLst>
          </p:cNvPr>
          <p:cNvGrpSpPr/>
          <p:nvPr/>
        </p:nvGrpSpPr>
        <p:grpSpPr>
          <a:xfrm>
            <a:off x="9535885" y="7472956"/>
            <a:ext cx="8066315" cy="1194921"/>
            <a:chOff x="9535885" y="7637691"/>
            <a:chExt cx="8191778" cy="1458940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60000"/>
            </a:blip>
            <a:stretch>
              <a:fillRect/>
            </a:stretch>
          </p:blipFill>
          <p:spPr>
            <a:xfrm>
              <a:off x="9535885" y="7650391"/>
              <a:ext cx="7527471" cy="144624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35885" y="7637691"/>
              <a:ext cx="7527471" cy="772048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10779228" y="8373217"/>
              <a:ext cx="6948435" cy="72341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12050"/>
                </a:lnSpc>
              </a:pPr>
              <a:r>
                <a:rPr lang="ko-KR" altLang="en-US" sz="2400" b="0" i="0" u="none" strike="noStrike" spc="-100" dirty="0">
                  <a:solidFill>
                    <a:srgbClr val="545454">
                      <a:alpha val="67059"/>
                    </a:srgb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비인가 사용자의 접근 제어 및 중요 정보의 암호화</a:t>
              </a:r>
              <a:endParaRPr lang="en-US" altLang="ko-KR" sz="24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902607" y="7916017"/>
              <a:ext cx="6794025" cy="22327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7940"/>
                </a:lnSpc>
              </a:pPr>
              <a:r>
                <a:rPr lang="ko-KR" altLang="en-US" sz="2800" b="0" i="0" u="none" strike="noStrike" spc="-100" dirty="0">
                  <a:solidFill>
                    <a:srgbClr val="FFFFFF"/>
                  </a:solidFill>
                  <a:latin typeface="프리젠테이션 5 Medium" pitchFamily="2" charset="-127"/>
                  <a:ea typeface="프리젠테이션 5 Medium" pitchFamily="2" charset="-127"/>
                </a:rPr>
                <a:t>보안 관리</a:t>
              </a:r>
              <a:endParaRPr lang="en-US" sz="2800" b="0" i="0" u="none" strike="noStrike" spc="-100" dirty="0">
                <a:solidFill>
                  <a:srgbClr val="FFFFFF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1385A32-41B9-471F-B4E8-14323E0187EB}"/>
              </a:ext>
            </a:extLst>
          </p:cNvPr>
          <p:cNvGrpSpPr/>
          <p:nvPr/>
        </p:nvGrpSpPr>
        <p:grpSpPr>
          <a:xfrm>
            <a:off x="1915885" y="5894916"/>
            <a:ext cx="7514771" cy="1367046"/>
            <a:chOff x="1921328" y="5548993"/>
            <a:chExt cx="7527471" cy="153727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60000"/>
            </a:blip>
            <a:stretch>
              <a:fillRect/>
            </a:stretch>
          </p:blipFill>
          <p:spPr>
            <a:xfrm>
              <a:off x="1921328" y="5548993"/>
              <a:ext cx="7527471" cy="1522861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1328" y="5548994"/>
              <a:ext cx="7527471" cy="772048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2289628" y="6362856"/>
              <a:ext cx="6948435" cy="72341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12050"/>
                </a:lnSpc>
              </a:pPr>
              <a:r>
                <a:rPr lang="ko-KR" altLang="en-US" sz="2400" b="0" i="0" u="none" strike="noStrike" spc="-100" dirty="0">
                  <a:solidFill>
                    <a:srgbClr val="545454">
                      <a:alpha val="67059"/>
                    </a:srgb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다수 트랜잭션의 </a:t>
              </a:r>
              <a:r>
                <a:rPr lang="ko-KR" altLang="en-US" sz="2400" spc="-100" dirty="0">
                  <a:solidFill>
                    <a:srgbClr val="545454">
                      <a:alpha val="67059"/>
                    </a:srgb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동시 처리로부터 데이터 무결성 확보를 위한 제어 수행</a:t>
              </a:r>
              <a:endParaRPr lang="en-US" sz="24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266140" y="5823380"/>
              <a:ext cx="6794025" cy="22327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7940"/>
                </a:lnSpc>
              </a:pPr>
              <a:r>
                <a:rPr lang="ko-KR" altLang="en-US" sz="2800" b="0" i="0" u="none" strike="noStrike" spc="-100" dirty="0">
                  <a:solidFill>
                    <a:srgbClr val="FFFFFF"/>
                  </a:solidFill>
                  <a:latin typeface="프리젠테이션 5 Medium" pitchFamily="2" charset="-127"/>
                  <a:ea typeface="프리젠테이션 5 Medium" pitchFamily="2" charset="-127"/>
                </a:rPr>
                <a:t>동시성 제어</a:t>
              </a:r>
              <a:endParaRPr lang="en-US" sz="2800" b="0" i="0" u="none" strike="noStrike" spc="-100" dirty="0">
                <a:solidFill>
                  <a:srgbClr val="FFFFFF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55AA1-C9A8-4796-AFEE-C857EAA6A789}"/>
              </a:ext>
            </a:extLst>
          </p:cNvPr>
          <p:cNvSpPr txBox="1"/>
          <p:nvPr/>
        </p:nvSpPr>
        <p:spPr>
          <a:xfrm>
            <a:off x="3278809" y="12827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3.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데이터베이스 </a:t>
            </a: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&amp; DBMS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서술형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9414517-09D2-455F-B7B8-A3C1C08B8312}"/>
              </a:ext>
            </a:extLst>
          </p:cNvPr>
          <p:cNvGrpSpPr/>
          <p:nvPr/>
        </p:nvGrpSpPr>
        <p:grpSpPr>
          <a:xfrm>
            <a:off x="1934029" y="3076349"/>
            <a:ext cx="15049500" cy="1689100"/>
            <a:chOff x="1793421" y="6982505"/>
            <a:chExt cx="15049500" cy="1689100"/>
          </a:xfrm>
        </p:grpSpPr>
        <p:pic>
          <p:nvPicPr>
            <p:cNvPr id="27" name="Picture 11">
              <a:extLst>
                <a:ext uri="{FF2B5EF4-FFF2-40B4-BE49-F238E27FC236}">
                  <a16:creationId xmlns:a16="http://schemas.microsoft.com/office/drawing/2014/main" id="{DD7E1B2C-0BD2-423F-AE4A-404B463B1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43000"/>
            </a:blip>
            <a:stretch>
              <a:fillRect/>
            </a:stretch>
          </p:blipFill>
          <p:spPr>
            <a:xfrm>
              <a:off x="1793421" y="6982505"/>
              <a:ext cx="15049500" cy="1689100"/>
            </a:xfrm>
            <a:prstGeom prst="rect">
              <a:avLst/>
            </a:prstGeom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id="{A854FB0A-1CD1-4F5A-9E51-4598C16C9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-5400000">
              <a:off x="4699000" y="7899400"/>
              <a:ext cx="1117600" cy="12700"/>
            </a:xfrm>
            <a:prstGeom prst="rect">
              <a:avLst/>
            </a:prstGeom>
          </p:spPr>
        </p:pic>
        <p:sp>
          <p:nvSpPr>
            <p:cNvPr id="29" name="TextBox 14">
              <a:extLst>
                <a:ext uri="{FF2B5EF4-FFF2-40B4-BE49-F238E27FC236}">
                  <a16:creationId xmlns:a16="http://schemas.microsoft.com/office/drawing/2014/main" id="{3DA1A837-45FD-45E5-930C-9BB36B533CD6}"/>
                </a:ext>
              </a:extLst>
            </p:cNvPr>
            <p:cNvSpPr txBox="1"/>
            <p:nvPr/>
          </p:nvSpPr>
          <p:spPr>
            <a:xfrm>
              <a:off x="1879600" y="7556500"/>
              <a:ext cx="3302000" cy="711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87149"/>
                </a:lnSpc>
              </a:pPr>
              <a:r>
                <a:rPr lang="ko-KR" altLang="en-US" sz="3200" spc="-200" dirty="0">
                  <a:solidFill>
                    <a:srgbClr val="617995"/>
                  </a:solidFill>
                  <a:latin typeface="프리젠테이션 5 Medium" pitchFamily="2" charset="-127"/>
                  <a:ea typeface="프리젠테이션 5 Medium" pitchFamily="2" charset="-127"/>
                </a:rPr>
                <a:t>데이터베이스 관리 시스템</a:t>
              </a:r>
              <a:endPara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238717D3-44A1-4E9D-82FC-A4448E1503A4}"/>
                </a:ext>
              </a:extLst>
            </p:cNvPr>
            <p:cNvSpPr txBox="1"/>
            <p:nvPr/>
          </p:nvSpPr>
          <p:spPr>
            <a:xfrm>
              <a:off x="5403394" y="7211105"/>
              <a:ext cx="11421384" cy="1003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12050"/>
                </a:lnSpc>
              </a:pPr>
              <a:r>
                <a:rPr lang="en-US" sz="2400" b="0" i="0" u="none" strike="noStrike" spc="-100" dirty="0">
                  <a:solidFill>
                    <a:srgbClr val="545454"/>
                  </a:solidFill>
                  <a:latin typeface="프리젠테이션 5 Medium" pitchFamily="2" charset="-127"/>
                  <a:ea typeface="프리젠테이션 5 Medium" pitchFamily="2" charset="-127"/>
                </a:rPr>
                <a:t>DBMS : Database Management System</a:t>
              </a:r>
            </a:p>
            <a:p>
              <a:pPr lvl="0" algn="l">
                <a:lnSpc>
                  <a:spcPct val="112050"/>
                </a:lnSpc>
              </a:pPr>
              <a:r>
                <a:rPr lang="ko-KR" altLang="en-US" sz="2400" b="0" i="0" u="none" strike="noStrike" spc="-100" dirty="0">
                  <a:solidFill>
                    <a:srgbClr val="545454"/>
                  </a:solidFill>
                  <a:latin typeface="프리젠테이션 5 Medium" pitchFamily="2" charset="-127"/>
                  <a:ea typeface="프리젠테이션 5 Medium" pitchFamily="2" charset="-127"/>
                </a:rPr>
                <a:t>다수의 응용소프트웨어 및 사용자가 데이터베이스가 접근하여 원활하게 사용할 수 있도록 중간에서 관리해주는 시스템</a:t>
              </a:r>
              <a:endParaRPr lang="en-US" altLang="ko-KR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pPr lvl="0" algn="l">
                <a:lnSpc>
                  <a:spcPct val="112050"/>
                </a:lnSpc>
              </a:pPr>
              <a:r>
                <a:rPr lang="en-US" altLang="ko-KR" sz="2400" spc="-100" dirty="0">
                  <a:solidFill>
                    <a:srgbClr val="545454"/>
                  </a:solidFill>
                  <a:latin typeface="프리젠테이션 5 Medium" pitchFamily="2" charset="-127"/>
                  <a:ea typeface="프리젠테이션 5 Medium" pitchFamily="2" charset="-127"/>
                </a:rPr>
                <a:t>(ex. </a:t>
              </a:r>
              <a:r>
                <a:rPr lang="ko-KR" altLang="en-US" sz="2400" spc="-100" dirty="0">
                  <a:solidFill>
                    <a:srgbClr val="545454"/>
                  </a:solidFill>
                  <a:latin typeface="프리젠테이션 5 Medium" pitchFamily="2" charset="-127"/>
                  <a:ea typeface="프리젠테이션 5 Medium" pitchFamily="2" charset="-127"/>
                </a:rPr>
                <a:t>책장이 많은 도서관을 관리하는 사서</a:t>
              </a:r>
              <a:r>
                <a:rPr lang="en-US" altLang="ko-KR" sz="2400" spc="-100" dirty="0">
                  <a:solidFill>
                    <a:srgbClr val="545454"/>
                  </a:solidFill>
                  <a:latin typeface="프리젠테이션 5 Medium" pitchFamily="2" charset="-127"/>
                  <a:ea typeface="프리젠테이션 5 Medium" pitchFamily="2" charset="-127"/>
                </a:rPr>
                <a:t>)</a:t>
              </a:r>
              <a:endParaRPr 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pic>
        <p:nvPicPr>
          <p:cNvPr id="35" name="Picture 8">
            <a:extLst>
              <a:ext uri="{FF2B5EF4-FFF2-40B4-BE49-F238E27FC236}">
                <a16:creationId xmlns:a16="http://schemas.microsoft.com/office/drawing/2014/main" id="{B9F10662-B896-413C-963F-34BF5484CE65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64000"/>
          </a:blip>
          <a:stretch>
            <a:fillRect/>
          </a:stretch>
        </p:blipFill>
        <p:spPr>
          <a:xfrm>
            <a:off x="1915885" y="4918810"/>
            <a:ext cx="15049500" cy="4318136"/>
          </a:xfrm>
          <a:prstGeom prst="rect">
            <a:avLst/>
          </a:prstGeom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7ED72382-9BE6-4769-B4C7-8015D777D288}"/>
              </a:ext>
            </a:extLst>
          </p:cNvPr>
          <p:cNvSpPr txBox="1"/>
          <p:nvPr/>
        </p:nvSpPr>
        <p:spPr>
          <a:xfrm>
            <a:off x="1934029" y="5051776"/>
            <a:ext cx="482648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3200" spc="-200" dirty="0">
                <a:solidFill>
                  <a:srgbClr val="C5C0BC"/>
                </a:solidFill>
                <a:latin typeface="프리젠테이션 5 Medium" pitchFamily="2" charset="-127"/>
                <a:ea typeface="프리젠테이션 5 Medium" pitchFamily="2" charset="-127"/>
              </a:rPr>
              <a:t>데이터 베이스 관리 시스템 </a:t>
            </a:r>
            <a:r>
              <a:rPr lang="ko-KR" altLang="en-US" sz="3200" b="0" i="0" u="none" strike="noStrike" spc="-200" dirty="0">
                <a:solidFill>
                  <a:srgbClr val="C5C0BC"/>
                </a:solidFill>
                <a:latin typeface="프리젠테이션 5 Medium" pitchFamily="2" charset="-127"/>
                <a:ea typeface="프리젠테이션 5 Medium" pitchFamily="2" charset="-127"/>
              </a:rPr>
              <a:t>기능</a:t>
            </a:r>
            <a:endParaRPr lang="en-US" sz="3200" b="0" i="0" u="none" strike="noStrike" spc="-200" dirty="0">
              <a:solidFill>
                <a:srgbClr val="C5C0BC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4B54693-82B3-4CAF-AE11-02E494B21926}"/>
              </a:ext>
            </a:extLst>
          </p:cNvPr>
          <p:cNvGrpSpPr/>
          <p:nvPr/>
        </p:nvGrpSpPr>
        <p:grpSpPr>
          <a:xfrm>
            <a:off x="9484589" y="5894912"/>
            <a:ext cx="7736611" cy="1354229"/>
            <a:chOff x="1921328" y="5548993"/>
            <a:chExt cx="7828531" cy="1522864"/>
          </a:xfrm>
        </p:grpSpPr>
        <p:pic>
          <p:nvPicPr>
            <p:cNvPr id="42" name="Picture 5">
              <a:extLst>
                <a:ext uri="{FF2B5EF4-FFF2-40B4-BE49-F238E27FC236}">
                  <a16:creationId xmlns:a16="http://schemas.microsoft.com/office/drawing/2014/main" id="{882FD4F2-0909-4ECD-B481-32DC43827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60000"/>
            </a:blip>
            <a:stretch>
              <a:fillRect/>
            </a:stretch>
          </p:blipFill>
          <p:spPr>
            <a:xfrm>
              <a:off x="1921328" y="5548993"/>
              <a:ext cx="7527471" cy="1522864"/>
            </a:xfrm>
            <a:prstGeom prst="rect">
              <a:avLst/>
            </a:prstGeom>
          </p:spPr>
        </p:pic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4A67086C-5B86-40CF-B881-9DE293882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1328" y="5548994"/>
              <a:ext cx="7527471" cy="772048"/>
            </a:xfrm>
            <a:prstGeom prst="rect">
              <a:avLst/>
            </a:prstGeom>
          </p:spPr>
        </p:pic>
        <p:sp>
          <p:nvSpPr>
            <p:cNvPr id="44" name="TextBox 15">
              <a:extLst>
                <a:ext uri="{FF2B5EF4-FFF2-40B4-BE49-F238E27FC236}">
                  <a16:creationId xmlns:a16="http://schemas.microsoft.com/office/drawing/2014/main" id="{30EC0E20-AE00-4A15-8497-3D14403E68A4}"/>
                </a:ext>
              </a:extLst>
            </p:cNvPr>
            <p:cNvSpPr txBox="1"/>
            <p:nvPr/>
          </p:nvSpPr>
          <p:spPr>
            <a:xfrm>
              <a:off x="2801424" y="6348443"/>
              <a:ext cx="6948435" cy="72341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12050"/>
                </a:lnSpc>
              </a:pPr>
              <a:r>
                <a:rPr lang="ko-KR" altLang="en-US" sz="2400" b="0" i="0" u="none" strike="noStrike" spc="-100" dirty="0">
                  <a:solidFill>
                    <a:srgbClr val="545454">
                      <a:alpha val="67059"/>
                    </a:srgb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시스템 오류 및 장애로 인한 데이터 손실 및 결함의 대응</a:t>
              </a:r>
              <a:endParaRPr lang="en-US" sz="24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8318908F-5B43-465E-A6CF-29AB7A8B73BF}"/>
                </a:ext>
              </a:extLst>
            </p:cNvPr>
            <p:cNvSpPr txBox="1"/>
            <p:nvPr/>
          </p:nvSpPr>
          <p:spPr>
            <a:xfrm>
              <a:off x="2266140" y="5823380"/>
              <a:ext cx="6794025" cy="22327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7940"/>
                </a:lnSpc>
              </a:pPr>
              <a:r>
                <a:rPr lang="ko-KR" altLang="en-US" sz="2800" b="0" i="0" u="none" strike="noStrike" spc="-100" dirty="0">
                  <a:solidFill>
                    <a:srgbClr val="FFFFFF"/>
                  </a:solidFill>
                  <a:latin typeface="프리젠테이션 5 Medium" pitchFamily="2" charset="-127"/>
                  <a:ea typeface="프리젠테이션 5 Medium" pitchFamily="2" charset="-127"/>
                </a:rPr>
                <a:t>회복 관리</a:t>
              </a:r>
              <a:endParaRPr lang="en-US" sz="2800" b="0" i="0" u="none" strike="noStrike" spc="-100" dirty="0">
                <a:solidFill>
                  <a:srgbClr val="FFFFFF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8769720-5711-4B18-8F34-8E6EF357EAA2}"/>
              </a:ext>
            </a:extLst>
          </p:cNvPr>
          <p:cNvGrpSpPr/>
          <p:nvPr/>
        </p:nvGrpSpPr>
        <p:grpSpPr>
          <a:xfrm>
            <a:off x="1934029" y="7479170"/>
            <a:ext cx="8214006" cy="1184520"/>
            <a:chOff x="1921328" y="5548994"/>
            <a:chExt cx="8227888" cy="1499815"/>
          </a:xfrm>
        </p:grpSpPr>
        <p:pic>
          <p:nvPicPr>
            <p:cNvPr id="47" name="Picture 5">
              <a:extLst>
                <a:ext uri="{FF2B5EF4-FFF2-40B4-BE49-F238E27FC236}">
                  <a16:creationId xmlns:a16="http://schemas.microsoft.com/office/drawing/2014/main" id="{CDD4172A-6D7A-44B8-A8A4-E42B9F66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60000"/>
            </a:blip>
            <a:stretch>
              <a:fillRect/>
            </a:stretch>
          </p:blipFill>
          <p:spPr>
            <a:xfrm>
              <a:off x="1921328" y="5548994"/>
              <a:ext cx="7527471" cy="1499815"/>
            </a:xfrm>
            <a:prstGeom prst="rect">
              <a:avLst/>
            </a:prstGeom>
          </p:spPr>
        </p:pic>
        <p:pic>
          <p:nvPicPr>
            <p:cNvPr id="48" name="Picture 6">
              <a:extLst>
                <a:ext uri="{FF2B5EF4-FFF2-40B4-BE49-F238E27FC236}">
                  <a16:creationId xmlns:a16="http://schemas.microsoft.com/office/drawing/2014/main" id="{5ABBD3F8-0EBF-4A14-AF9B-4104B2BC7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1328" y="5548994"/>
              <a:ext cx="7527471" cy="772048"/>
            </a:xfrm>
            <a:prstGeom prst="rect">
              <a:avLst/>
            </a:prstGeom>
          </p:spPr>
        </p:pic>
        <p:sp>
          <p:nvSpPr>
            <p:cNvPr id="49" name="TextBox 15">
              <a:extLst>
                <a:ext uri="{FF2B5EF4-FFF2-40B4-BE49-F238E27FC236}">
                  <a16:creationId xmlns:a16="http://schemas.microsoft.com/office/drawing/2014/main" id="{2F97A4EA-DD53-47DD-8025-43C706032330}"/>
                </a:ext>
              </a:extLst>
            </p:cNvPr>
            <p:cNvSpPr txBox="1"/>
            <p:nvPr/>
          </p:nvSpPr>
          <p:spPr>
            <a:xfrm>
              <a:off x="3200781" y="6314669"/>
              <a:ext cx="6948435" cy="72341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12050"/>
                </a:lnSpc>
              </a:pPr>
              <a:r>
                <a:rPr lang="ko-KR" altLang="en-US" sz="2400" b="0" i="0" u="none" strike="noStrike" spc="-100" dirty="0">
                  <a:solidFill>
                    <a:srgbClr val="545454">
                      <a:alpha val="67059"/>
                    </a:srgb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데이터 처리 속도 확보를 위한 실행 </a:t>
              </a:r>
              <a:r>
                <a:rPr lang="ko-KR" altLang="en-US" sz="2400" spc="-100" dirty="0">
                  <a:solidFill>
                    <a:srgbClr val="545454">
                      <a:alpha val="67059"/>
                    </a:srgbClr>
                  </a:solidFill>
                  <a:latin typeface="프리젠테이션 5 Medium" pitchFamily="2" charset="-127"/>
                  <a:ea typeface="프리젠테이션 5 Medium" pitchFamily="2" charset="-127"/>
                </a:rPr>
                <a:t>계획의 최적화</a:t>
              </a:r>
              <a:endParaRPr lang="en-US" sz="24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50" name="TextBox 16">
              <a:extLst>
                <a:ext uri="{FF2B5EF4-FFF2-40B4-BE49-F238E27FC236}">
                  <a16:creationId xmlns:a16="http://schemas.microsoft.com/office/drawing/2014/main" id="{D984757A-FE4B-42BD-B450-E1AD0B9B16B9}"/>
                </a:ext>
              </a:extLst>
            </p:cNvPr>
            <p:cNvSpPr txBox="1"/>
            <p:nvPr/>
          </p:nvSpPr>
          <p:spPr>
            <a:xfrm>
              <a:off x="2266140" y="5823380"/>
              <a:ext cx="6794025" cy="22327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7940"/>
                </a:lnSpc>
              </a:pPr>
              <a:r>
                <a:rPr lang="ko-KR" altLang="en-US" sz="2800" b="0" i="0" u="none" strike="noStrike" spc="-100" dirty="0">
                  <a:solidFill>
                    <a:srgbClr val="FFFFFF"/>
                  </a:solidFill>
                  <a:latin typeface="프리젠테이션 5 Medium" pitchFamily="2" charset="-127"/>
                  <a:ea typeface="프리젠테이션 5 Medium" pitchFamily="2" charset="-127"/>
                </a:rPr>
                <a:t>성능 관리</a:t>
              </a:r>
              <a:endParaRPr lang="en-US" sz="2800" b="0" i="0" u="none" strike="noStrike" spc="-100" dirty="0">
                <a:solidFill>
                  <a:srgbClr val="FFFFFF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A08CC84-45EA-469B-A2B0-79A860E3A9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2" t="4162" r="2808" b="6256"/>
          <a:stretch/>
        </p:blipFill>
        <p:spPr>
          <a:xfrm>
            <a:off x="571500" y="3796002"/>
            <a:ext cx="9010503" cy="3522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30BF94BD-9777-4EDE-94D8-191FDB5E37AC}"/>
              </a:ext>
            </a:extLst>
          </p:cNvPr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4. Entity-Relationship Diagram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완성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BAB6EF-BE6C-4497-9373-D409DAC3F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800" y="3692296"/>
            <a:ext cx="1781175" cy="26765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124B8B-FF1F-4A63-8446-5C5BF4835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500" y="6040756"/>
            <a:ext cx="7470775" cy="18006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A4FC711-BD5A-4DB3-91D6-EA380FC7E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500" y="7562621"/>
            <a:ext cx="7470775" cy="17267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68E126-B5AC-40E5-99EB-D991D8C3FB95}"/>
              </a:ext>
            </a:extLst>
          </p:cNvPr>
          <p:cNvSpPr txBox="1"/>
          <p:nvPr/>
        </p:nvSpPr>
        <p:spPr>
          <a:xfrm>
            <a:off x="8915400" y="2932384"/>
            <a:ext cx="4191000" cy="57981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DB</a:t>
            </a: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명 </a:t>
            </a: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en-US" altLang="ko-KR" sz="32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endParaRPr lang="en-US" altLang="ko-KR" sz="3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445ED378-183C-4817-B5B9-D0CAA1E9EA7E}"/>
              </a:ext>
            </a:extLst>
          </p:cNvPr>
          <p:cNvSpPr txBox="1"/>
          <p:nvPr/>
        </p:nvSpPr>
        <p:spPr>
          <a:xfrm>
            <a:off x="9434219" y="5340121"/>
            <a:ext cx="46482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sz="3200" dirty="0">
                <a:latin typeface="프리젠테이션 5 Medium" pitchFamily="2" charset="-127"/>
                <a:ea typeface="프리젠테이션 5 Medium" pitchFamily="2" charset="-127"/>
              </a:rPr>
              <a:t>FK</a:t>
            </a: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옵션 </a:t>
            </a: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: CASCADE </a:t>
            </a: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확인</a:t>
            </a:r>
            <a:endParaRPr lang="en-US" altLang="ko-KR" sz="3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41B382-BBF9-4709-9EE7-CF6906C0A0D1}"/>
              </a:ext>
            </a:extLst>
          </p:cNvPr>
          <p:cNvSpPr/>
          <p:nvPr/>
        </p:nvSpPr>
        <p:spPr>
          <a:xfrm>
            <a:off x="15621000" y="6438900"/>
            <a:ext cx="1565275" cy="685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F05ED0-913D-4FD0-A3F9-1E5E2B34D226}"/>
              </a:ext>
            </a:extLst>
          </p:cNvPr>
          <p:cNvSpPr/>
          <p:nvPr/>
        </p:nvSpPr>
        <p:spPr>
          <a:xfrm>
            <a:off x="15621000" y="7960765"/>
            <a:ext cx="1565275" cy="685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CF98B4-18BC-42B7-A301-C0CFC9D1D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878930"/>
            <a:ext cx="10048875" cy="1704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C133D8-5660-4439-8A5B-CAFFF3245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925" y="7114380"/>
            <a:ext cx="10058400" cy="2152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1DFF0A-D9CF-4803-8C4E-9AAAAF791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4743052"/>
            <a:ext cx="10067925" cy="2305050"/>
          </a:xfrm>
          <a:prstGeom prst="rect">
            <a:avLst/>
          </a:prstGeom>
        </p:spPr>
      </p:pic>
      <p:sp>
        <p:nvSpPr>
          <p:cNvPr id="12" name="TextBox 23">
            <a:extLst>
              <a:ext uri="{FF2B5EF4-FFF2-40B4-BE49-F238E27FC236}">
                <a16:creationId xmlns:a16="http://schemas.microsoft.com/office/drawing/2014/main" id="{E5F04B36-A2B1-4F45-B440-9FC60BFA9A35}"/>
              </a:ext>
            </a:extLst>
          </p:cNvPr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4. Entity-Relationship Diagram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완성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2569D920-6D68-411A-87AE-D84D9850F178}"/>
              </a:ext>
            </a:extLst>
          </p:cNvPr>
          <p:cNvSpPr txBox="1"/>
          <p:nvPr/>
        </p:nvSpPr>
        <p:spPr>
          <a:xfrm>
            <a:off x="11811000" y="5347495"/>
            <a:ext cx="46482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모든 열 </a:t>
            </a: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: NOT</a:t>
            </a: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606618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4343400" y="2820803"/>
            <a:ext cx="13677900" cy="660259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3120000">
            <a:off x="3131957" y="4240561"/>
            <a:ext cx="12319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120000">
            <a:off x="3131957" y="7148861"/>
            <a:ext cx="1231900" cy="127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30BF94BD-9777-4EDE-94D8-191FDB5E37AC}"/>
              </a:ext>
            </a:extLst>
          </p:cNvPr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4. Entity-Relationship Diagram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완성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B69B7F-A736-41FB-B7BD-F48C30F757AD}"/>
              </a:ext>
            </a:extLst>
          </p:cNvPr>
          <p:cNvGrpSpPr/>
          <p:nvPr/>
        </p:nvGrpSpPr>
        <p:grpSpPr>
          <a:xfrm>
            <a:off x="990600" y="4838700"/>
            <a:ext cx="2387600" cy="1766204"/>
            <a:chOff x="7956550" y="5232400"/>
            <a:chExt cx="2387600" cy="1766204"/>
          </a:xfrm>
        </p:grpSpPr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8675C7ED-2800-4536-9442-8D925104C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8500" y="5257800"/>
              <a:ext cx="1612900" cy="38100"/>
            </a:xfrm>
            <a:prstGeom prst="rect">
              <a:avLst/>
            </a:prstGeom>
          </p:spPr>
        </p:pic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id="{D54B477F-68A2-425B-9B78-86CAB21F4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8500" y="6807200"/>
              <a:ext cx="1612900" cy="38100"/>
            </a:xfrm>
            <a:prstGeom prst="rect">
              <a:avLst/>
            </a:prstGeom>
          </p:spPr>
        </p:pic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0C4A2F0D-2FAD-464D-BF69-317C7B81AE79}"/>
                </a:ext>
              </a:extLst>
            </p:cNvPr>
            <p:cNvSpPr txBox="1"/>
            <p:nvPr/>
          </p:nvSpPr>
          <p:spPr>
            <a:xfrm>
              <a:off x="8001000" y="5232400"/>
              <a:ext cx="2286000" cy="1016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6360"/>
                </a:lnSpc>
              </a:pPr>
              <a:r>
                <a:rPr lang="en-US" sz="5700" spc="-200" dirty="0">
                  <a:solidFill>
                    <a:srgbClr val="617995"/>
                  </a:solidFill>
                  <a:latin typeface="Montserrat Bold"/>
                </a:rPr>
                <a:t>SQL</a:t>
              </a:r>
              <a:endParaRPr lang="en-US" sz="5700" b="0" i="0" u="none" strike="noStrike" spc="-200" dirty="0">
                <a:solidFill>
                  <a:srgbClr val="617995"/>
                </a:solidFill>
                <a:latin typeface="Montserrat Bold"/>
              </a:endParaRPr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D424475D-90A1-4795-8F29-B92DC6885E20}"/>
                </a:ext>
              </a:extLst>
            </p:cNvPr>
            <p:cNvSpPr txBox="1"/>
            <p:nvPr/>
          </p:nvSpPr>
          <p:spPr>
            <a:xfrm>
              <a:off x="7956550" y="5944504"/>
              <a:ext cx="2387600" cy="1054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6360"/>
                </a:lnSpc>
              </a:pPr>
              <a:r>
                <a:rPr lang="en-US" sz="5400" b="0" i="0" u="none" strike="noStrike" spc="200" dirty="0">
                  <a:solidFill>
                    <a:srgbClr val="C5C0BC"/>
                  </a:solidFill>
                  <a:latin typeface="Montserrat Bold"/>
                </a:rPr>
                <a:t>CODE</a:t>
              </a:r>
            </a:p>
          </p:txBody>
        </p:sp>
      </p:grpSp>
      <p:sp>
        <p:nvSpPr>
          <p:cNvPr id="21" name="TextBox 30">
            <a:extLst>
              <a:ext uri="{FF2B5EF4-FFF2-40B4-BE49-F238E27FC236}">
                <a16:creationId xmlns:a16="http://schemas.microsoft.com/office/drawing/2014/main" id="{C37A984D-255C-48E4-8385-24DCBA9FD241}"/>
              </a:ext>
            </a:extLst>
          </p:cNvPr>
          <p:cNvSpPr txBox="1"/>
          <p:nvPr/>
        </p:nvSpPr>
        <p:spPr>
          <a:xfrm>
            <a:off x="4491764" y="2553401"/>
            <a:ext cx="13529536" cy="71373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MySQL Workbench Forward Engineering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SET @OLD_UNIQUE_CHECKS=@@UNIQUE_CHECKS, UNIQUE_CHECKS=0;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SET @OLD_FOREIGN_KEY_CHECKS=@@FOREIGN_KEY_CHECKS, FOREIGN_KEY_CHECKS=0;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SET @OLD_SQL_MODE=@@SQL_MODE, SQL_MODE='ONLY_FULL_GROUP_BY,STRICT_TRANS_TABLES,NO_ZERO_IN_DATE,NO_ZERO_DATE,ERROR_FOR_DIVISION_BY_ZERO,NO_ENGINE_SUBSTITUTION’;</a:t>
            </a:r>
          </a:p>
          <a:p>
            <a:pPr lvl="0">
              <a:lnSpc>
                <a:spcPct val="112050"/>
              </a:lnSpc>
            </a:pPr>
            <a:endParaRPr lang="en-US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Schema 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endParaRPr lang="en-US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endParaRPr lang="en-US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Schema 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endParaRPr lang="en-US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CREATE SCHEMA IF NOT EXISTS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DEFAULT CHARACTER SET utf8 ;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USE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;</a:t>
            </a:r>
          </a:p>
          <a:p>
            <a:pPr lvl="0">
              <a:lnSpc>
                <a:spcPct val="112050"/>
              </a:lnSpc>
            </a:pPr>
            <a:endParaRPr lang="en-US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Table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CREATE TABLE IF NOT EXISTS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(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CHAR(10)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groupName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CHAR(20) NOT NULL, 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`price` INT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`save` SMALLINT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PRIMARY KEY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`))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ENGINE = 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InnoDBCOMMENT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= '	‘;</a:t>
            </a:r>
          </a:p>
        </p:txBody>
      </p:sp>
    </p:spTree>
    <p:extLst>
      <p:ext uri="{BB962C8B-B14F-4D97-AF65-F5344CB8AC3E}">
        <p14:creationId xmlns:p14="http://schemas.microsoft.com/office/powerpoint/2010/main" val="310793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4343400" y="2705100"/>
            <a:ext cx="13677900" cy="6832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3120000">
            <a:off x="3131957" y="4240561"/>
            <a:ext cx="12319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120000">
            <a:off x="3131957" y="7148861"/>
            <a:ext cx="1231900" cy="127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30BF94BD-9777-4EDE-94D8-191FDB5E37AC}"/>
              </a:ext>
            </a:extLst>
          </p:cNvPr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4. Entity-Relationship Diagram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완성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B69B7F-A736-41FB-B7BD-F48C30F757AD}"/>
              </a:ext>
            </a:extLst>
          </p:cNvPr>
          <p:cNvGrpSpPr/>
          <p:nvPr/>
        </p:nvGrpSpPr>
        <p:grpSpPr>
          <a:xfrm>
            <a:off x="990600" y="4838700"/>
            <a:ext cx="2387600" cy="1766204"/>
            <a:chOff x="7956550" y="5232400"/>
            <a:chExt cx="2387600" cy="1766204"/>
          </a:xfrm>
        </p:grpSpPr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8675C7ED-2800-4536-9442-8D925104C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8500" y="5257800"/>
              <a:ext cx="1612900" cy="38100"/>
            </a:xfrm>
            <a:prstGeom prst="rect">
              <a:avLst/>
            </a:prstGeom>
          </p:spPr>
        </p:pic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id="{D54B477F-68A2-425B-9B78-86CAB21F4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8500" y="6807200"/>
              <a:ext cx="1612900" cy="38100"/>
            </a:xfrm>
            <a:prstGeom prst="rect">
              <a:avLst/>
            </a:prstGeom>
          </p:spPr>
        </p:pic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0C4A2F0D-2FAD-464D-BF69-317C7B81AE79}"/>
                </a:ext>
              </a:extLst>
            </p:cNvPr>
            <p:cNvSpPr txBox="1"/>
            <p:nvPr/>
          </p:nvSpPr>
          <p:spPr>
            <a:xfrm>
              <a:off x="8001000" y="5232400"/>
              <a:ext cx="2286000" cy="1016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6360"/>
                </a:lnSpc>
              </a:pPr>
              <a:r>
                <a:rPr lang="en-US" sz="5700" spc="-200" dirty="0">
                  <a:solidFill>
                    <a:srgbClr val="617995"/>
                  </a:solidFill>
                  <a:latin typeface="Montserrat Bold"/>
                </a:rPr>
                <a:t>SQL</a:t>
              </a:r>
              <a:endParaRPr lang="en-US" sz="5700" b="0" i="0" u="none" strike="noStrike" spc="-200" dirty="0">
                <a:solidFill>
                  <a:srgbClr val="617995"/>
                </a:solidFill>
                <a:latin typeface="Montserrat Bold"/>
              </a:endParaRPr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D424475D-90A1-4795-8F29-B92DC6885E20}"/>
                </a:ext>
              </a:extLst>
            </p:cNvPr>
            <p:cNvSpPr txBox="1"/>
            <p:nvPr/>
          </p:nvSpPr>
          <p:spPr>
            <a:xfrm>
              <a:off x="7956550" y="5944504"/>
              <a:ext cx="2387600" cy="1054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6360"/>
                </a:lnSpc>
              </a:pPr>
              <a:r>
                <a:rPr lang="en-US" sz="5400" b="0" i="0" u="none" strike="noStrike" spc="200" dirty="0">
                  <a:solidFill>
                    <a:srgbClr val="C5C0BC"/>
                  </a:solidFill>
                  <a:latin typeface="Montserrat Bold"/>
                </a:rPr>
                <a:t>CODE</a:t>
              </a:r>
            </a:p>
          </p:txBody>
        </p:sp>
      </p:grpSp>
      <p:sp>
        <p:nvSpPr>
          <p:cNvPr id="22" name="TextBox 30">
            <a:extLst>
              <a:ext uri="{FF2B5EF4-FFF2-40B4-BE49-F238E27FC236}">
                <a16:creationId xmlns:a16="http://schemas.microsoft.com/office/drawing/2014/main" id="{17ADE876-3C5E-4BD1-BC3B-23444D9F34FD}"/>
              </a:ext>
            </a:extLst>
          </p:cNvPr>
          <p:cNvSpPr txBox="1"/>
          <p:nvPr/>
        </p:nvSpPr>
        <p:spPr>
          <a:xfrm>
            <a:off x="4686300" y="2667902"/>
            <a:ext cx="4495800" cy="355600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Table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CREATE TABLE IF NOT EXISTS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(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CHAR(8)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`name` VARCHAR(16)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birthYear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INT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addr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VARCHAR(4)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`mobile1` CHAR(3)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`mobile2` CHAR(8)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mDate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DATETIME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usertblcol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VARCHAR(45)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PRIMARY KEY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`))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ENGINE = 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InnoDBCOMMENT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= '		‘;</a:t>
            </a: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07BB6E2E-7766-49F1-BD0D-3490663BCE53}"/>
              </a:ext>
            </a:extLst>
          </p:cNvPr>
          <p:cNvSpPr txBox="1"/>
          <p:nvPr/>
        </p:nvSpPr>
        <p:spPr>
          <a:xfrm>
            <a:off x="9182100" y="2770201"/>
            <a:ext cx="7486650" cy="661530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Table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ordertbl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CREATE TABLE IF NOT EXISTS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ordertbl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(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`num` INT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orderDate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DATETIME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CHAR(8)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CHAR(10)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groupName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CHAR(20)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orderamount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INT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`price` SMALLINT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INDEX `fk_prodtbl_has_usertbl_usertbl1_idx`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ASC) VISIBLE,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INDEX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fk_prodtbl_has_usertbl_prodtbl_idx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ASC) VISIBLE,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PRIMARY KEY (`num`),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CONSTRAINT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fk_prodtbl_has_usertbl_prodtbl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FOREIGN KEY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REFERENCES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ON DELETE CASCADE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ON UPDATE CASCADE,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CONSTRAINT `fk_prodtbl_has_usertbl_usertbl1`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FOREIGN KEY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REFERENCES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ON DELETE CASCADE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ON UPDATE CASCADE)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ENGINE = 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InnoDBCOMMENT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= '			‘;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SET SQL_MODE=@OLD_SQL_MODE;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SET FOREIGN_KEY_CHECKS=@OLD_FOREIGN_KEY_CHECKS;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SET UNIQUE_CHECKS=@OLD_UNIQUE_CHECKS;</a:t>
            </a:r>
          </a:p>
        </p:txBody>
      </p:sp>
    </p:spTree>
    <p:extLst>
      <p:ext uri="{BB962C8B-B14F-4D97-AF65-F5344CB8AC3E}">
        <p14:creationId xmlns:p14="http://schemas.microsoft.com/office/powerpoint/2010/main" val="2860930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29200" y="4610100"/>
            <a:ext cx="82296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8600" b="0" i="0" u="none" strike="noStrike" spc="-300" dirty="0">
                <a:solidFill>
                  <a:srgbClr val="000000"/>
                </a:solidFill>
                <a:latin typeface="Montserrat Bold"/>
              </a:rPr>
              <a:t>THANK YOU!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47D07F-410F-492C-9603-398AAA0FFA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543" r="13928"/>
          <a:stretch/>
        </p:blipFill>
        <p:spPr>
          <a:xfrm>
            <a:off x="714703" y="2766839"/>
            <a:ext cx="11658600" cy="6667518"/>
          </a:xfrm>
          <a:prstGeom prst="rect">
            <a:avLst/>
          </a:prstGeom>
        </p:spPr>
      </p:pic>
      <p:sp>
        <p:nvSpPr>
          <p:cNvPr id="18" name="TextBox 21">
            <a:extLst>
              <a:ext uri="{FF2B5EF4-FFF2-40B4-BE49-F238E27FC236}">
                <a16:creationId xmlns:a16="http://schemas.microsoft.com/office/drawing/2014/main" id="{DF003376-69BE-4137-BDD9-69D0934A2A8A}"/>
              </a:ext>
            </a:extLst>
          </p:cNvPr>
          <p:cNvSpPr txBox="1"/>
          <p:nvPr/>
        </p:nvSpPr>
        <p:spPr>
          <a:xfrm>
            <a:off x="7353300" y="2180536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9D32622C-B784-4969-B030-FCF2BC54E407}"/>
              </a:ext>
            </a:extLst>
          </p:cNvPr>
          <p:cNvSpPr txBox="1"/>
          <p:nvPr/>
        </p:nvSpPr>
        <p:spPr>
          <a:xfrm>
            <a:off x="10062542" y="2969868"/>
            <a:ext cx="3733800" cy="145166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Router3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3200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Default Routing 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62B44D6A-D945-4D23-88AD-54D26C679053}"/>
              </a:ext>
            </a:extLst>
          </p:cNvPr>
          <p:cNvSpPr txBox="1"/>
          <p:nvPr/>
        </p:nvSpPr>
        <p:spPr>
          <a:xfrm>
            <a:off x="12725400" y="4922609"/>
            <a:ext cx="4114800" cy="192840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Router1, Router2</a:t>
            </a:r>
            <a:endParaRPr lang="en-US" sz="3200" spc="-2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Static Routing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91B7D-4920-490B-8697-F04DF8764BFF}"/>
              </a:ext>
            </a:extLst>
          </p:cNvPr>
          <p:cNvSpPr/>
          <p:nvPr/>
        </p:nvSpPr>
        <p:spPr>
          <a:xfrm>
            <a:off x="5960165" y="3695700"/>
            <a:ext cx="3945835" cy="185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912F2B-41CA-4C99-9A16-01AD1B725187}"/>
              </a:ext>
            </a:extLst>
          </p:cNvPr>
          <p:cNvSpPr/>
          <p:nvPr/>
        </p:nvSpPr>
        <p:spPr>
          <a:xfrm>
            <a:off x="3657600" y="8039100"/>
            <a:ext cx="3945835" cy="185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E6B19706-40B2-4C48-91D9-A9A473D5294B}"/>
              </a:ext>
            </a:extLst>
          </p:cNvPr>
          <p:cNvSpPr txBox="1"/>
          <p:nvPr/>
        </p:nvSpPr>
        <p:spPr>
          <a:xfrm>
            <a:off x="7961985" y="7405977"/>
            <a:ext cx="3733800" cy="145166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Router0 </a:t>
            </a:r>
          </a:p>
          <a:p>
            <a:pPr lvl="0" algn="ctr"/>
            <a:r>
              <a:rPr lang="ko-KR" altLang="en-US" sz="3200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Default Routing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DD8E72BA-74E8-44E8-8564-A8EBC34E071C}"/>
              </a:ext>
            </a:extLst>
          </p:cNvPr>
          <p:cNvSpPr txBox="1"/>
          <p:nvPr/>
        </p:nvSpPr>
        <p:spPr>
          <a:xfrm>
            <a:off x="546100" y="4151375"/>
            <a:ext cx="4495800" cy="607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PC</a:t>
            </a: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0 : ping 192.168.30.1 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3EA098-2510-4517-91A4-31BBD66C2D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747"/>
          <a:stretch/>
        </p:blipFill>
        <p:spPr>
          <a:xfrm>
            <a:off x="272695" y="4985041"/>
            <a:ext cx="5512189" cy="33612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098741-238E-4419-B501-9A2ED4BB63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3" t="460" b="32888"/>
          <a:stretch/>
        </p:blipFill>
        <p:spPr>
          <a:xfrm>
            <a:off x="5965842" y="4955147"/>
            <a:ext cx="5813780" cy="3496953"/>
          </a:xfrm>
          <a:prstGeom prst="rect">
            <a:avLst/>
          </a:prstGeom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67A0BD39-C658-4F50-88FB-4D731A41347E}"/>
              </a:ext>
            </a:extLst>
          </p:cNvPr>
          <p:cNvSpPr txBox="1"/>
          <p:nvPr/>
        </p:nvSpPr>
        <p:spPr>
          <a:xfrm>
            <a:off x="7353300" y="2180536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F0337C3B-06B5-4A5C-AE96-4A6A599BA940}"/>
              </a:ext>
            </a:extLst>
          </p:cNvPr>
          <p:cNvSpPr txBox="1"/>
          <p:nvPr/>
        </p:nvSpPr>
        <p:spPr>
          <a:xfrm>
            <a:off x="6227940" y="4121481"/>
            <a:ext cx="4495800" cy="607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PC</a:t>
            </a: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1 : ping 192.168.30.1 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556851A7-FFE0-4425-95A6-665EDB5D81B5}"/>
              </a:ext>
            </a:extLst>
          </p:cNvPr>
          <p:cNvSpPr txBox="1"/>
          <p:nvPr/>
        </p:nvSpPr>
        <p:spPr>
          <a:xfrm>
            <a:off x="12475284" y="3038854"/>
            <a:ext cx="4953000" cy="115062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PC2</a:t>
            </a: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 : ping 192.168.10.1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PC2 : ping 192.168.20.1 </a:t>
            </a:r>
            <a:endParaRPr lang="en-US" altLang="ko-KR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ADE960-5CC1-467C-8651-72CBEE07F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9022" y="4410630"/>
            <a:ext cx="6105525" cy="54292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58682B-D30C-400A-BF8F-D668917BB344}"/>
              </a:ext>
            </a:extLst>
          </p:cNvPr>
          <p:cNvSpPr/>
          <p:nvPr/>
        </p:nvSpPr>
        <p:spPr>
          <a:xfrm>
            <a:off x="546100" y="6306868"/>
            <a:ext cx="128269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E4AB46-04FE-4A59-A8C9-F3337DC2BC9D}"/>
              </a:ext>
            </a:extLst>
          </p:cNvPr>
          <p:cNvSpPr/>
          <p:nvPr/>
        </p:nvSpPr>
        <p:spPr>
          <a:xfrm>
            <a:off x="6227940" y="6378037"/>
            <a:ext cx="1620660" cy="137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D2B831-2DCA-429E-AF4D-7460E8A4CD6A}"/>
              </a:ext>
            </a:extLst>
          </p:cNvPr>
          <p:cNvSpPr/>
          <p:nvPr/>
        </p:nvSpPr>
        <p:spPr>
          <a:xfrm>
            <a:off x="12223750" y="5595122"/>
            <a:ext cx="1620660" cy="137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A3DF84-15DC-437D-8186-236A3261E9F8}"/>
              </a:ext>
            </a:extLst>
          </p:cNvPr>
          <p:cNvSpPr/>
          <p:nvPr/>
        </p:nvSpPr>
        <p:spPr>
          <a:xfrm>
            <a:off x="12223750" y="7487968"/>
            <a:ext cx="1620660" cy="137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7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7" name="TextBox 35">
            <a:extLst>
              <a:ext uri="{FF2B5EF4-FFF2-40B4-BE49-F238E27FC236}">
                <a16:creationId xmlns:a16="http://schemas.microsoft.com/office/drawing/2014/main" id="{F4FC0E20-B505-49BC-91E3-624B702ECEBF}"/>
              </a:ext>
            </a:extLst>
          </p:cNvPr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D1745-76C3-4847-BB7F-2A64968E95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9" t="7425" r="2189" b="7586"/>
          <a:stretch/>
        </p:blipFill>
        <p:spPr>
          <a:xfrm>
            <a:off x="4574046" y="3733424"/>
            <a:ext cx="9294354" cy="4762876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12B36D-4E40-4E9D-982F-54EBFF3CED93}"/>
              </a:ext>
            </a:extLst>
          </p:cNvPr>
          <p:cNvSpPr/>
          <p:nvPr/>
        </p:nvSpPr>
        <p:spPr>
          <a:xfrm>
            <a:off x="8840613" y="6017907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D9A0F0-B23B-4357-BBF3-E45DC1CBFF88}"/>
              </a:ext>
            </a:extLst>
          </p:cNvPr>
          <p:cNvSpPr/>
          <p:nvPr/>
        </p:nvSpPr>
        <p:spPr>
          <a:xfrm>
            <a:off x="9046655" y="6796472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993B57-E827-4EEB-B6A1-CC3D2A9CEBEC}"/>
              </a:ext>
            </a:extLst>
          </p:cNvPr>
          <p:cNvSpPr/>
          <p:nvPr/>
        </p:nvSpPr>
        <p:spPr>
          <a:xfrm>
            <a:off x="7850646" y="6104874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A7EF4C-1CD9-48B4-B630-A06E95F67125}"/>
              </a:ext>
            </a:extLst>
          </p:cNvPr>
          <p:cNvSpPr/>
          <p:nvPr/>
        </p:nvSpPr>
        <p:spPr>
          <a:xfrm>
            <a:off x="7578343" y="6908404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50D79A-A97A-4BE2-8B69-59E1FCD95D48}"/>
              </a:ext>
            </a:extLst>
          </p:cNvPr>
          <p:cNvSpPr/>
          <p:nvPr/>
        </p:nvSpPr>
        <p:spPr>
          <a:xfrm>
            <a:off x="7774446" y="7370573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D28B43-821C-4457-A989-BADFF91DAC68}"/>
              </a:ext>
            </a:extLst>
          </p:cNvPr>
          <p:cNvSpPr/>
          <p:nvPr/>
        </p:nvSpPr>
        <p:spPr>
          <a:xfrm>
            <a:off x="8780271" y="7292757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2CBE1616-222C-4A53-9268-20D18BF06CCE}"/>
              </a:ext>
            </a:extLst>
          </p:cNvPr>
          <p:cNvSpPr txBox="1"/>
          <p:nvPr/>
        </p:nvSpPr>
        <p:spPr>
          <a:xfrm>
            <a:off x="5122355" y="8572064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latin typeface="프리젠테이션 5 Medium" charset="-127"/>
                <a:ea typeface="프리젠테이션 5 Medium" charset="-127"/>
              </a:rPr>
              <a:t>Inserting Number in each of Router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61FF4010-1281-40DE-903D-04EAC90955E6}"/>
              </a:ext>
            </a:extLst>
          </p:cNvPr>
          <p:cNvSpPr txBox="1"/>
          <p:nvPr/>
        </p:nvSpPr>
        <p:spPr>
          <a:xfrm>
            <a:off x="7467600" y="22098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7" name="TextBox 35">
            <a:extLst>
              <a:ext uri="{FF2B5EF4-FFF2-40B4-BE49-F238E27FC236}">
                <a16:creationId xmlns:a16="http://schemas.microsoft.com/office/drawing/2014/main" id="{F4FC0E20-B505-49BC-91E3-624B702ECEBF}"/>
              </a:ext>
            </a:extLst>
          </p:cNvPr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D1745-76C3-4847-BB7F-2A64968E95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9" t="7425" r="2189" b="7586"/>
          <a:stretch/>
        </p:blipFill>
        <p:spPr>
          <a:xfrm>
            <a:off x="4648200" y="3756852"/>
            <a:ext cx="9294354" cy="4762876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B10445-371F-4A53-B497-FED0B787A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41" y="6819900"/>
            <a:ext cx="3838575" cy="2314575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EC3C0-3883-4DB1-8A5F-B8F09DDBE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8560" y="4970463"/>
            <a:ext cx="3867150" cy="2333625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772D53-CF5A-4B83-96B8-E60D94F582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6" b="-1"/>
          <a:stretch/>
        </p:blipFill>
        <p:spPr>
          <a:xfrm>
            <a:off x="426116" y="3756852"/>
            <a:ext cx="3886200" cy="2327827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7E8AD4-60DD-4A24-90BB-F1CC9CF4BBF5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4485072"/>
            <a:ext cx="4114800" cy="1268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A3EF9A-4AB0-468F-B98E-1FCC93101824}"/>
              </a:ext>
            </a:extLst>
          </p:cNvPr>
          <p:cNvCxnSpPr>
            <a:cxnSpLocks/>
          </p:cNvCxnSpPr>
          <p:nvPr/>
        </p:nvCxnSpPr>
        <p:spPr>
          <a:xfrm flipH="1">
            <a:off x="4345446" y="7734300"/>
            <a:ext cx="3198354" cy="869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B01838-E914-44E7-B0F2-3D6E74195F57}"/>
              </a:ext>
            </a:extLst>
          </p:cNvPr>
          <p:cNvCxnSpPr>
            <a:cxnSpLocks/>
          </p:cNvCxnSpPr>
          <p:nvPr/>
        </p:nvCxnSpPr>
        <p:spPr>
          <a:xfrm flipV="1">
            <a:off x="9829800" y="6145422"/>
            <a:ext cx="4341354" cy="1436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1">
            <a:extLst>
              <a:ext uri="{FF2B5EF4-FFF2-40B4-BE49-F238E27FC236}">
                <a16:creationId xmlns:a16="http://schemas.microsoft.com/office/drawing/2014/main" id="{0E6183D8-0B03-41B9-BE48-DEE2F0E7104D}"/>
              </a:ext>
            </a:extLst>
          </p:cNvPr>
          <p:cNvSpPr txBox="1"/>
          <p:nvPr/>
        </p:nvSpPr>
        <p:spPr>
          <a:xfrm>
            <a:off x="5219700" y="8603840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RIPv2  ROUTING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2BB22611-7119-441F-AE04-8E92DED70513}"/>
              </a:ext>
            </a:extLst>
          </p:cNvPr>
          <p:cNvSpPr txBox="1"/>
          <p:nvPr/>
        </p:nvSpPr>
        <p:spPr>
          <a:xfrm>
            <a:off x="7467600" y="22098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26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E1E3B-8F1E-452E-BE5C-B9CD01952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64" b="3435"/>
          <a:stretch/>
        </p:blipFill>
        <p:spPr>
          <a:xfrm>
            <a:off x="571500" y="3525691"/>
            <a:ext cx="8019257" cy="5389709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526B6D-B616-427C-9D99-0919EC0523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73"/>
          <a:stretch/>
        </p:blipFill>
        <p:spPr>
          <a:xfrm>
            <a:off x="8839200" y="3493009"/>
            <a:ext cx="9022210" cy="5389200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BD45E52D-9E90-42D4-9520-4BCC5076113E}"/>
              </a:ext>
            </a:extLst>
          </p:cNvPr>
          <p:cNvSpPr txBox="1"/>
          <p:nvPr/>
        </p:nvSpPr>
        <p:spPr>
          <a:xfrm>
            <a:off x="571500" y="8724840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Web</a:t>
            </a:r>
            <a:r>
              <a:rPr lang="ko-KR" alt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Browser </a:t>
            </a:r>
            <a:r>
              <a:rPr lang="ko-KR" altLang="en-US" sz="3200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PAGE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8B2D2C9E-0A26-43DE-A607-DBF85DD52D82}"/>
              </a:ext>
            </a:extLst>
          </p:cNvPr>
          <p:cNvSpPr txBox="1"/>
          <p:nvPr/>
        </p:nvSpPr>
        <p:spPr>
          <a:xfrm>
            <a:off x="9525000" y="8724840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Command  Prompt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7091A1-7610-4A1B-9CF0-75C76AB72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0400" y="5264607"/>
            <a:ext cx="4571429" cy="2479448"/>
          </a:xfrm>
          <a:prstGeom prst="rect">
            <a:avLst/>
          </a:prstGeom>
          <a:solidFill>
            <a:srgbClr val="617995"/>
          </a:solidFill>
          <a:ln w="28575" cap="flat">
            <a:solidFill>
              <a:srgbClr val="FF0000"/>
            </a:solidFill>
          </a:ln>
          <a:effectLst>
            <a:softEdge rad="0"/>
          </a:effectLst>
        </p:spPr>
      </p:pic>
      <p:sp>
        <p:nvSpPr>
          <p:cNvPr id="15" name="TextBox 21">
            <a:extLst>
              <a:ext uri="{FF2B5EF4-FFF2-40B4-BE49-F238E27FC236}">
                <a16:creationId xmlns:a16="http://schemas.microsoft.com/office/drawing/2014/main" id="{B14467B8-71F9-47CE-83B3-984DAF4417FF}"/>
              </a:ext>
            </a:extLst>
          </p:cNvPr>
          <p:cNvSpPr txBox="1"/>
          <p:nvPr/>
        </p:nvSpPr>
        <p:spPr>
          <a:xfrm>
            <a:off x="7467600" y="22098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5530850" y="2310296"/>
            <a:ext cx="723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JDK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다운로드</a:t>
            </a: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/ PATH </a:t>
            </a:r>
            <a:r>
              <a:rPr lang="ko-KR" altLang="en-US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D14B97-2158-4007-BEF8-5B3476A5259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6198" y="3533880"/>
            <a:ext cx="5731510" cy="228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A76CCD-3AA4-481A-94E9-E6F77FA958C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57793" y="6464149"/>
            <a:ext cx="5731510" cy="26847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370512-7373-4B41-BCD6-BC1402206F4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894801" y="4092744"/>
            <a:ext cx="4105275" cy="1438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07140E-F162-4B32-AF77-E105F7C9E709}"/>
              </a:ext>
            </a:extLst>
          </p:cNvPr>
          <p:cNvSpPr txBox="1"/>
          <p:nvPr/>
        </p:nvSpPr>
        <p:spPr>
          <a:xfrm>
            <a:off x="357793" y="3130034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Openjdk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ga download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E18E0-B20C-4F8E-A0D8-121D692B43C1}"/>
              </a:ext>
            </a:extLst>
          </p:cNvPr>
          <p:cNvSpPr txBox="1"/>
          <p:nvPr/>
        </p:nvSpPr>
        <p:spPr>
          <a:xfrm>
            <a:off x="357793" y="6033298"/>
            <a:ext cx="167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jdk.java.net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20925-ADC9-4F65-8432-213A0603495F}"/>
              </a:ext>
            </a:extLst>
          </p:cNvPr>
          <p:cNvSpPr txBox="1"/>
          <p:nvPr/>
        </p:nvSpPr>
        <p:spPr>
          <a:xfrm>
            <a:off x="6894801" y="3514081"/>
            <a:ext cx="40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하단의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21.0.2 – Window 64bit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다운로드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836DE-CF0C-4759-BE22-BE11CE06712D}"/>
              </a:ext>
            </a:extLst>
          </p:cNvPr>
          <p:cNvSpPr txBox="1"/>
          <p:nvPr/>
        </p:nvSpPr>
        <p:spPr>
          <a:xfrm>
            <a:off x="11631351" y="3450540"/>
            <a:ext cx="4512889" cy="93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압축 해제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X</a:t>
            </a:r>
            <a:endParaRPr lang="en-US" altLang="ko-KR" kern="100" dirty="0"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하위의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jdk-21.0.2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폴더 전체를</a:t>
            </a:r>
            <a:r>
              <a:rPr lang="en-US" altLang="ko-KR" kern="100" dirty="0"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C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드라이브로 이동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AAF628-7BAE-4AE0-B5C9-96E87610086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1631351" y="4342879"/>
            <a:ext cx="496316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5530850" y="2310296"/>
            <a:ext cx="723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JDK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다운로드</a:t>
            </a: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/ PATH </a:t>
            </a:r>
            <a:r>
              <a:rPr lang="ko-KR" altLang="en-US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C7610E-B4D9-495A-B703-0961E4586E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6900" y="4447285"/>
            <a:ext cx="3771900" cy="1933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A2022-54C1-4AEF-B5CB-157B20D1E712}"/>
              </a:ext>
            </a:extLst>
          </p:cNvPr>
          <p:cNvSpPr txBox="1"/>
          <p:nvPr/>
        </p:nvSpPr>
        <p:spPr>
          <a:xfrm>
            <a:off x="717999" y="3571135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</a:t>
            </a:r>
            <a:r>
              <a:rPr lang="ko-KR" altLang="en-US" sz="28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 창에서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sysdm.cpl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F0760C-A3F4-46CC-B245-4117960A830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105400" y="5027645"/>
            <a:ext cx="3581400" cy="377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A72BE6-BF16-4242-B5B7-7A6488474D62}"/>
              </a:ext>
            </a:extLst>
          </p:cNvPr>
          <p:cNvSpPr txBox="1"/>
          <p:nvPr/>
        </p:nvSpPr>
        <p:spPr>
          <a:xfrm>
            <a:off x="4790316" y="3572947"/>
            <a:ext cx="7339060" cy="1730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고급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-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환경변수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-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시스템변수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– path 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편집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새로 만들기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앞서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jdk-21.0.2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를 옮긴 위치</a:t>
            </a:r>
            <a:r>
              <a:rPr lang="ko-KR" altLang="en-US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의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주소 복사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새로 만들기 붙여넣기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(C:\jdk-21.0.2\bin)</a:t>
            </a:r>
            <a:endParaRPr lang="ko-KR" altLang="ko-KR" sz="1800" kern="100" dirty="0">
              <a:effectLst/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확인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확인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확인</a:t>
            </a:r>
          </a:p>
          <a:p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EA0A63-FCF5-4E04-9265-27BD94E3DDA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378921" y="4817552"/>
            <a:ext cx="8674157" cy="1354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166693-93D6-48DD-B545-B1C8B3A65906}"/>
              </a:ext>
            </a:extLst>
          </p:cNvPr>
          <p:cNvSpPr txBox="1"/>
          <p:nvPr/>
        </p:nvSpPr>
        <p:spPr>
          <a:xfrm>
            <a:off x="12268200" y="3578802"/>
            <a:ext cx="5574270" cy="83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7</a:t>
            </a:r>
            <a:r>
              <a:rPr lang="en-US" altLang="ko-KR" sz="2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실행 창에서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cmd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열고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java —version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을 입력하면 현재 설치된 버전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0793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1528</Words>
  <Application>Microsoft Office PowerPoint</Application>
  <PresentationFormat>사용자 지정</PresentationFormat>
  <Paragraphs>224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Montserrat SemiBold</vt:lpstr>
      <vt:lpstr>Arial</vt:lpstr>
      <vt:lpstr>프리젠테이션 5 Medium</vt:lpstr>
      <vt:lpstr>Montserrat Bold</vt:lpstr>
      <vt:lpstr>프리젠테이션 6 SemiBold</vt:lpstr>
      <vt:lpstr>Calibri</vt:lpstr>
      <vt:lpstr>Montserrat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FullName</cp:lastModifiedBy>
  <cp:revision>76</cp:revision>
  <dcterms:created xsi:type="dcterms:W3CDTF">2006-08-16T00:00:00Z</dcterms:created>
  <dcterms:modified xsi:type="dcterms:W3CDTF">2025-08-08T01:18:17Z</dcterms:modified>
</cp:coreProperties>
</file>