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70" r:id="rId5"/>
    <p:sldId id="259" r:id="rId6"/>
    <p:sldId id="271" r:id="rId7"/>
    <p:sldId id="272" r:id="rId8"/>
    <p:sldId id="274" r:id="rId9"/>
    <p:sldId id="273" r:id="rId10"/>
    <p:sldId id="260" r:id="rId11"/>
    <p:sldId id="261" r:id="rId12"/>
    <p:sldId id="262" r:id="rId13"/>
    <p:sldId id="263" r:id="rId14"/>
    <p:sldId id="264" r:id="rId15"/>
    <p:sldId id="266" r:id="rId16"/>
    <p:sldId id="267" r:id="rId17"/>
    <p:sldId id="268" r:id="rId18"/>
    <p:sldId id="269" r:id="rId19"/>
  </p:sldIdLst>
  <p:sldSz cx="18288000" cy="10287000"/>
  <p:notesSz cx="6858000" cy="9144000"/>
  <p:embeddedFontLst>
    <p:embeddedFont>
      <p:font typeface="Nanum Square" panose="020B0600000101010101" charset="-127"/>
      <p:regular r:id="rId20"/>
    </p:embeddedFont>
    <p:embeddedFont>
      <p:font typeface="Nanum Square Bold" panose="020B0600000101010101" charset="-127"/>
      <p:regular r:id="rId21"/>
    </p:embeddedFont>
    <p:embeddedFont>
      <p:font typeface="TDTD한강고딕" panose="020B0600000101010101" charset="-127"/>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0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78" y="11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TextBox 2"/>
          <p:cNvSpPr txBox="1"/>
          <p:nvPr/>
        </p:nvSpPr>
        <p:spPr>
          <a:xfrm>
            <a:off x="3129087" y="5762862"/>
            <a:ext cx="12029827" cy="340350"/>
          </a:xfrm>
          <a:prstGeom prst="rect">
            <a:avLst/>
          </a:prstGeom>
        </p:spPr>
        <p:txBody>
          <a:bodyPr lIns="0" tIns="0" rIns="0" bIns="0" rtlCol="0" anchor="t">
            <a:spAutoFit/>
          </a:bodyPr>
          <a:lstStyle/>
          <a:p>
            <a:pPr marL="0" lvl="0" indent="0" algn="ctr">
              <a:lnSpc>
                <a:spcPts val="2800"/>
              </a:lnSpc>
            </a:pPr>
            <a:r>
              <a:rPr lang="ko-KR" altLang="en-US" sz="2000" dirty="0">
                <a:solidFill>
                  <a:srgbClr val="6E727B"/>
                </a:solidFill>
                <a:latin typeface="Nanum Square"/>
                <a:ea typeface="Nanum Square"/>
                <a:cs typeface="Nanum Square"/>
                <a:sym typeface="Nanum Square"/>
              </a:rPr>
              <a:t>이수현</a:t>
            </a:r>
            <a:r>
              <a:rPr lang="en-US" altLang="ko-KR" sz="2000" dirty="0">
                <a:solidFill>
                  <a:srgbClr val="6E727B"/>
                </a:solidFill>
                <a:latin typeface="Nanum Square"/>
                <a:ea typeface="Nanum Square"/>
                <a:cs typeface="Nanum Square"/>
                <a:sym typeface="Nanum Square"/>
              </a:rPr>
              <a:t>, </a:t>
            </a:r>
            <a:r>
              <a:rPr lang="ko-KR" altLang="en-US" sz="2000" dirty="0">
                <a:solidFill>
                  <a:srgbClr val="6E727B"/>
                </a:solidFill>
                <a:latin typeface="Nanum Square"/>
                <a:ea typeface="Nanum Square"/>
                <a:cs typeface="Nanum Square"/>
                <a:sym typeface="Nanum Square"/>
              </a:rPr>
              <a:t>이인호</a:t>
            </a:r>
            <a:r>
              <a:rPr lang="en-US" altLang="ko-KR" sz="2000" dirty="0">
                <a:solidFill>
                  <a:srgbClr val="6E727B"/>
                </a:solidFill>
                <a:latin typeface="Nanum Square"/>
                <a:ea typeface="Nanum Square"/>
                <a:cs typeface="Nanum Square"/>
                <a:sym typeface="Nanum Square"/>
              </a:rPr>
              <a:t>, </a:t>
            </a:r>
            <a:r>
              <a:rPr lang="ko-KR" altLang="en-US" sz="2000" dirty="0" err="1">
                <a:solidFill>
                  <a:srgbClr val="6E727B"/>
                </a:solidFill>
                <a:latin typeface="Nanum Square"/>
                <a:ea typeface="Nanum Square"/>
                <a:cs typeface="Nanum Square"/>
                <a:sym typeface="Nanum Square"/>
              </a:rPr>
              <a:t>임새롬</a:t>
            </a:r>
            <a:endParaRPr lang="en-US" sz="2000" dirty="0">
              <a:solidFill>
                <a:srgbClr val="6E727B"/>
              </a:solidFill>
              <a:latin typeface="Nanum Square"/>
              <a:ea typeface="Nanum Square"/>
              <a:cs typeface="Nanum Square"/>
              <a:sym typeface="Nanum Square"/>
            </a:endParaRPr>
          </a:p>
        </p:txBody>
      </p:sp>
      <p:sp>
        <p:nvSpPr>
          <p:cNvPr id="3" name="TextBox 3"/>
          <p:cNvSpPr txBox="1"/>
          <p:nvPr/>
        </p:nvSpPr>
        <p:spPr>
          <a:xfrm>
            <a:off x="4174216" y="3972195"/>
            <a:ext cx="9939568" cy="1590642"/>
          </a:xfrm>
          <a:prstGeom prst="rect">
            <a:avLst/>
          </a:prstGeom>
        </p:spPr>
        <p:txBody>
          <a:bodyPr lIns="0" tIns="0" rIns="0" bIns="0" rtlCol="0" anchor="t">
            <a:spAutoFit/>
          </a:bodyPr>
          <a:lstStyle/>
          <a:p>
            <a:pPr marL="0" lvl="0" indent="0" algn="ctr">
              <a:lnSpc>
                <a:spcPts val="12599"/>
              </a:lnSpc>
              <a:spcBef>
                <a:spcPct val="0"/>
              </a:spcBef>
            </a:pPr>
            <a:r>
              <a:rPr lang="ko-KR" altLang="en-US" sz="10499" dirty="0">
                <a:solidFill>
                  <a:srgbClr val="565A62"/>
                </a:solidFill>
                <a:latin typeface="TDTD한강고딕"/>
                <a:ea typeface="TDTD한강고딕"/>
                <a:cs typeface="TDTD한강고딕"/>
                <a:sym typeface="TDTD한강고딕"/>
              </a:rPr>
              <a:t>활용기획</a:t>
            </a:r>
            <a:endParaRPr lang="en-US" sz="10499" dirty="0">
              <a:solidFill>
                <a:srgbClr val="565A62"/>
              </a:solidFill>
              <a:latin typeface="TDTD한강고딕"/>
              <a:ea typeface="TDTD한강고딕"/>
              <a:cs typeface="TDTD한강고딕"/>
              <a:sym typeface="TDTD한강고딕"/>
            </a:endParaRPr>
          </a:p>
        </p:txBody>
      </p:sp>
      <p:sp>
        <p:nvSpPr>
          <p:cNvPr id="4" name="AutoShape 4"/>
          <p:cNvSpPr/>
          <p:nvPr/>
        </p:nvSpPr>
        <p:spPr>
          <a:xfrm>
            <a:off x="7210764" y="3288182"/>
            <a:ext cx="3866472" cy="0"/>
          </a:xfrm>
          <a:prstGeom prst="line">
            <a:avLst/>
          </a:prstGeom>
          <a:ln w="9525" cap="flat">
            <a:solidFill>
              <a:srgbClr val="565A62"/>
            </a:solidFill>
            <a:prstDash val="solid"/>
            <a:headEnd type="none" w="sm" len="sm"/>
            <a:tailEnd type="none" w="sm" len="sm"/>
          </a:ln>
        </p:spPr>
      </p:sp>
      <p:sp>
        <p:nvSpPr>
          <p:cNvPr id="5" name="AutoShape 5"/>
          <p:cNvSpPr/>
          <p:nvPr/>
        </p:nvSpPr>
        <p:spPr>
          <a:xfrm>
            <a:off x="7210764" y="3754299"/>
            <a:ext cx="3866472" cy="0"/>
          </a:xfrm>
          <a:prstGeom prst="line">
            <a:avLst/>
          </a:prstGeom>
          <a:ln w="9525" cap="flat">
            <a:solidFill>
              <a:srgbClr val="565A62"/>
            </a:solidFill>
            <a:prstDash val="solid"/>
            <a:headEnd type="none" w="sm" len="sm"/>
            <a:tailEnd type="none" w="sm" len="sm"/>
          </a:ln>
        </p:spPr>
      </p:sp>
      <p:sp>
        <p:nvSpPr>
          <p:cNvPr id="6" name="TextBox 6"/>
          <p:cNvSpPr txBox="1"/>
          <p:nvPr/>
        </p:nvSpPr>
        <p:spPr>
          <a:xfrm>
            <a:off x="5766421" y="3279010"/>
            <a:ext cx="6755159" cy="418320"/>
          </a:xfrm>
          <a:prstGeom prst="rect">
            <a:avLst/>
          </a:prstGeom>
        </p:spPr>
        <p:txBody>
          <a:bodyPr lIns="0" tIns="0" rIns="0" bIns="0" rtlCol="0" anchor="t">
            <a:spAutoFit/>
          </a:bodyPr>
          <a:lstStyle/>
          <a:p>
            <a:pPr marL="0" lvl="0" indent="0" algn="ctr">
              <a:lnSpc>
                <a:spcPts val="3450"/>
              </a:lnSpc>
              <a:spcBef>
                <a:spcPct val="0"/>
              </a:spcBef>
            </a:pPr>
            <a:r>
              <a:rPr lang="en-US" sz="2300" b="1" spc="253" dirty="0">
                <a:solidFill>
                  <a:srgbClr val="6E727B"/>
                </a:solidFill>
                <a:latin typeface="Nanum Square Bold"/>
                <a:ea typeface="Nanum Square Bold"/>
                <a:cs typeface="Nanum Square Bold"/>
                <a:sym typeface="Nanum Square Bold"/>
              </a:rPr>
              <a:t>BIGDATA</a:t>
            </a:r>
          </a:p>
        </p:txBody>
      </p:sp>
      <p:sp>
        <p:nvSpPr>
          <p:cNvPr id="9" name="AutoShape 9"/>
          <p:cNvSpPr/>
          <p:nvPr/>
        </p:nvSpPr>
        <p:spPr>
          <a:xfrm flipV="1">
            <a:off x="740032" y="430923"/>
            <a:ext cx="0" cy="9425155"/>
          </a:xfrm>
          <a:prstGeom prst="line">
            <a:avLst/>
          </a:prstGeom>
          <a:ln w="9525" cap="flat">
            <a:solidFill>
              <a:srgbClr val="565A62"/>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 name="TextBox 3"/>
          <p:cNvSpPr txBox="1"/>
          <p:nvPr/>
        </p:nvSpPr>
        <p:spPr>
          <a:xfrm>
            <a:off x="1761914" y="1136460"/>
            <a:ext cx="9744285"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03 </a:t>
            </a:r>
            <a:r>
              <a:rPr lang="ko-KR" altLang="en-US" sz="7999" dirty="0">
                <a:solidFill>
                  <a:srgbClr val="565A62"/>
                </a:solidFill>
                <a:latin typeface="TDTD한강고딕"/>
                <a:ea typeface="TDTD한강고딕"/>
                <a:cs typeface="TDTD한강고딕"/>
                <a:sym typeface="TDTD한강고딕"/>
              </a:rPr>
              <a:t>시장</a:t>
            </a:r>
            <a:r>
              <a:rPr lang="en-US" sz="7999" dirty="0">
                <a:solidFill>
                  <a:srgbClr val="565A62"/>
                </a:solidFill>
                <a:latin typeface="TDTD한강고딕"/>
                <a:ea typeface="TDTD한강고딕"/>
                <a:cs typeface="TDTD한강고딕"/>
                <a:sym typeface="TDTD한강고딕"/>
              </a:rPr>
              <a:t> </a:t>
            </a:r>
            <a:r>
              <a:rPr lang="ko-KR" altLang="en-US" sz="7999" dirty="0">
                <a:solidFill>
                  <a:srgbClr val="565A62"/>
                </a:solidFill>
                <a:latin typeface="TDTD한강고딕"/>
                <a:ea typeface="TDTD한강고딕"/>
                <a:cs typeface="TDTD한강고딕"/>
                <a:sym typeface="TDTD한강고딕"/>
              </a:rPr>
              <a:t>활용 기획</a:t>
            </a:r>
            <a:endParaRPr lang="en-US" sz="7999" dirty="0">
              <a:solidFill>
                <a:srgbClr val="565A62"/>
              </a:solidFill>
              <a:latin typeface="TDTD한강고딕"/>
              <a:ea typeface="TDTD한강고딕"/>
              <a:cs typeface="TDTD한강고딕"/>
              <a:sym typeface="TDTD한강고딕"/>
            </a:endParaRPr>
          </a:p>
        </p:txBody>
      </p:sp>
      <p:grpSp>
        <p:nvGrpSpPr>
          <p:cNvPr id="6" name="Group 6"/>
          <p:cNvGrpSpPr/>
          <p:nvPr/>
        </p:nvGrpSpPr>
        <p:grpSpPr>
          <a:xfrm>
            <a:off x="10517848" y="2722126"/>
            <a:ext cx="5853109" cy="740529"/>
            <a:chOff x="0" y="0"/>
            <a:chExt cx="1541560" cy="195037"/>
          </a:xfrm>
        </p:grpSpPr>
        <p:sp>
          <p:nvSpPr>
            <p:cNvPr id="7" name="Freeform 7"/>
            <p:cNvSpPr/>
            <p:nvPr/>
          </p:nvSpPr>
          <p:spPr>
            <a:xfrm>
              <a:off x="0" y="0"/>
              <a:ext cx="1541560" cy="195037"/>
            </a:xfrm>
            <a:custGeom>
              <a:avLst/>
              <a:gdLst/>
              <a:ahLst/>
              <a:cxnLst/>
              <a:rect l="l" t="t" r="r" b="b"/>
              <a:pathLst>
                <a:path w="1541560" h="195037">
                  <a:moveTo>
                    <a:pt x="0" y="0"/>
                  </a:moveTo>
                  <a:lnTo>
                    <a:pt x="1541560" y="0"/>
                  </a:lnTo>
                  <a:lnTo>
                    <a:pt x="1541560" y="195037"/>
                  </a:lnTo>
                  <a:lnTo>
                    <a:pt x="0" y="195037"/>
                  </a:lnTo>
                  <a:close/>
                </a:path>
              </a:pathLst>
            </a:custGeom>
            <a:solidFill>
              <a:srgbClr val="6E727B"/>
            </a:solidFill>
          </p:spPr>
        </p:sp>
        <p:sp>
          <p:nvSpPr>
            <p:cNvPr id="8" name="TextBox 8"/>
            <p:cNvSpPr txBox="1"/>
            <p:nvPr/>
          </p:nvSpPr>
          <p:spPr>
            <a:xfrm>
              <a:off x="0" y="-38100"/>
              <a:ext cx="1541560" cy="233137"/>
            </a:xfrm>
            <a:prstGeom prst="rect">
              <a:avLst/>
            </a:prstGeom>
          </p:spPr>
          <p:txBody>
            <a:bodyPr lIns="50800" tIns="50800" rIns="50800" bIns="50800" rtlCol="0" anchor="ctr"/>
            <a:lstStyle/>
            <a:p>
              <a:pPr algn="ctr">
                <a:lnSpc>
                  <a:spcPts val="3249"/>
                </a:lnSpc>
              </a:pPr>
              <a:endParaRPr/>
            </a:p>
          </p:txBody>
        </p:sp>
      </p:grpSp>
      <p:grpSp>
        <p:nvGrpSpPr>
          <p:cNvPr id="9" name="Group 9"/>
          <p:cNvGrpSpPr/>
          <p:nvPr/>
        </p:nvGrpSpPr>
        <p:grpSpPr>
          <a:xfrm>
            <a:off x="10517848" y="6202619"/>
            <a:ext cx="5853109" cy="740529"/>
            <a:chOff x="0" y="0"/>
            <a:chExt cx="1541560" cy="195037"/>
          </a:xfrm>
        </p:grpSpPr>
        <p:sp>
          <p:nvSpPr>
            <p:cNvPr id="10" name="Freeform 10"/>
            <p:cNvSpPr/>
            <p:nvPr/>
          </p:nvSpPr>
          <p:spPr>
            <a:xfrm>
              <a:off x="0" y="0"/>
              <a:ext cx="1541560" cy="195037"/>
            </a:xfrm>
            <a:custGeom>
              <a:avLst/>
              <a:gdLst/>
              <a:ahLst/>
              <a:cxnLst/>
              <a:rect l="l" t="t" r="r" b="b"/>
              <a:pathLst>
                <a:path w="1541560" h="195037">
                  <a:moveTo>
                    <a:pt x="0" y="0"/>
                  </a:moveTo>
                  <a:lnTo>
                    <a:pt x="1541560" y="0"/>
                  </a:lnTo>
                  <a:lnTo>
                    <a:pt x="1541560" y="195037"/>
                  </a:lnTo>
                  <a:lnTo>
                    <a:pt x="0" y="195037"/>
                  </a:lnTo>
                  <a:close/>
                </a:path>
              </a:pathLst>
            </a:custGeom>
            <a:solidFill>
              <a:srgbClr val="6E727B"/>
            </a:solidFill>
          </p:spPr>
        </p:sp>
        <p:sp>
          <p:nvSpPr>
            <p:cNvPr id="11" name="TextBox 11"/>
            <p:cNvSpPr txBox="1"/>
            <p:nvPr/>
          </p:nvSpPr>
          <p:spPr>
            <a:xfrm>
              <a:off x="0" y="-38100"/>
              <a:ext cx="1541560" cy="233137"/>
            </a:xfrm>
            <a:prstGeom prst="rect">
              <a:avLst/>
            </a:prstGeom>
          </p:spPr>
          <p:txBody>
            <a:bodyPr lIns="50800" tIns="50800" rIns="50800" bIns="50800" rtlCol="0" anchor="ctr"/>
            <a:lstStyle/>
            <a:p>
              <a:pPr algn="ctr">
                <a:lnSpc>
                  <a:spcPts val="3249"/>
                </a:lnSpc>
              </a:pPr>
              <a:endParaRPr/>
            </a:p>
          </p:txBody>
        </p:sp>
      </p:grpSp>
      <p:sp>
        <p:nvSpPr>
          <p:cNvPr id="12" name="TextBox 12"/>
          <p:cNvSpPr txBox="1"/>
          <p:nvPr/>
        </p:nvSpPr>
        <p:spPr>
          <a:xfrm>
            <a:off x="10697407" y="2836137"/>
            <a:ext cx="5532090" cy="543560"/>
          </a:xfrm>
          <a:prstGeom prst="rect">
            <a:avLst/>
          </a:prstGeom>
        </p:spPr>
        <p:txBody>
          <a:bodyPr lIns="0" tIns="0" rIns="0" bIns="0" rtlCol="0" anchor="t">
            <a:spAutoFit/>
          </a:bodyPr>
          <a:lstStyle/>
          <a:p>
            <a:pPr marL="0" lvl="0" indent="0" algn="l">
              <a:lnSpc>
                <a:spcPts val="4179"/>
              </a:lnSpc>
            </a:pPr>
            <a:r>
              <a:rPr lang="en-US" sz="3799">
                <a:solidFill>
                  <a:srgbClr val="FFFFFF"/>
                </a:solidFill>
                <a:latin typeface="TDTD한강고딕"/>
                <a:ea typeface="TDTD한강고딕"/>
                <a:cs typeface="TDTD한강고딕"/>
                <a:sym typeface="TDTD한강고딕"/>
              </a:rPr>
              <a:t>시장 규모</a:t>
            </a:r>
          </a:p>
        </p:txBody>
      </p:sp>
      <p:sp>
        <p:nvSpPr>
          <p:cNvPr id="13" name="TextBox 13"/>
          <p:cNvSpPr txBox="1"/>
          <p:nvPr/>
        </p:nvSpPr>
        <p:spPr>
          <a:xfrm>
            <a:off x="10697407" y="6316630"/>
            <a:ext cx="5532090" cy="543560"/>
          </a:xfrm>
          <a:prstGeom prst="rect">
            <a:avLst/>
          </a:prstGeom>
        </p:spPr>
        <p:txBody>
          <a:bodyPr lIns="0" tIns="0" rIns="0" bIns="0" rtlCol="0" anchor="t">
            <a:spAutoFit/>
          </a:bodyPr>
          <a:lstStyle/>
          <a:p>
            <a:pPr marL="0" lvl="0" indent="0" algn="l">
              <a:lnSpc>
                <a:spcPts val="4179"/>
              </a:lnSpc>
            </a:pPr>
            <a:r>
              <a:rPr lang="en-US" sz="3799">
                <a:solidFill>
                  <a:srgbClr val="FFFFFF"/>
                </a:solidFill>
                <a:latin typeface="TDTD한강고딕"/>
                <a:ea typeface="TDTD한강고딕"/>
                <a:cs typeface="TDTD한강고딕"/>
                <a:sym typeface="TDTD한강고딕"/>
              </a:rPr>
              <a:t>동종업계 현황</a:t>
            </a:r>
          </a:p>
        </p:txBody>
      </p:sp>
      <p:pic>
        <p:nvPicPr>
          <p:cNvPr id="14" name="Picture 14"/>
          <p:cNvPicPr>
            <a:picLocks noChangeAspect="1"/>
          </p:cNvPicPr>
          <p:nvPr/>
        </p:nvPicPr>
        <p:blipFill>
          <a:blip r:embed="rId2"/>
          <a:stretch>
            <a:fillRect/>
          </a:stretch>
        </p:blipFill>
        <p:spPr>
          <a:xfrm>
            <a:off x="3783481" y="2368279"/>
            <a:ext cx="4246159" cy="3781058"/>
          </a:xfrm>
          <a:prstGeom prst="rect">
            <a:avLst/>
          </a:prstGeom>
        </p:spPr>
      </p:pic>
      <p:pic>
        <p:nvPicPr>
          <p:cNvPr id="15" name="Picture 15"/>
          <p:cNvPicPr>
            <a:picLocks noChangeAspect="1"/>
          </p:cNvPicPr>
          <p:nvPr/>
        </p:nvPicPr>
        <p:blipFill>
          <a:blip r:embed="rId3"/>
          <a:stretch>
            <a:fillRect/>
          </a:stretch>
        </p:blipFill>
        <p:spPr>
          <a:xfrm>
            <a:off x="1707066" y="5565113"/>
            <a:ext cx="4487369" cy="4066735"/>
          </a:xfrm>
          <a:prstGeom prst="rect">
            <a:avLst/>
          </a:prstGeom>
        </p:spPr>
      </p:pic>
      <p:pic>
        <p:nvPicPr>
          <p:cNvPr id="16" name="Picture 16"/>
          <p:cNvPicPr>
            <a:picLocks noChangeAspect="1"/>
          </p:cNvPicPr>
          <p:nvPr/>
        </p:nvPicPr>
        <p:blipFill>
          <a:blip r:embed="rId4"/>
          <a:stretch>
            <a:fillRect/>
          </a:stretch>
        </p:blipFill>
        <p:spPr>
          <a:xfrm>
            <a:off x="5629513" y="5565113"/>
            <a:ext cx="4487369" cy="4066735"/>
          </a:xfrm>
          <a:prstGeom prst="rect">
            <a:avLst/>
          </a:prstGeom>
        </p:spPr>
      </p:pic>
      <p:sp>
        <p:nvSpPr>
          <p:cNvPr id="17" name="TextBox 17"/>
          <p:cNvSpPr txBox="1"/>
          <p:nvPr/>
        </p:nvSpPr>
        <p:spPr>
          <a:xfrm>
            <a:off x="10678357" y="3693364"/>
            <a:ext cx="5532090" cy="2137813"/>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18" name="TextBox 18"/>
          <p:cNvSpPr txBox="1"/>
          <p:nvPr/>
        </p:nvSpPr>
        <p:spPr>
          <a:xfrm>
            <a:off x="10678357" y="7173857"/>
            <a:ext cx="5532090" cy="1833046"/>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 Ut enim ad minim veniam, quis nostrud exercitation ullamco laboris nisi ut aliquip ex ea commodo consequat. Duis aute irure dolor.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 name="TextBox 3"/>
          <p:cNvSpPr txBox="1"/>
          <p:nvPr/>
        </p:nvSpPr>
        <p:spPr>
          <a:xfrm>
            <a:off x="1761914" y="1136460"/>
            <a:ext cx="9896685"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03 </a:t>
            </a:r>
            <a:r>
              <a:rPr lang="ko-KR" altLang="en-US" sz="7999" dirty="0">
                <a:solidFill>
                  <a:srgbClr val="565A62"/>
                </a:solidFill>
                <a:latin typeface="TDTD한강고딕"/>
                <a:ea typeface="TDTD한강고딕"/>
                <a:cs typeface="TDTD한강고딕"/>
                <a:sym typeface="TDTD한강고딕"/>
              </a:rPr>
              <a:t>시장 활용 기획</a:t>
            </a:r>
            <a:endParaRPr lang="en-US" sz="7999" dirty="0">
              <a:solidFill>
                <a:srgbClr val="565A62"/>
              </a:solidFill>
              <a:latin typeface="TDTD한강고딕"/>
              <a:ea typeface="TDTD한강고딕"/>
              <a:cs typeface="TDTD한강고딕"/>
              <a:sym typeface="TDTD한강고딕"/>
            </a:endParaRPr>
          </a:p>
        </p:txBody>
      </p:sp>
      <p:pic>
        <p:nvPicPr>
          <p:cNvPr id="6" name="Picture 6"/>
          <p:cNvPicPr>
            <a:picLocks noChangeAspect="1"/>
          </p:cNvPicPr>
          <p:nvPr/>
        </p:nvPicPr>
        <p:blipFill>
          <a:blip r:embed="rId2"/>
          <a:stretch>
            <a:fillRect/>
          </a:stretch>
        </p:blipFill>
        <p:spPr>
          <a:xfrm>
            <a:off x="7204802" y="2949975"/>
            <a:ext cx="10495570" cy="7010524"/>
          </a:xfrm>
          <a:prstGeom prst="rect">
            <a:avLst/>
          </a:prstGeom>
        </p:spPr>
      </p:pic>
      <p:grpSp>
        <p:nvGrpSpPr>
          <p:cNvPr id="7" name="Group 7"/>
          <p:cNvGrpSpPr/>
          <p:nvPr/>
        </p:nvGrpSpPr>
        <p:grpSpPr>
          <a:xfrm>
            <a:off x="1761915" y="2722126"/>
            <a:ext cx="15497385" cy="740529"/>
            <a:chOff x="0" y="0"/>
            <a:chExt cx="4081616" cy="195037"/>
          </a:xfrm>
        </p:grpSpPr>
        <p:sp>
          <p:nvSpPr>
            <p:cNvPr id="8" name="Freeform 8"/>
            <p:cNvSpPr/>
            <p:nvPr/>
          </p:nvSpPr>
          <p:spPr>
            <a:xfrm>
              <a:off x="0" y="0"/>
              <a:ext cx="4081616" cy="195037"/>
            </a:xfrm>
            <a:custGeom>
              <a:avLst/>
              <a:gdLst/>
              <a:ahLst/>
              <a:cxnLst/>
              <a:rect l="l" t="t" r="r" b="b"/>
              <a:pathLst>
                <a:path w="4081616" h="195037">
                  <a:moveTo>
                    <a:pt x="0" y="0"/>
                  </a:moveTo>
                  <a:lnTo>
                    <a:pt x="4081616" y="0"/>
                  </a:lnTo>
                  <a:lnTo>
                    <a:pt x="4081616" y="195037"/>
                  </a:lnTo>
                  <a:lnTo>
                    <a:pt x="0" y="195037"/>
                  </a:lnTo>
                  <a:close/>
                </a:path>
              </a:pathLst>
            </a:custGeom>
            <a:solidFill>
              <a:srgbClr val="6E727B"/>
            </a:solidFill>
          </p:spPr>
        </p:sp>
        <p:sp>
          <p:nvSpPr>
            <p:cNvPr id="9" name="TextBox 9"/>
            <p:cNvSpPr txBox="1"/>
            <p:nvPr/>
          </p:nvSpPr>
          <p:spPr>
            <a:xfrm>
              <a:off x="0" y="-38100"/>
              <a:ext cx="4081616" cy="233137"/>
            </a:xfrm>
            <a:prstGeom prst="rect">
              <a:avLst/>
            </a:prstGeom>
          </p:spPr>
          <p:txBody>
            <a:bodyPr lIns="50800" tIns="50800" rIns="50800" bIns="50800" rtlCol="0" anchor="ctr"/>
            <a:lstStyle/>
            <a:p>
              <a:pPr algn="ctr">
                <a:lnSpc>
                  <a:spcPts val="3249"/>
                </a:lnSpc>
              </a:pPr>
              <a:endParaRPr/>
            </a:p>
          </p:txBody>
        </p:sp>
      </p:grpSp>
      <p:sp>
        <p:nvSpPr>
          <p:cNvPr id="10" name="TextBox 10"/>
          <p:cNvSpPr txBox="1"/>
          <p:nvPr/>
        </p:nvSpPr>
        <p:spPr>
          <a:xfrm>
            <a:off x="1941474" y="2836137"/>
            <a:ext cx="3512790" cy="543560"/>
          </a:xfrm>
          <a:prstGeom prst="rect">
            <a:avLst/>
          </a:prstGeom>
        </p:spPr>
        <p:txBody>
          <a:bodyPr lIns="0" tIns="0" rIns="0" bIns="0" rtlCol="0" anchor="t">
            <a:spAutoFit/>
          </a:bodyPr>
          <a:lstStyle/>
          <a:p>
            <a:pPr marL="0" lvl="0" indent="0" algn="l">
              <a:lnSpc>
                <a:spcPts val="4179"/>
              </a:lnSpc>
            </a:pPr>
            <a:r>
              <a:rPr lang="en-US" sz="3799">
                <a:solidFill>
                  <a:srgbClr val="FFFFFF"/>
                </a:solidFill>
                <a:latin typeface="TDTD한강고딕"/>
                <a:ea typeface="TDTD한강고딕"/>
                <a:cs typeface="TDTD한강고딕"/>
                <a:sym typeface="TDTD한강고딕"/>
              </a:rPr>
              <a:t>경쟁사 분석</a:t>
            </a:r>
          </a:p>
        </p:txBody>
      </p:sp>
      <p:sp>
        <p:nvSpPr>
          <p:cNvPr id="11" name="TextBox 11"/>
          <p:cNvSpPr txBox="1"/>
          <p:nvPr/>
        </p:nvSpPr>
        <p:spPr>
          <a:xfrm>
            <a:off x="1941474" y="3796031"/>
            <a:ext cx="5227290" cy="2137813"/>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 name="TextBox 3"/>
          <p:cNvSpPr txBox="1"/>
          <p:nvPr/>
        </p:nvSpPr>
        <p:spPr>
          <a:xfrm>
            <a:off x="1761915" y="1136460"/>
            <a:ext cx="10324238"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03 </a:t>
            </a:r>
            <a:r>
              <a:rPr lang="ko-KR" altLang="en-US" sz="7999" dirty="0">
                <a:solidFill>
                  <a:srgbClr val="565A62"/>
                </a:solidFill>
                <a:latin typeface="TDTD한강고딕"/>
                <a:ea typeface="TDTD한강고딕"/>
                <a:cs typeface="TDTD한강고딕"/>
                <a:sym typeface="TDTD한강고딕"/>
              </a:rPr>
              <a:t>시장 활용 기획</a:t>
            </a:r>
            <a:endParaRPr lang="en-US" sz="7999" dirty="0">
              <a:solidFill>
                <a:srgbClr val="565A62"/>
              </a:solidFill>
              <a:latin typeface="TDTD한강고딕"/>
              <a:ea typeface="TDTD한강고딕"/>
              <a:cs typeface="TDTD한강고딕"/>
              <a:sym typeface="TDTD한강고딕"/>
            </a:endParaRPr>
          </a:p>
        </p:txBody>
      </p:sp>
      <p:grpSp>
        <p:nvGrpSpPr>
          <p:cNvPr id="6" name="Group 6"/>
          <p:cNvGrpSpPr/>
          <p:nvPr/>
        </p:nvGrpSpPr>
        <p:grpSpPr>
          <a:xfrm>
            <a:off x="3365197" y="2822479"/>
            <a:ext cx="6054760" cy="2969107"/>
            <a:chOff x="0" y="0"/>
            <a:chExt cx="1580639" cy="775107"/>
          </a:xfrm>
        </p:grpSpPr>
        <p:sp>
          <p:nvSpPr>
            <p:cNvPr id="7" name="Freeform 7"/>
            <p:cNvSpPr/>
            <p:nvPr/>
          </p:nvSpPr>
          <p:spPr>
            <a:xfrm>
              <a:off x="0" y="0"/>
              <a:ext cx="1580639" cy="775107"/>
            </a:xfrm>
            <a:custGeom>
              <a:avLst/>
              <a:gdLst/>
              <a:ahLst/>
              <a:cxnLst/>
              <a:rect l="l" t="t" r="r" b="b"/>
              <a:pathLst>
                <a:path w="1580639" h="775107">
                  <a:moveTo>
                    <a:pt x="0" y="0"/>
                  </a:moveTo>
                  <a:lnTo>
                    <a:pt x="1580639" y="0"/>
                  </a:lnTo>
                  <a:lnTo>
                    <a:pt x="1580639" y="775107"/>
                  </a:lnTo>
                  <a:lnTo>
                    <a:pt x="0" y="775107"/>
                  </a:lnTo>
                  <a:close/>
                </a:path>
              </a:pathLst>
            </a:custGeom>
            <a:solidFill>
              <a:srgbClr val="FFFFFF">
                <a:alpha val="49804"/>
              </a:srgbClr>
            </a:solidFill>
            <a:ln w="19050" cap="sq">
              <a:solidFill>
                <a:srgbClr val="565A62">
                  <a:alpha val="49804"/>
                </a:srgbClr>
              </a:solidFill>
              <a:prstDash val="solid"/>
              <a:miter/>
            </a:ln>
          </p:spPr>
        </p:sp>
        <p:sp>
          <p:nvSpPr>
            <p:cNvPr id="8" name="TextBox 8"/>
            <p:cNvSpPr txBox="1"/>
            <p:nvPr/>
          </p:nvSpPr>
          <p:spPr>
            <a:xfrm>
              <a:off x="0" y="-38100"/>
              <a:ext cx="1580639" cy="813207"/>
            </a:xfrm>
            <a:prstGeom prst="rect">
              <a:avLst/>
            </a:prstGeom>
          </p:spPr>
          <p:txBody>
            <a:bodyPr lIns="50800" tIns="50800" rIns="50800" bIns="50800" rtlCol="0" anchor="ctr"/>
            <a:lstStyle/>
            <a:p>
              <a:pPr algn="ctr">
                <a:lnSpc>
                  <a:spcPts val="3249"/>
                </a:lnSpc>
              </a:pPr>
              <a:endParaRPr/>
            </a:p>
          </p:txBody>
        </p:sp>
      </p:grpSp>
      <p:grpSp>
        <p:nvGrpSpPr>
          <p:cNvPr id="9" name="Group 9"/>
          <p:cNvGrpSpPr/>
          <p:nvPr/>
        </p:nvGrpSpPr>
        <p:grpSpPr>
          <a:xfrm>
            <a:off x="9601258" y="2822479"/>
            <a:ext cx="6054760" cy="2969107"/>
            <a:chOff x="0" y="0"/>
            <a:chExt cx="1580639" cy="775107"/>
          </a:xfrm>
        </p:grpSpPr>
        <p:sp>
          <p:nvSpPr>
            <p:cNvPr id="10" name="Freeform 10"/>
            <p:cNvSpPr/>
            <p:nvPr/>
          </p:nvSpPr>
          <p:spPr>
            <a:xfrm>
              <a:off x="0" y="0"/>
              <a:ext cx="1580639" cy="775107"/>
            </a:xfrm>
            <a:custGeom>
              <a:avLst/>
              <a:gdLst/>
              <a:ahLst/>
              <a:cxnLst/>
              <a:rect l="l" t="t" r="r" b="b"/>
              <a:pathLst>
                <a:path w="1580639" h="775107">
                  <a:moveTo>
                    <a:pt x="0" y="0"/>
                  </a:moveTo>
                  <a:lnTo>
                    <a:pt x="1580639" y="0"/>
                  </a:lnTo>
                  <a:lnTo>
                    <a:pt x="1580639" y="775107"/>
                  </a:lnTo>
                  <a:lnTo>
                    <a:pt x="0" y="775107"/>
                  </a:lnTo>
                  <a:close/>
                </a:path>
              </a:pathLst>
            </a:custGeom>
            <a:solidFill>
              <a:srgbClr val="FFFFFF">
                <a:alpha val="49804"/>
              </a:srgbClr>
            </a:solidFill>
            <a:ln w="19050" cap="sq">
              <a:solidFill>
                <a:srgbClr val="565A62">
                  <a:alpha val="49804"/>
                </a:srgbClr>
              </a:solidFill>
              <a:prstDash val="solid"/>
              <a:miter/>
            </a:ln>
          </p:spPr>
        </p:sp>
        <p:sp>
          <p:nvSpPr>
            <p:cNvPr id="11" name="TextBox 11"/>
            <p:cNvSpPr txBox="1"/>
            <p:nvPr/>
          </p:nvSpPr>
          <p:spPr>
            <a:xfrm>
              <a:off x="0" y="-38100"/>
              <a:ext cx="1580639" cy="813207"/>
            </a:xfrm>
            <a:prstGeom prst="rect">
              <a:avLst/>
            </a:prstGeom>
          </p:spPr>
          <p:txBody>
            <a:bodyPr lIns="50800" tIns="50800" rIns="50800" bIns="50800" rtlCol="0" anchor="ctr"/>
            <a:lstStyle/>
            <a:p>
              <a:pPr algn="ctr">
                <a:lnSpc>
                  <a:spcPts val="3249"/>
                </a:lnSpc>
              </a:pPr>
              <a:endParaRPr/>
            </a:p>
          </p:txBody>
        </p:sp>
      </p:grpSp>
      <p:grpSp>
        <p:nvGrpSpPr>
          <p:cNvPr id="12" name="Group 12"/>
          <p:cNvGrpSpPr/>
          <p:nvPr/>
        </p:nvGrpSpPr>
        <p:grpSpPr>
          <a:xfrm>
            <a:off x="3365197" y="5974167"/>
            <a:ext cx="6054760" cy="2969107"/>
            <a:chOff x="0" y="0"/>
            <a:chExt cx="1580639" cy="775107"/>
          </a:xfrm>
        </p:grpSpPr>
        <p:sp>
          <p:nvSpPr>
            <p:cNvPr id="13" name="Freeform 13"/>
            <p:cNvSpPr/>
            <p:nvPr/>
          </p:nvSpPr>
          <p:spPr>
            <a:xfrm>
              <a:off x="0" y="0"/>
              <a:ext cx="1580639" cy="775107"/>
            </a:xfrm>
            <a:custGeom>
              <a:avLst/>
              <a:gdLst/>
              <a:ahLst/>
              <a:cxnLst/>
              <a:rect l="l" t="t" r="r" b="b"/>
              <a:pathLst>
                <a:path w="1580639" h="775107">
                  <a:moveTo>
                    <a:pt x="0" y="0"/>
                  </a:moveTo>
                  <a:lnTo>
                    <a:pt x="1580639" y="0"/>
                  </a:lnTo>
                  <a:lnTo>
                    <a:pt x="1580639" y="775107"/>
                  </a:lnTo>
                  <a:lnTo>
                    <a:pt x="0" y="775107"/>
                  </a:lnTo>
                  <a:close/>
                </a:path>
              </a:pathLst>
            </a:custGeom>
            <a:solidFill>
              <a:srgbClr val="FFFFFF">
                <a:alpha val="49804"/>
              </a:srgbClr>
            </a:solidFill>
            <a:ln w="19050" cap="sq">
              <a:solidFill>
                <a:srgbClr val="565A62">
                  <a:alpha val="49804"/>
                </a:srgbClr>
              </a:solidFill>
              <a:prstDash val="solid"/>
              <a:miter/>
            </a:ln>
          </p:spPr>
        </p:sp>
        <p:sp>
          <p:nvSpPr>
            <p:cNvPr id="14" name="TextBox 14"/>
            <p:cNvSpPr txBox="1"/>
            <p:nvPr/>
          </p:nvSpPr>
          <p:spPr>
            <a:xfrm>
              <a:off x="0" y="-38100"/>
              <a:ext cx="1580639" cy="813207"/>
            </a:xfrm>
            <a:prstGeom prst="rect">
              <a:avLst/>
            </a:prstGeom>
          </p:spPr>
          <p:txBody>
            <a:bodyPr lIns="50800" tIns="50800" rIns="50800" bIns="50800" rtlCol="0" anchor="ctr"/>
            <a:lstStyle/>
            <a:p>
              <a:pPr algn="ctr">
                <a:lnSpc>
                  <a:spcPts val="3249"/>
                </a:lnSpc>
              </a:pPr>
              <a:endParaRPr/>
            </a:p>
          </p:txBody>
        </p:sp>
      </p:grpSp>
      <p:grpSp>
        <p:nvGrpSpPr>
          <p:cNvPr id="15" name="Group 15"/>
          <p:cNvGrpSpPr/>
          <p:nvPr/>
        </p:nvGrpSpPr>
        <p:grpSpPr>
          <a:xfrm>
            <a:off x="9601258" y="5974167"/>
            <a:ext cx="6054760" cy="2969107"/>
            <a:chOff x="0" y="0"/>
            <a:chExt cx="1580639" cy="775107"/>
          </a:xfrm>
        </p:grpSpPr>
        <p:sp>
          <p:nvSpPr>
            <p:cNvPr id="16" name="Freeform 16"/>
            <p:cNvSpPr/>
            <p:nvPr/>
          </p:nvSpPr>
          <p:spPr>
            <a:xfrm>
              <a:off x="0" y="0"/>
              <a:ext cx="1580639" cy="775107"/>
            </a:xfrm>
            <a:custGeom>
              <a:avLst/>
              <a:gdLst/>
              <a:ahLst/>
              <a:cxnLst/>
              <a:rect l="l" t="t" r="r" b="b"/>
              <a:pathLst>
                <a:path w="1580639" h="775107">
                  <a:moveTo>
                    <a:pt x="0" y="0"/>
                  </a:moveTo>
                  <a:lnTo>
                    <a:pt x="1580639" y="0"/>
                  </a:lnTo>
                  <a:lnTo>
                    <a:pt x="1580639" y="775107"/>
                  </a:lnTo>
                  <a:lnTo>
                    <a:pt x="0" y="775107"/>
                  </a:lnTo>
                  <a:close/>
                </a:path>
              </a:pathLst>
            </a:custGeom>
            <a:solidFill>
              <a:srgbClr val="FFFFFF">
                <a:alpha val="49804"/>
              </a:srgbClr>
            </a:solidFill>
            <a:ln w="19050" cap="sq">
              <a:solidFill>
                <a:srgbClr val="565A62">
                  <a:alpha val="49804"/>
                </a:srgbClr>
              </a:solidFill>
              <a:prstDash val="solid"/>
              <a:miter/>
            </a:ln>
          </p:spPr>
        </p:sp>
        <p:sp>
          <p:nvSpPr>
            <p:cNvPr id="17" name="TextBox 17"/>
            <p:cNvSpPr txBox="1"/>
            <p:nvPr/>
          </p:nvSpPr>
          <p:spPr>
            <a:xfrm>
              <a:off x="0" y="-38100"/>
              <a:ext cx="1580639" cy="813207"/>
            </a:xfrm>
            <a:prstGeom prst="rect">
              <a:avLst/>
            </a:prstGeom>
          </p:spPr>
          <p:txBody>
            <a:bodyPr lIns="50800" tIns="50800" rIns="50800" bIns="50800" rtlCol="0" anchor="ctr"/>
            <a:lstStyle/>
            <a:p>
              <a:pPr algn="ctr">
                <a:lnSpc>
                  <a:spcPts val="3249"/>
                </a:lnSpc>
              </a:pPr>
              <a:endParaRPr/>
            </a:p>
          </p:txBody>
        </p:sp>
      </p:grpSp>
      <p:grpSp>
        <p:nvGrpSpPr>
          <p:cNvPr id="18" name="Group 18"/>
          <p:cNvGrpSpPr/>
          <p:nvPr/>
        </p:nvGrpSpPr>
        <p:grpSpPr>
          <a:xfrm>
            <a:off x="7906612" y="5364974"/>
            <a:ext cx="3207990" cy="1026279"/>
            <a:chOff x="0" y="0"/>
            <a:chExt cx="844903" cy="270296"/>
          </a:xfrm>
        </p:grpSpPr>
        <p:sp>
          <p:nvSpPr>
            <p:cNvPr id="19" name="Freeform 19"/>
            <p:cNvSpPr/>
            <p:nvPr/>
          </p:nvSpPr>
          <p:spPr>
            <a:xfrm>
              <a:off x="0" y="0"/>
              <a:ext cx="844903" cy="270296"/>
            </a:xfrm>
            <a:custGeom>
              <a:avLst/>
              <a:gdLst/>
              <a:ahLst/>
              <a:cxnLst/>
              <a:rect l="l" t="t" r="r" b="b"/>
              <a:pathLst>
                <a:path w="844903" h="270296">
                  <a:moveTo>
                    <a:pt x="0" y="0"/>
                  </a:moveTo>
                  <a:lnTo>
                    <a:pt x="844903" y="0"/>
                  </a:lnTo>
                  <a:lnTo>
                    <a:pt x="844903" y="270296"/>
                  </a:lnTo>
                  <a:lnTo>
                    <a:pt x="0" y="270296"/>
                  </a:lnTo>
                  <a:close/>
                </a:path>
              </a:pathLst>
            </a:custGeom>
            <a:solidFill>
              <a:srgbClr val="6E727B"/>
            </a:solidFill>
          </p:spPr>
        </p:sp>
        <p:sp>
          <p:nvSpPr>
            <p:cNvPr id="20" name="TextBox 20"/>
            <p:cNvSpPr txBox="1"/>
            <p:nvPr/>
          </p:nvSpPr>
          <p:spPr>
            <a:xfrm>
              <a:off x="0" y="-38100"/>
              <a:ext cx="844903" cy="308396"/>
            </a:xfrm>
            <a:prstGeom prst="rect">
              <a:avLst/>
            </a:prstGeom>
          </p:spPr>
          <p:txBody>
            <a:bodyPr lIns="50800" tIns="50800" rIns="50800" bIns="50800" rtlCol="0" anchor="ctr"/>
            <a:lstStyle/>
            <a:p>
              <a:pPr algn="ctr">
                <a:lnSpc>
                  <a:spcPts val="3249"/>
                </a:lnSpc>
              </a:pPr>
              <a:endParaRPr/>
            </a:p>
          </p:txBody>
        </p:sp>
      </p:grpSp>
      <p:sp>
        <p:nvSpPr>
          <p:cNvPr id="21" name="TextBox 21"/>
          <p:cNvSpPr txBox="1"/>
          <p:nvPr/>
        </p:nvSpPr>
        <p:spPr>
          <a:xfrm>
            <a:off x="7906612" y="5620621"/>
            <a:ext cx="3207990" cy="543560"/>
          </a:xfrm>
          <a:prstGeom prst="rect">
            <a:avLst/>
          </a:prstGeom>
        </p:spPr>
        <p:txBody>
          <a:bodyPr lIns="0" tIns="0" rIns="0" bIns="0" rtlCol="0" anchor="t">
            <a:spAutoFit/>
          </a:bodyPr>
          <a:lstStyle/>
          <a:p>
            <a:pPr marL="0" lvl="0" indent="0" algn="ctr">
              <a:lnSpc>
                <a:spcPts val="4179"/>
              </a:lnSpc>
            </a:pPr>
            <a:r>
              <a:rPr lang="en-US" sz="3799">
                <a:solidFill>
                  <a:srgbClr val="FFFFFF"/>
                </a:solidFill>
                <a:latin typeface="TDTD한강고딕"/>
                <a:ea typeface="TDTD한강고딕"/>
                <a:cs typeface="TDTD한강고딕"/>
                <a:sym typeface="TDTD한강고딕"/>
              </a:rPr>
              <a:t>SWOT 분석</a:t>
            </a:r>
          </a:p>
        </p:txBody>
      </p:sp>
      <p:sp>
        <p:nvSpPr>
          <p:cNvPr id="22" name="TextBox 22"/>
          <p:cNvSpPr txBox="1"/>
          <p:nvPr/>
        </p:nvSpPr>
        <p:spPr>
          <a:xfrm>
            <a:off x="3683331" y="3121579"/>
            <a:ext cx="3207990" cy="302895"/>
          </a:xfrm>
          <a:prstGeom prst="rect">
            <a:avLst/>
          </a:prstGeom>
        </p:spPr>
        <p:txBody>
          <a:bodyPr lIns="0" tIns="0" rIns="0" bIns="0" rtlCol="0" anchor="t">
            <a:spAutoFit/>
          </a:bodyPr>
          <a:lstStyle/>
          <a:p>
            <a:pPr marL="0" lvl="0" indent="0" algn="l">
              <a:lnSpc>
                <a:spcPts val="2310"/>
              </a:lnSpc>
            </a:pPr>
            <a:r>
              <a:rPr lang="en-US" sz="2100">
                <a:solidFill>
                  <a:srgbClr val="000000"/>
                </a:solidFill>
                <a:latin typeface="TDTD한강고딕"/>
                <a:ea typeface="TDTD한강고딕"/>
                <a:cs typeface="TDTD한강고딕"/>
                <a:sym typeface="TDTD한강고딕"/>
              </a:rPr>
              <a:t>STRENGTHS</a:t>
            </a:r>
          </a:p>
        </p:txBody>
      </p:sp>
      <p:sp>
        <p:nvSpPr>
          <p:cNvPr id="23" name="TextBox 23"/>
          <p:cNvSpPr txBox="1"/>
          <p:nvPr/>
        </p:nvSpPr>
        <p:spPr>
          <a:xfrm>
            <a:off x="3683331" y="8448327"/>
            <a:ext cx="3207990" cy="302895"/>
          </a:xfrm>
          <a:prstGeom prst="rect">
            <a:avLst/>
          </a:prstGeom>
        </p:spPr>
        <p:txBody>
          <a:bodyPr lIns="0" tIns="0" rIns="0" bIns="0" rtlCol="0" anchor="t">
            <a:spAutoFit/>
          </a:bodyPr>
          <a:lstStyle/>
          <a:p>
            <a:pPr marL="0" lvl="0" indent="0" algn="l">
              <a:lnSpc>
                <a:spcPts val="2310"/>
              </a:lnSpc>
            </a:pPr>
            <a:r>
              <a:rPr lang="en-US" sz="2100">
                <a:solidFill>
                  <a:srgbClr val="000000"/>
                </a:solidFill>
                <a:latin typeface="TDTD한강고딕"/>
                <a:ea typeface="TDTD한강고딕"/>
                <a:cs typeface="TDTD한강고딕"/>
                <a:sym typeface="TDTD한강고딕"/>
              </a:rPr>
              <a:t>OPPORTUNITIES</a:t>
            </a:r>
          </a:p>
        </p:txBody>
      </p:sp>
      <p:sp>
        <p:nvSpPr>
          <p:cNvPr id="24" name="TextBox 24"/>
          <p:cNvSpPr txBox="1"/>
          <p:nvPr/>
        </p:nvSpPr>
        <p:spPr>
          <a:xfrm>
            <a:off x="12086153" y="3121579"/>
            <a:ext cx="3207990" cy="302895"/>
          </a:xfrm>
          <a:prstGeom prst="rect">
            <a:avLst/>
          </a:prstGeom>
        </p:spPr>
        <p:txBody>
          <a:bodyPr lIns="0" tIns="0" rIns="0" bIns="0" rtlCol="0" anchor="t">
            <a:spAutoFit/>
          </a:bodyPr>
          <a:lstStyle/>
          <a:p>
            <a:pPr marL="0" lvl="0" indent="0" algn="r">
              <a:lnSpc>
                <a:spcPts val="2310"/>
              </a:lnSpc>
            </a:pPr>
            <a:r>
              <a:rPr lang="en-US" sz="2100">
                <a:solidFill>
                  <a:srgbClr val="000000"/>
                </a:solidFill>
                <a:latin typeface="TDTD한강고딕"/>
                <a:ea typeface="TDTD한강고딕"/>
                <a:cs typeface="TDTD한강고딕"/>
                <a:sym typeface="TDTD한강고딕"/>
              </a:rPr>
              <a:t>WEAKNESSES</a:t>
            </a:r>
          </a:p>
        </p:txBody>
      </p:sp>
      <p:sp>
        <p:nvSpPr>
          <p:cNvPr id="25" name="TextBox 25"/>
          <p:cNvSpPr txBox="1"/>
          <p:nvPr/>
        </p:nvSpPr>
        <p:spPr>
          <a:xfrm>
            <a:off x="12086153" y="8448327"/>
            <a:ext cx="3207990" cy="302895"/>
          </a:xfrm>
          <a:prstGeom prst="rect">
            <a:avLst/>
          </a:prstGeom>
        </p:spPr>
        <p:txBody>
          <a:bodyPr lIns="0" tIns="0" rIns="0" bIns="0" rtlCol="0" anchor="t">
            <a:spAutoFit/>
          </a:bodyPr>
          <a:lstStyle/>
          <a:p>
            <a:pPr marL="0" lvl="0" indent="0" algn="r">
              <a:lnSpc>
                <a:spcPts val="2310"/>
              </a:lnSpc>
            </a:pPr>
            <a:r>
              <a:rPr lang="en-US" sz="2100">
                <a:solidFill>
                  <a:srgbClr val="000000"/>
                </a:solidFill>
                <a:latin typeface="TDTD한강고딕"/>
                <a:ea typeface="TDTD한강고딕"/>
                <a:cs typeface="TDTD한강고딕"/>
                <a:sym typeface="TDTD한강고딕"/>
              </a:rPr>
              <a:t>THREATS</a:t>
            </a:r>
          </a:p>
        </p:txBody>
      </p:sp>
      <p:sp>
        <p:nvSpPr>
          <p:cNvPr id="26" name="TextBox 26"/>
          <p:cNvSpPr txBox="1"/>
          <p:nvPr/>
        </p:nvSpPr>
        <p:spPr>
          <a:xfrm>
            <a:off x="3813992" y="3680988"/>
            <a:ext cx="5157171" cy="918746"/>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a:t>
            </a:r>
          </a:p>
        </p:txBody>
      </p:sp>
      <p:sp>
        <p:nvSpPr>
          <p:cNvPr id="27" name="TextBox 27"/>
          <p:cNvSpPr txBox="1"/>
          <p:nvPr/>
        </p:nvSpPr>
        <p:spPr>
          <a:xfrm>
            <a:off x="3813992" y="7093751"/>
            <a:ext cx="5157171" cy="918746"/>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a:t>
            </a:r>
          </a:p>
        </p:txBody>
      </p:sp>
      <p:sp>
        <p:nvSpPr>
          <p:cNvPr id="28" name="TextBox 28"/>
          <p:cNvSpPr txBox="1"/>
          <p:nvPr/>
        </p:nvSpPr>
        <p:spPr>
          <a:xfrm>
            <a:off x="10050052" y="3680988"/>
            <a:ext cx="5157171" cy="918746"/>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a:t>
            </a:r>
          </a:p>
        </p:txBody>
      </p:sp>
      <p:sp>
        <p:nvSpPr>
          <p:cNvPr id="29" name="TextBox 29"/>
          <p:cNvSpPr txBox="1"/>
          <p:nvPr/>
        </p:nvSpPr>
        <p:spPr>
          <a:xfrm>
            <a:off x="10050052" y="7093751"/>
            <a:ext cx="5157171" cy="918746"/>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grpSp>
        <p:nvGrpSpPr>
          <p:cNvPr id="3" name="Group 3"/>
          <p:cNvGrpSpPr/>
          <p:nvPr/>
        </p:nvGrpSpPr>
        <p:grpSpPr>
          <a:xfrm>
            <a:off x="3414148" y="2856848"/>
            <a:ext cx="3802999" cy="6401452"/>
            <a:chOff x="0" y="0"/>
            <a:chExt cx="1001613" cy="1685979"/>
          </a:xfrm>
        </p:grpSpPr>
        <p:sp>
          <p:nvSpPr>
            <p:cNvPr id="4" name="Freeform 4"/>
            <p:cNvSpPr/>
            <p:nvPr/>
          </p:nvSpPr>
          <p:spPr>
            <a:xfrm>
              <a:off x="0" y="0"/>
              <a:ext cx="1001613" cy="1685979"/>
            </a:xfrm>
            <a:custGeom>
              <a:avLst/>
              <a:gdLst/>
              <a:ahLst/>
              <a:cxnLst/>
              <a:rect l="l" t="t" r="r" b="b"/>
              <a:pathLst>
                <a:path w="1001613" h="1685979">
                  <a:moveTo>
                    <a:pt x="0" y="0"/>
                  </a:moveTo>
                  <a:lnTo>
                    <a:pt x="1001613" y="0"/>
                  </a:lnTo>
                  <a:lnTo>
                    <a:pt x="1001613" y="1685979"/>
                  </a:lnTo>
                  <a:lnTo>
                    <a:pt x="0" y="1685979"/>
                  </a:lnTo>
                  <a:close/>
                </a:path>
              </a:pathLst>
            </a:custGeom>
            <a:solidFill>
              <a:srgbClr val="EAE9E9"/>
            </a:solidFill>
            <a:ln w="9525" cap="sq">
              <a:solidFill>
                <a:srgbClr val="6E727B"/>
              </a:solidFill>
              <a:prstDash val="solid"/>
              <a:miter/>
            </a:ln>
          </p:spPr>
        </p:sp>
        <p:sp>
          <p:nvSpPr>
            <p:cNvPr id="5" name="TextBox 5"/>
            <p:cNvSpPr txBox="1"/>
            <p:nvPr/>
          </p:nvSpPr>
          <p:spPr>
            <a:xfrm>
              <a:off x="0" y="-38100"/>
              <a:ext cx="1001613" cy="1724079"/>
            </a:xfrm>
            <a:prstGeom prst="rect">
              <a:avLst/>
            </a:prstGeom>
          </p:spPr>
          <p:txBody>
            <a:bodyPr lIns="50800" tIns="50800" rIns="50800" bIns="50800" rtlCol="0" anchor="ctr"/>
            <a:lstStyle/>
            <a:p>
              <a:pPr algn="ctr">
                <a:lnSpc>
                  <a:spcPts val="3249"/>
                </a:lnSpc>
              </a:pPr>
              <a:endParaRPr/>
            </a:p>
          </p:txBody>
        </p:sp>
      </p:grpSp>
      <p:grpSp>
        <p:nvGrpSpPr>
          <p:cNvPr id="6" name="Group 6"/>
          <p:cNvGrpSpPr/>
          <p:nvPr/>
        </p:nvGrpSpPr>
        <p:grpSpPr>
          <a:xfrm>
            <a:off x="7652076" y="2856848"/>
            <a:ext cx="3802999" cy="6401452"/>
            <a:chOff x="0" y="0"/>
            <a:chExt cx="1001613" cy="1685979"/>
          </a:xfrm>
        </p:grpSpPr>
        <p:sp>
          <p:nvSpPr>
            <p:cNvPr id="7" name="Freeform 7"/>
            <p:cNvSpPr/>
            <p:nvPr/>
          </p:nvSpPr>
          <p:spPr>
            <a:xfrm>
              <a:off x="0" y="0"/>
              <a:ext cx="1001613" cy="1685979"/>
            </a:xfrm>
            <a:custGeom>
              <a:avLst/>
              <a:gdLst/>
              <a:ahLst/>
              <a:cxnLst/>
              <a:rect l="l" t="t" r="r" b="b"/>
              <a:pathLst>
                <a:path w="1001613" h="1685979">
                  <a:moveTo>
                    <a:pt x="0" y="0"/>
                  </a:moveTo>
                  <a:lnTo>
                    <a:pt x="1001613" y="0"/>
                  </a:lnTo>
                  <a:lnTo>
                    <a:pt x="1001613" y="1685979"/>
                  </a:lnTo>
                  <a:lnTo>
                    <a:pt x="0" y="1685979"/>
                  </a:lnTo>
                  <a:close/>
                </a:path>
              </a:pathLst>
            </a:custGeom>
            <a:solidFill>
              <a:srgbClr val="EAE9E9"/>
            </a:solidFill>
            <a:ln w="9525" cap="sq">
              <a:solidFill>
                <a:srgbClr val="6E727B"/>
              </a:solidFill>
              <a:prstDash val="solid"/>
              <a:miter/>
            </a:ln>
          </p:spPr>
        </p:sp>
        <p:sp>
          <p:nvSpPr>
            <p:cNvPr id="8" name="TextBox 8"/>
            <p:cNvSpPr txBox="1"/>
            <p:nvPr/>
          </p:nvSpPr>
          <p:spPr>
            <a:xfrm>
              <a:off x="0" y="-38100"/>
              <a:ext cx="1001613" cy="1724079"/>
            </a:xfrm>
            <a:prstGeom prst="rect">
              <a:avLst/>
            </a:prstGeom>
          </p:spPr>
          <p:txBody>
            <a:bodyPr lIns="50800" tIns="50800" rIns="50800" bIns="50800" rtlCol="0" anchor="ctr"/>
            <a:lstStyle/>
            <a:p>
              <a:pPr algn="ctr">
                <a:lnSpc>
                  <a:spcPts val="3249"/>
                </a:lnSpc>
              </a:pPr>
              <a:endParaRPr/>
            </a:p>
          </p:txBody>
        </p:sp>
      </p:grpSp>
      <p:grpSp>
        <p:nvGrpSpPr>
          <p:cNvPr id="9" name="Group 9"/>
          <p:cNvGrpSpPr/>
          <p:nvPr/>
        </p:nvGrpSpPr>
        <p:grpSpPr>
          <a:xfrm>
            <a:off x="11893224" y="2856848"/>
            <a:ext cx="3802999" cy="6401452"/>
            <a:chOff x="0" y="0"/>
            <a:chExt cx="1001613" cy="1685979"/>
          </a:xfrm>
        </p:grpSpPr>
        <p:sp>
          <p:nvSpPr>
            <p:cNvPr id="10" name="Freeform 10"/>
            <p:cNvSpPr/>
            <p:nvPr/>
          </p:nvSpPr>
          <p:spPr>
            <a:xfrm>
              <a:off x="0" y="0"/>
              <a:ext cx="1001613" cy="1685979"/>
            </a:xfrm>
            <a:custGeom>
              <a:avLst/>
              <a:gdLst/>
              <a:ahLst/>
              <a:cxnLst/>
              <a:rect l="l" t="t" r="r" b="b"/>
              <a:pathLst>
                <a:path w="1001613" h="1685979">
                  <a:moveTo>
                    <a:pt x="0" y="0"/>
                  </a:moveTo>
                  <a:lnTo>
                    <a:pt x="1001613" y="0"/>
                  </a:lnTo>
                  <a:lnTo>
                    <a:pt x="1001613" y="1685979"/>
                  </a:lnTo>
                  <a:lnTo>
                    <a:pt x="0" y="1685979"/>
                  </a:lnTo>
                  <a:close/>
                </a:path>
              </a:pathLst>
            </a:custGeom>
            <a:solidFill>
              <a:srgbClr val="EAE9E9"/>
            </a:solidFill>
            <a:ln w="9525" cap="sq">
              <a:solidFill>
                <a:srgbClr val="6E727B"/>
              </a:solidFill>
              <a:prstDash val="solid"/>
              <a:miter/>
            </a:ln>
          </p:spPr>
        </p:sp>
        <p:sp>
          <p:nvSpPr>
            <p:cNvPr id="11" name="TextBox 11"/>
            <p:cNvSpPr txBox="1"/>
            <p:nvPr/>
          </p:nvSpPr>
          <p:spPr>
            <a:xfrm>
              <a:off x="0" y="-38100"/>
              <a:ext cx="1001613" cy="1724079"/>
            </a:xfrm>
            <a:prstGeom prst="rect">
              <a:avLst/>
            </a:prstGeom>
          </p:spPr>
          <p:txBody>
            <a:bodyPr lIns="50800" tIns="50800" rIns="50800" bIns="50800" rtlCol="0" anchor="ctr"/>
            <a:lstStyle/>
            <a:p>
              <a:pPr algn="ctr">
                <a:lnSpc>
                  <a:spcPts val="3249"/>
                </a:lnSpc>
              </a:pPr>
              <a:endParaRPr/>
            </a:p>
          </p:txBody>
        </p:sp>
      </p:grpSp>
      <p:grpSp>
        <p:nvGrpSpPr>
          <p:cNvPr id="12" name="Group 12"/>
          <p:cNvGrpSpPr/>
          <p:nvPr/>
        </p:nvGrpSpPr>
        <p:grpSpPr>
          <a:xfrm>
            <a:off x="3412537" y="2856848"/>
            <a:ext cx="3801388" cy="1633219"/>
            <a:chOff x="0" y="0"/>
            <a:chExt cx="635000" cy="272820"/>
          </a:xfrm>
        </p:grpSpPr>
        <p:sp>
          <p:nvSpPr>
            <p:cNvPr id="13" name="Freeform 13"/>
            <p:cNvSpPr/>
            <p:nvPr/>
          </p:nvSpPr>
          <p:spPr>
            <a:xfrm>
              <a:off x="0" y="0"/>
              <a:ext cx="635000" cy="272820"/>
            </a:xfrm>
            <a:custGeom>
              <a:avLst/>
              <a:gdLst/>
              <a:ahLst/>
              <a:cxnLst/>
              <a:rect l="l" t="t" r="r" b="b"/>
              <a:pathLst>
                <a:path w="635000" h="272820">
                  <a:moveTo>
                    <a:pt x="635000" y="0"/>
                  </a:moveTo>
                  <a:lnTo>
                    <a:pt x="635000" y="158520"/>
                  </a:lnTo>
                  <a:lnTo>
                    <a:pt x="317500" y="272820"/>
                  </a:lnTo>
                  <a:lnTo>
                    <a:pt x="0" y="158520"/>
                  </a:lnTo>
                  <a:lnTo>
                    <a:pt x="0" y="0"/>
                  </a:lnTo>
                  <a:lnTo>
                    <a:pt x="635000" y="0"/>
                  </a:lnTo>
                  <a:close/>
                </a:path>
              </a:pathLst>
            </a:custGeom>
            <a:solidFill>
              <a:srgbClr val="6E727B"/>
            </a:solidFill>
          </p:spPr>
        </p:sp>
        <p:sp>
          <p:nvSpPr>
            <p:cNvPr id="14" name="TextBox 14"/>
            <p:cNvSpPr txBox="1"/>
            <p:nvPr/>
          </p:nvSpPr>
          <p:spPr>
            <a:xfrm>
              <a:off x="0" y="-38100"/>
              <a:ext cx="635000" cy="196620"/>
            </a:xfrm>
            <a:prstGeom prst="rect">
              <a:avLst/>
            </a:prstGeom>
          </p:spPr>
          <p:txBody>
            <a:bodyPr lIns="50800" tIns="50800" rIns="50800" bIns="50800" rtlCol="0" anchor="ctr"/>
            <a:lstStyle/>
            <a:p>
              <a:pPr algn="ctr">
                <a:lnSpc>
                  <a:spcPts val="3249"/>
                </a:lnSpc>
              </a:pPr>
              <a:endParaRPr/>
            </a:p>
          </p:txBody>
        </p:sp>
      </p:grpSp>
      <p:grpSp>
        <p:nvGrpSpPr>
          <p:cNvPr id="15" name="Group 15"/>
          <p:cNvGrpSpPr/>
          <p:nvPr/>
        </p:nvGrpSpPr>
        <p:grpSpPr>
          <a:xfrm>
            <a:off x="7653686" y="2856848"/>
            <a:ext cx="3801388" cy="1633219"/>
            <a:chOff x="0" y="0"/>
            <a:chExt cx="635000" cy="272820"/>
          </a:xfrm>
        </p:grpSpPr>
        <p:sp>
          <p:nvSpPr>
            <p:cNvPr id="16" name="Freeform 16"/>
            <p:cNvSpPr/>
            <p:nvPr/>
          </p:nvSpPr>
          <p:spPr>
            <a:xfrm>
              <a:off x="0" y="0"/>
              <a:ext cx="635000" cy="272820"/>
            </a:xfrm>
            <a:custGeom>
              <a:avLst/>
              <a:gdLst/>
              <a:ahLst/>
              <a:cxnLst/>
              <a:rect l="l" t="t" r="r" b="b"/>
              <a:pathLst>
                <a:path w="635000" h="272820">
                  <a:moveTo>
                    <a:pt x="635000" y="0"/>
                  </a:moveTo>
                  <a:lnTo>
                    <a:pt x="635000" y="158520"/>
                  </a:lnTo>
                  <a:lnTo>
                    <a:pt x="317500" y="272820"/>
                  </a:lnTo>
                  <a:lnTo>
                    <a:pt x="0" y="158520"/>
                  </a:lnTo>
                  <a:lnTo>
                    <a:pt x="0" y="0"/>
                  </a:lnTo>
                  <a:lnTo>
                    <a:pt x="635000" y="0"/>
                  </a:lnTo>
                  <a:close/>
                </a:path>
              </a:pathLst>
            </a:custGeom>
            <a:solidFill>
              <a:srgbClr val="6E727B"/>
            </a:solidFill>
          </p:spPr>
        </p:sp>
        <p:sp>
          <p:nvSpPr>
            <p:cNvPr id="17" name="TextBox 17"/>
            <p:cNvSpPr txBox="1"/>
            <p:nvPr/>
          </p:nvSpPr>
          <p:spPr>
            <a:xfrm>
              <a:off x="0" y="-38100"/>
              <a:ext cx="635000" cy="196620"/>
            </a:xfrm>
            <a:prstGeom prst="rect">
              <a:avLst/>
            </a:prstGeom>
          </p:spPr>
          <p:txBody>
            <a:bodyPr lIns="50800" tIns="50800" rIns="50800" bIns="50800" rtlCol="0" anchor="ctr"/>
            <a:lstStyle/>
            <a:p>
              <a:pPr algn="ctr">
                <a:lnSpc>
                  <a:spcPts val="3249"/>
                </a:lnSpc>
              </a:pPr>
              <a:endParaRPr/>
            </a:p>
          </p:txBody>
        </p:sp>
      </p:grpSp>
      <p:grpSp>
        <p:nvGrpSpPr>
          <p:cNvPr id="18" name="Group 18"/>
          <p:cNvGrpSpPr/>
          <p:nvPr/>
        </p:nvGrpSpPr>
        <p:grpSpPr>
          <a:xfrm>
            <a:off x="11894835" y="2856848"/>
            <a:ext cx="3801388" cy="1633219"/>
            <a:chOff x="0" y="0"/>
            <a:chExt cx="635000" cy="272820"/>
          </a:xfrm>
        </p:grpSpPr>
        <p:sp>
          <p:nvSpPr>
            <p:cNvPr id="19" name="Freeform 19"/>
            <p:cNvSpPr/>
            <p:nvPr/>
          </p:nvSpPr>
          <p:spPr>
            <a:xfrm>
              <a:off x="0" y="0"/>
              <a:ext cx="635000" cy="272820"/>
            </a:xfrm>
            <a:custGeom>
              <a:avLst/>
              <a:gdLst/>
              <a:ahLst/>
              <a:cxnLst/>
              <a:rect l="l" t="t" r="r" b="b"/>
              <a:pathLst>
                <a:path w="635000" h="272820">
                  <a:moveTo>
                    <a:pt x="635000" y="0"/>
                  </a:moveTo>
                  <a:lnTo>
                    <a:pt x="635000" y="158520"/>
                  </a:lnTo>
                  <a:lnTo>
                    <a:pt x="317500" y="272820"/>
                  </a:lnTo>
                  <a:lnTo>
                    <a:pt x="0" y="158520"/>
                  </a:lnTo>
                  <a:lnTo>
                    <a:pt x="0" y="0"/>
                  </a:lnTo>
                  <a:lnTo>
                    <a:pt x="635000" y="0"/>
                  </a:lnTo>
                  <a:close/>
                </a:path>
              </a:pathLst>
            </a:custGeom>
            <a:solidFill>
              <a:srgbClr val="6E727B"/>
            </a:solidFill>
          </p:spPr>
        </p:sp>
        <p:sp>
          <p:nvSpPr>
            <p:cNvPr id="20" name="TextBox 20"/>
            <p:cNvSpPr txBox="1"/>
            <p:nvPr/>
          </p:nvSpPr>
          <p:spPr>
            <a:xfrm>
              <a:off x="0" y="-38100"/>
              <a:ext cx="635000" cy="196620"/>
            </a:xfrm>
            <a:prstGeom prst="rect">
              <a:avLst/>
            </a:prstGeom>
          </p:spPr>
          <p:txBody>
            <a:bodyPr lIns="50800" tIns="50800" rIns="50800" bIns="50800" rtlCol="0" anchor="ctr"/>
            <a:lstStyle/>
            <a:p>
              <a:pPr algn="ctr">
                <a:lnSpc>
                  <a:spcPts val="3249"/>
                </a:lnSpc>
              </a:pPr>
              <a:endParaRPr/>
            </a:p>
          </p:txBody>
        </p:sp>
      </p:grpSp>
      <p:sp>
        <p:nvSpPr>
          <p:cNvPr id="21" name="TextBox 21"/>
          <p:cNvSpPr txBox="1"/>
          <p:nvPr/>
        </p:nvSpPr>
        <p:spPr>
          <a:xfrm>
            <a:off x="3412537" y="3162824"/>
            <a:ext cx="3802999" cy="543561"/>
          </a:xfrm>
          <a:prstGeom prst="rect">
            <a:avLst/>
          </a:prstGeom>
        </p:spPr>
        <p:txBody>
          <a:bodyPr lIns="0" tIns="0" rIns="0" bIns="0" rtlCol="0" anchor="t">
            <a:spAutoFit/>
          </a:bodyPr>
          <a:lstStyle/>
          <a:p>
            <a:pPr marL="0" lvl="0" indent="0" algn="ctr">
              <a:lnSpc>
                <a:spcPts val="4180"/>
              </a:lnSpc>
            </a:pPr>
            <a:r>
              <a:rPr lang="en-US" sz="3800">
                <a:solidFill>
                  <a:srgbClr val="FFFFFF"/>
                </a:solidFill>
                <a:latin typeface="TDTD한강고딕"/>
                <a:ea typeface="TDTD한강고딕"/>
                <a:cs typeface="TDTD한강고딕"/>
                <a:sym typeface="TDTD한강고딕"/>
              </a:rPr>
              <a:t>시장 세분화</a:t>
            </a:r>
          </a:p>
        </p:txBody>
      </p:sp>
      <p:sp>
        <p:nvSpPr>
          <p:cNvPr id="22" name="TextBox 22"/>
          <p:cNvSpPr txBox="1"/>
          <p:nvPr/>
        </p:nvSpPr>
        <p:spPr>
          <a:xfrm>
            <a:off x="7652076" y="3162824"/>
            <a:ext cx="3802999" cy="543561"/>
          </a:xfrm>
          <a:prstGeom prst="rect">
            <a:avLst/>
          </a:prstGeom>
        </p:spPr>
        <p:txBody>
          <a:bodyPr lIns="0" tIns="0" rIns="0" bIns="0" rtlCol="0" anchor="t">
            <a:spAutoFit/>
          </a:bodyPr>
          <a:lstStyle/>
          <a:p>
            <a:pPr marL="0" lvl="0" indent="0" algn="ctr">
              <a:lnSpc>
                <a:spcPts val="4180"/>
              </a:lnSpc>
            </a:pPr>
            <a:r>
              <a:rPr lang="en-US" sz="3800">
                <a:solidFill>
                  <a:srgbClr val="FFFFFF"/>
                </a:solidFill>
                <a:latin typeface="TDTD한강고딕"/>
                <a:ea typeface="TDTD한강고딕"/>
                <a:cs typeface="TDTD한강고딕"/>
                <a:sym typeface="TDTD한강고딕"/>
              </a:rPr>
              <a:t>타겟팅</a:t>
            </a:r>
          </a:p>
        </p:txBody>
      </p:sp>
      <p:sp>
        <p:nvSpPr>
          <p:cNvPr id="23" name="TextBox 23"/>
          <p:cNvSpPr txBox="1"/>
          <p:nvPr/>
        </p:nvSpPr>
        <p:spPr>
          <a:xfrm>
            <a:off x="11891614" y="3162824"/>
            <a:ext cx="3802999" cy="543561"/>
          </a:xfrm>
          <a:prstGeom prst="rect">
            <a:avLst/>
          </a:prstGeom>
        </p:spPr>
        <p:txBody>
          <a:bodyPr lIns="0" tIns="0" rIns="0" bIns="0" rtlCol="0" anchor="t">
            <a:spAutoFit/>
          </a:bodyPr>
          <a:lstStyle/>
          <a:p>
            <a:pPr marL="0" lvl="0" indent="0" algn="ctr">
              <a:lnSpc>
                <a:spcPts val="4180"/>
              </a:lnSpc>
            </a:pPr>
            <a:r>
              <a:rPr lang="en-US" sz="3800">
                <a:solidFill>
                  <a:srgbClr val="FFFFFF"/>
                </a:solidFill>
                <a:latin typeface="TDTD한강고딕"/>
                <a:ea typeface="TDTD한강고딕"/>
                <a:cs typeface="TDTD한강고딕"/>
                <a:sym typeface="TDTD한강고딕"/>
              </a:rPr>
              <a:t>포지셔닝</a:t>
            </a:r>
          </a:p>
        </p:txBody>
      </p:sp>
      <p:sp>
        <p:nvSpPr>
          <p:cNvPr id="24" name="TextBox 24"/>
          <p:cNvSpPr txBox="1"/>
          <p:nvPr/>
        </p:nvSpPr>
        <p:spPr>
          <a:xfrm>
            <a:off x="1761915" y="1136460"/>
            <a:ext cx="7874024" cy="1149315"/>
          </a:xfrm>
          <a:prstGeom prst="rect">
            <a:avLst/>
          </a:prstGeom>
        </p:spPr>
        <p:txBody>
          <a:bodyPr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04 </a:t>
            </a:r>
            <a:r>
              <a:rPr lang="ko-KR" altLang="en-US" sz="7999" dirty="0">
                <a:solidFill>
                  <a:srgbClr val="565A62"/>
                </a:solidFill>
                <a:latin typeface="TDTD한강고딕"/>
                <a:ea typeface="TDTD한강고딕"/>
                <a:cs typeface="TDTD한강고딕"/>
                <a:sym typeface="TDTD한강고딕"/>
              </a:rPr>
              <a:t>상품화 기획</a:t>
            </a:r>
            <a:endParaRPr lang="en-US" sz="7999" dirty="0">
              <a:solidFill>
                <a:srgbClr val="565A62"/>
              </a:solidFill>
              <a:latin typeface="TDTD한강고딕"/>
              <a:ea typeface="TDTD한강고딕"/>
              <a:cs typeface="TDTD한강고딕"/>
              <a:sym typeface="TDTD한강고딕"/>
            </a:endParaRPr>
          </a:p>
        </p:txBody>
      </p:sp>
      <p:sp>
        <p:nvSpPr>
          <p:cNvPr id="27" name="TextBox 27"/>
          <p:cNvSpPr txBox="1"/>
          <p:nvPr/>
        </p:nvSpPr>
        <p:spPr>
          <a:xfrm>
            <a:off x="3729902" y="4774143"/>
            <a:ext cx="3168269" cy="3661648"/>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28" name="TextBox 28"/>
          <p:cNvSpPr txBox="1"/>
          <p:nvPr/>
        </p:nvSpPr>
        <p:spPr>
          <a:xfrm>
            <a:off x="7969440" y="4774143"/>
            <a:ext cx="3168269" cy="3661648"/>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29" name="TextBox 29"/>
          <p:cNvSpPr txBox="1"/>
          <p:nvPr/>
        </p:nvSpPr>
        <p:spPr>
          <a:xfrm>
            <a:off x="12210589" y="4774143"/>
            <a:ext cx="3168269" cy="3661648"/>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grpSp>
        <p:nvGrpSpPr>
          <p:cNvPr id="3" name="Group 3"/>
          <p:cNvGrpSpPr/>
          <p:nvPr/>
        </p:nvGrpSpPr>
        <p:grpSpPr>
          <a:xfrm>
            <a:off x="4531190" y="2816926"/>
            <a:ext cx="10209498" cy="740529"/>
            <a:chOff x="0" y="0"/>
            <a:chExt cx="2688921" cy="195037"/>
          </a:xfrm>
        </p:grpSpPr>
        <p:sp>
          <p:nvSpPr>
            <p:cNvPr id="4" name="Freeform 4"/>
            <p:cNvSpPr/>
            <p:nvPr/>
          </p:nvSpPr>
          <p:spPr>
            <a:xfrm>
              <a:off x="0" y="0"/>
              <a:ext cx="2688921" cy="195037"/>
            </a:xfrm>
            <a:custGeom>
              <a:avLst/>
              <a:gdLst/>
              <a:ahLst/>
              <a:cxnLst/>
              <a:rect l="l" t="t" r="r" b="b"/>
              <a:pathLst>
                <a:path w="2688921" h="195037">
                  <a:moveTo>
                    <a:pt x="0" y="0"/>
                  </a:moveTo>
                  <a:lnTo>
                    <a:pt x="2688921" y="0"/>
                  </a:lnTo>
                  <a:lnTo>
                    <a:pt x="2688921" y="195037"/>
                  </a:lnTo>
                  <a:lnTo>
                    <a:pt x="0" y="195037"/>
                  </a:lnTo>
                  <a:close/>
                </a:path>
              </a:pathLst>
            </a:custGeom>
            <a:solidFill>
              <a:srgbClr val="6E727B"/>
            </a:solidFill>
          </p:spPr>
        </p:sp>
        <p:sp>
          <p:nvSpPr>
            <p:cNvPr id="5" name="TextBox 5"/>
            <p:cNvSpPr txBox="1"/>
            <p:nvPr/>
          </p:nvSpPr>
          <p:spPr>
            <a:xfrm>
              <a:off x="0" y="-38100"/>
              <a:ext cx="2688921" cy="233137"/>
            </a:xfrm>
            <a:prstGeom prst="rect">
              <a:avLst/>
            </a:prstGeom>
          </p:spPr>
          <p:txBody>
            <a:bodyPr lIns="50800" tIns="50800" rIns="50800" bIns="50800" rtlCol="0" anchor="ctr"/>
            <a:lstStyle/>
            <a:p>
              <a:pPr algn="ctr">
                <a:lnSpc>
                  <a:spcPts val="3249"/>
                </a:lnSpc>
              </a:pPr>
              <a:endParaRPr/>
            </a:p>
          </p:txBody>
        </p:sp>
      </p:grpSp>
      <p:grpSp>
        <p:nvGrpSpPr>
          <p:cNvPr id="6" name="Group 6"/>
          <p:cNvGrpSpPr/>
          <p:nvPr/>
        </p:nvGrpSpPr>
        <p:grpSpPr>
          <a:xfrm>
            <a:off x="4531190" y="5523918"/>
            <a:ext cx="4912831" cy="3734382"/>
            <a:chOff x="0" y="0"/>
            <a:chExt cx="1693665" cy="1287403"/>
          </a:xfrm>
        </p:grpSpPr>
        <p:sp>
          <p:nvSpPr>
            <p:cNvPr id="7" name="Freeform 7"/>
            <p:cNvSpPr/>
            <p:nvPr/>
          </p:nvSpPr>
          <p:spPr>
            <a:xfrm>
              <a:off x="0" y="0"/>
              <a:ext cx="1693665" cy="1287403"/>
            </a:xfrm>
            <a:custGeom>
              <a:avLst/>
              <a:gdLst/>
              <a:ahLst/>
              <a:cxnLst/>
              <a:rect l="l" t="t" r="r" b="b"/>
              <a:pathLst>
                <a:path w="1693665" h="1287403">
                  <a:moveTo>
                    <a:pt x="0" y="0"/>
                  </a:moveTo>
                  <a:lnTo>
                    <a:pt x="1693665" y="0"/>
                  </a:lnTo>
                  <a:lnTo>
                    <a:pt x="1693665" y="1287403"/>
                  </a:lnTo>
                  <a:lnTo>
                    <a:pt x="0" y="1287403"/>
                  </a:lnTo>
                  <a:close/>
                </a:path>
              </a:pathLst>
            </a:custGeom>
            <a:solidFill>
              <a:srgbClr val="EAE9E9"/>
            </a:solidFill>
            <a:ln w="9525" cap="sq">
              <a:solidFill>
                <a:srgbClr val="6E727B"/>
              </a:solidFill>
              <a:prstDash val="solid"/>
              <a:miter/>
            </a:ln>
          </p:spPr>
        </p:sp>
        <p:sp>
          <p:nvSpPr>
            <p:cNvPr id="8" name="TextBox 8"/>
            <p:cNvSpPr txBox="1"/>
            <p:nvPr/>
          </p:nvSpPr>
          <p:spPr>
            <a:xfrm>
              <a:off x="0" y="-38100"/>
              <a:ext cx="1693665" cy="1325503"/>
            </a:xfrm>
            <a:prstGeom prst="rect">
              <a:avLst/>
            </a:prstGeom>
          </p:spPr>
          <p:txBody>
            <a:bodyPr lIns="50800" tIns="50800" rIns="50800" bIns="50800" rtlCol="0" anchor="ctr"/>
            <a:lstStyle/>
            <a:p>
              <a:pPr algn="ctr">
                <a:lnSpc>
                  <a:spcPts val="3249"/>
                </a:lnSpc>
              </a:pPr>
              <a:endParaRPr/>
            </a:p>
          </p:txBody>
        </p:sp>
      </p:grpSp>
      <p:grpSp>
        <p:nvGrpSpPr>
          <p:cNvPr id="9" name="Group 9"/>
          <p:cNvGrpSpPr/>
          <p:nvPr/>
        </p:nvGrpSpPr>
        <p:grpSpPr>
          <a:xfrm>
            <a:off x="9827857" y="5523918"/>
            <a:ext cx="4912831" cy="3734382"/>
            <a:chOff x="0" y="0"/>
            <a:chExt cx="1693665" cy="1287403"/>
          </a:xfrm>
        </p:grpSpPr>
        <p:sp>
          <p:nvSpPr>
            <p:cNvPr id="10" name="Freeform 10"/>
            <p:cNvSpPr/>
            <p:nvPr/>
          </p:nvSpPr>
          <p:spPr>
            <a:xfrm>
              <a:off x="0" y="0"/>
              <a:ext cx="1693665" cy="1287403"/>
            </a:xfrm>
            <a:custGeom>
              <a:avLst/>
              <a:gdLst/>
              <a:ahLst/>
              <a:cxnLst/>
              <a:rect l="l" t="t" r="r" b="b"/>
              <a:pathLst>
                <a:path w="1693665" h="1287403">
                  <a:moveTo>
                    <a:pt x="0" y="0"/>
                  </a:moveTo>
                  <a:lnTo>
                    <a:pt x="1693665" y="0"/>
                  </a:lnTo>
                  <a:lnTo>
                    <a:pt x="1693665" y="1287403"/>
                  </a:lnTo>
                  <a:lnTo>
                    <a:pt x="0" y="1287403"/>
                  </a:lnTo>
                  <a:close/>
                </a:path>
              </a:pathLst>
            </a:custGeom>
            <a:solidFill>
              <a:srgbClr val="EAE9E9"/>
            </a:solidFill>
            <a:ln w="9525" cap="sq">
              <a:solidFill>
                <a:srgbClr val="6E727B"/>
              </a:solidFill>
              <a:prstDash val="solid"/>
              <a:miter/>
            </a:ln>
          </p:spPr>
        </p:sp>
        <p:sp>
          <p:nvSpPr>
            <p:cNvPr id="11" name="TextBox 11"/>
            <p:cNvSpPr txBox="1"/>
            <p:nvPr/>
          </p:nvSpPr>
          <p:spPr>
            <a:xfrm>
              <a:off x="0" y="-38100"/>
              <a:ext cx="1693665" cy="1325503"/>
            </a:xfrm>
            <a:prstGeom prst="rect">
              <a:avLst/>
            </a:prstGeom>
          </p:spPr>
          <p:txBody>
            <a:bodyPr lIns="50800" tIns="50800" rIns="50800" bIns="50800" rtlCol="0" anchor="ctr"/>
            <a:lstStyle/>
            <a:p>
              <a:pPr algn="ctr">
                <a:lnSpc>
                  <a:spcPts val="3249"/>
                </a:lnSpc>
              </a:pPr>
              <a:endParaRPr/>
            </a:p>
          </p:txBody>
        </p:sp>
      </p:grpSp>
      <p:grpSp>
        <p:nvGrpSpPr>
          <p:cNvPr id="12" name="Group 12"/>
          <p:cNvGrpSpPr/>
          <p:nvPr/>
        </p:nvGrpSpPr>
        <p:grpSpPr>
          <a:xfrm>
            <a:off x="5000318" y="6390556"/>
            <a:ext cx="1839862" cy="18398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EA6B5"/>
            </a:solidFill>
          </p:spPr>
        </p:sp>
        <p:sp>
          <p:nvSpPr>
            <p:cNvPr id="14" name="TextBox 14"/>
            <p:cNvSpPr txBox="1"/>
            <p:nvPr/>
          </p:nvSpPr>
          <p:spPr>
            <a:xfrm>
              <a:off x="76200" y="47625"/>
              <a:ext cx="660400" cy="688975"/>
            </a:xfrm>
            <a:prstGeom prst="rect">
              <a:avLst/>
            </a:prstGeom>
          </p:spPr>
          <p:txBody>
            <a:bodyPr lIns="56995" tIns="56995" rIns="56995" bIns="56995" rtlCol="0" anchor="ctr"/>
            <a:lstStyle/>
            <a:p>
              <a:pPr algn="ctr">
                <a:lnSpc>
                  <a:spcPts val="3249"/>
                </a:lnSpc>
              </a:pPr>
              <a:r>
                <a:rPr lang="en-US" sz="2499">
                  <a:solidFill>
                    <a:srgbClr val="FFFFFF"/>
                  </a:solidFill>
                  <a:latin typeface="TDTD한강고딕"/>
                  <a:ea typeface="TDTD한강고딕"/>
                  <a:cs typeface="TDTD한강고딕"/>
                  <a:sym typeface="TDTD한강고딕"/>
                </a:rPr>
                <a:t>SNS</a:t>
              </a:r>
            </a:p>
          </p:txBody>
        </p:sp>
      </p:grpSp>
      <p:grpSp>
        <p:nvGrpSpPr>
          <p:cNvPr id="15" name="Group 15"/>
          <p:cNvGrpSpPr/>
          <p:nvPr/>
        </p:nvGrpSpPr>
        <p:grpSpPr>
          <a:xfrm>
            <a:off x="7135031" y="6390556"/>
            <a:ext cx="1839862" cy="18398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EA6B5"/>
            </a:solidFill>
          </p:spPr>
        </p:sp>
        <p:sp>
          <p:nvSpPr>
            <p:cNvPr id="17" name="TextBox 17"/>
            <p:cNvSpPr txBox="1"/>
            <p:nvPr/>
          </p:nvSpPr>
          <p:spPr>
            <a:xfrm>
              <a:off x="76200" y="47625"/>
              <a:ext cx="660400" cy="688975"/>
            </a:xfrm>
            <a:prstGeom prst="rect">
              <a:avLst/>
            </a:prstGeom>
          </p:spPr>
          <p:txBody>
            <a:bodyPr lIns="56995" tIns="56995" rIns="56995" bIns="56995" rtlCol="0" anchor="ctr"/>
            <a:lstStyle/>
            <a:p>
              <a:pPr algn="ctr">
                <a:lnSpc>
                  <a:spcPts val="3249"/>
                </a:lnSpc>
              </a:pPr>
              <a:r>
                <a:rPr lang="en-US" sz="2499">
                  <a:solidFill>
                    <a:srgbClr val="FFFFFF"/>
                  </a:solidFill>
                  <a:latin typeface="TDTD한강고딕"/>
                  <a:ea typeface="TDTD한강고딕"/>
                  <a:cs typeface="TDTD한강고딕"/>
                  <a:sym typeface="TDTD한강고딕"/>
                </a:rPr>
                <a:t>언론</a:t>
              </a:r>
            </a:p>
          </p:txBody>
        </p:sp>
      </p:grpSp>
      <p:grpSp>
        <p:nvGrpSpPr>
          <p:cNvPr id="18" name="Group 18"/>
          <p:cNvGrpSpPr/>
          <p:nvPr/>
        </p:nvGrpSpPr>
        <p:grpSpPr>
          <a:xfrm>
            <a:off x="10299352" y="6390556"/>
            <a:ext cx="1839862" cy="18398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EA6B5"/>
            </a:solidFill>
          </p:spPr>
        </p:sp>
        <p:sp>
          <p:nvSpPr>
            <p:cNvPr id="20" name="TextBox 20"/>
            <p:cNvSpPr txBox="1"/>
            <p:nvPr/>
          </p:nvSpPr>
          <p:spPr>
            <a:xfrm>
              <a:off x="76200" y="47625"/>
              <a:ext cx="660400" cy="688975"/>
            </a:xfrm>
            <a:prstGeom prst="rect">
              <a:avLst/>
            </a:prstGeom>
          </p:spPr>
          <p:txBody>
            <a:bodyPr lIns="56995" tIns="56995" rIns="56995" bIns="56995" rtlCol="0" anchor="ctr"/>
            <a:lstStyle/>
            <a:p>
              <a:pPr algn="ctr">
                <a:lnSpc>
                  <a:spcPts val="3249"/>
                </a:lnSpc>
              </a:pPr>
              <a:r>
                <a:rPr lang="en-US" sz="2499">
                  <a:solidFill>
                    <a:srgbClr val="FFFFFF"/>
                  </a:solidFill>
                  <a:latin typeface="TDTD한강고딕"/>
                  <a:ea typeface="TDTD한강고딕"/>
                  <a:cs typeface="TDTD한강고딕"/>
                  <a:sym typeface="TDTD한강고딕"/>
                </a:rPr>
                <a:t>홍보물</a:t>
              </a:r>
            </a:p>
          </p:txBody>
        </p:sp>
      </p:grpSp>
      <p:grpSp>
        <p:nvGrpSpPr>
          <p:cNvPr id="21" name="Group 21"/>
          <p:cNvGrpSpPr/>
          <p:nvPr/>
        </p:nvGrpSpPr>
        <p:grpSpPr>
          <a:xfrm>
            <a:off x="12431698" y="6390556"/>
            <a:ext cx="1839862" cy="18398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EA6B5"/>
            </a:solidFill>
          </p:spPr>
        </p:sp>
        <p:sp>
          <p:nvSpPr>
            <p:cNvPr id="23" name="TextBox 23"/>
            <p:cNvSpPr txBox="1"/>
            <p:nvPr/>
          </p:nvSpPr>
          <p:spPr>
            <a:xfrm>
              <a:off x="76200" y="47625"/>
              <a:ext cx="660400" cy="688975"/>
            </a:xfrm>
            <a:prstGeom prst="rect">
              <a:avLst/>
            </a:prstGeom>
          </p:spPr>
          <p:txBody>
            <a:bodyPr lIns="56995" tIns="56995" rIns="56995" bIns="56995" rtlCol="0" anchor="ctr"/>
            <a:lstStyle/>
            <a:p>
              <a:pPr algn="ctr">
                <a:lnSpc>
                  <a:spcPts val="3249"/>
                </a:lnSpc>
              </a:pPr>
              <a:r>
                <a:rPr lang="en-US" sz="2499">
                  <a:solidFill>
                    <a:srgbClr val="FFFFFF"/>
                  </a:solidFill>
                  <a:latin typeface="TDTD한강고딕"/>
                  <a:ea typeface="TDTD한강고딕"/>
                  <a:cs typeface="TDTD한강고딕"/>
                  <a:sym typeface="TDTD한강고딕"/>
                </a:rPr>
                <a:t>지역</a:t>
              </a:r>
            </a:p>
            <a:p>
              <a:pPr algn="ctr">
                <a:lnSpc>
                  <a:spcPts val="3249"/>
                </a:lnSpc>
              </a:pPr>
              <a:r>
                <a:rPr lang="en-US" sz="2499">
                  <a:solidFill>
                    <a:srgbClr val="FFFFFF"/>
                  </a:solidFill>
                  <a:latin typeface="TDTD한강고딕"/>
                  <a:ea typeface="TDTD한강고딕"/>
                  <a:cs typeface="TDTD한강고딕"/>
                  <a:sym typeface="TDTD한강고딕"/>
                </a:rPr>
                <a:t>커뮤니티</a:t>
              </a:r>
            </a:p>
          </p:txBody>
        </p:sp>
      </p:grpSp>
      <p:sp>
        <p:nvSpPr>
          <p:cNvPr id="24" name="TextBox 24"/>
          <p:cNvSpPr txBox="1"/>
          <p:nvPr/>
        </p:nvSpPr>
        <p:spPr>
          <a:xfrm>
            <a:off x="1761915" y="1136460"/>
            <a:ext cx="7874024" cy="1149315"/>
          </a:xfrm>
          <a:prstGeom prst="rect">
            <a:avLst/>
          </a:prstGeom>
        </p:spPr>
        <p:txBody>
          <a:bodyPr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04 </a:t>
            </a:r>
            <a:r>
              <a:rPr lang="ko-KR" altLang="en-US" sz="7999" dirty="0">
                <a:solidFill>
                  <a:srgbClr val="565A62"/>
                </a:solidFill>
                <a:latin typeface="TDTD한강고딕"/>
                <a:ea typeface="TDTD한강고딕"/>
                <a:cs typeface="TDTD한강고딕"/>
                <a:sym typeface="TDTD한강고딕"/>
              </a:rPr>
              <a:t>상품화 기획</a:t>
            </a:r>
            <a:endParaRPr lang="en-US" sz="7999" dirty="0">
              <a:solidFill>
                <a:srgbClr val="565A62"/>
              </a:solidFill>
              <a:latin typeface="TDTD한강고딕"/>
              <a:ea typeface="TDTD한강고딕"/>
              <a:cs typeface="TDTD한강고딕"/>
              <a:sym typeface="TDTD한강고딕"/>
            </a:endParaRPr>
          </a:p>
        </p:txBody>
      </p:sp>
      <p:sp>
        <p:nvSpPr>
          <p:cNvPr id="27" name="TextBox 27"/>
          <p:cNvSpPr txBox="1"/>
          <p:nvPr/>
        </p:nvSpPr>
        <p:spPr>
          <a:xfrm>
            <a:off x="5000318" y="5752518"/>
            <a:ext cx="3974575" cy="324214"/>
          </a:xfrm>
          <a:prstGeom prst="rect">
            <a:avLst/>
          </a:prstGeom>
        </p:spPr>
        <p:txBody>
          <a:bodyPr lIns="0" tIns="0" rIns="0" bIns="0" rtlCol="0" anchor="t">
            <a:spAutoFit/>
          </a:bodyPr>
          <a:lstStyle/>
          <a:p>
            <a:pPr marL="0" lvl="0" indent="0" algn="ctr">
              <a:lnSpc>
                <a:spcPts val="2437"/>
              </a:lnSpc>
            </a:pPr>
            <a:r>
              <a:rPr lang="en-US" sz="2215">
                <a:solidFill>
                  <a:srgbClr val="000000"/>
                </a:solidFill>
                <a:latin typeface="TDTD한강고딕"/>
                <a:ea typeface="TDTD한강고딕"/>
                <a:cs typeface="TDTD한강고딕"/>
                <a:sym typeface="TDTD한강고딕"/>
              </a:rPr>
              <a:t>온라인 채널</a:t>
            </a:r>
          </a:p>
        </p:txBody>
      </p:sp>
      <p:sp>
        <p:nvSpPr>
          <p:cNvPr id="28" name="TextBox 28"/>
          <p:cNvSpPr txBox="1"/>
          <p:nvPr/>
        </p:nvSpPr>
        <p:spPr>
          <a:xfrm>
            <a:off x="10296985" y="5752518"/>
            <a:ext cx="3974575" cy="324214"/>
          </a:xfrm>
          <a:prstGeom prst="rect">
            <a:avLst/>
          </a:prstGeom>
        </p:spPr>
        <p:txBody>
          <a:bodyPr lIns="0" tIns="0" rIns="0" bIns="0" rtlCol="0" anchor="t">
            <a:spAutoFit/>
          </a:bodyPr>
          <a:lstStyle/>
          <a:p>
            <a:pPr marL="0" lvl="0" indent="0" algn="ctr">
              <a:lnSpc>
                <a:spcPts val="2437"/>
              </a:lnSpc>
            </a:pPr>
            <a:r>
              <a:rPr lang="en-US" sz="2215">
                <a:solidFill>
                  <a:srgbClr val="000000"/>
                </a:solidFill>
                <a:latin typeface="TDTD한강고딕"/>
                <a:ea typeface="TDTD한강고딕"/>
                <a:cs typeface="TDTD한강고딕"/>
                <a:sym typeface="TDTD한강고딕"/>
              </a:rPr>
              <a:t>오프라인 채널</a:t>
            </a:r>
          </a:p>
        </p:txBody>
      </p:sp>
      <p:sp>
        <p:nvSpPr>
          <p:cNvPr id="29" name="TextBox 29"/>
          <p:cNvSpPr txBox="1"/>
          <p:nvPr/>
        </p:nvSpPr>
        <p:spPr>
          <a:xfrm>
            <a:off x="6432428" y="2929698"/>
            <a:ext cx="6407021" cy="543560"/>
          </a:xfrm>
          <a:prstGeom prst="rect">
            <a:avLst/>
          </a:prstGeom>
        </p:spPr>
        <p:txBody>
          <a:bodyPr lIns="0" tIns="0" rIns="0" bIns="0" rtlCol="0" anchor="t">
            <a:spAutoFit/>
          </a:bodyPr>
          <a:lstStyle/>
          <a:p>
            <a:pPr marL="0" lvl="0" indent="0" algn="ctr">
              <a:lnSpc>
                <a:spcPts val="4179"/>
              </a:lnSpc>
            </a:pPr>
            <a:r>
              <a:rPr lang="en-US" sz="3799">
                <a:solidFill>
                  <a:srgbClr val="FFFFFF"/>
                </a:solidFill>
                <a:latin typeface="TDTD한강고딕"/>
                <a:ea typeface="TDTD한강고딕"/>
                <a:cs typeface="TDTD한강고딕"/>
                <a:sym typeface="TDTD한강고딕"/>
              </a:rPr>
              <a:t>홍보 채널</a:t>
            </a:r>
          </a:p>
        </p:txBody>
      </p:sp>
      <p:sp>
        <p:nvSpPr>
          <p:cNvPr id="30" name="TextBox 30"/>
          <p:cNvSpPr txBox="1"/>
          <p:nvPr/>
        </p:nvSpPr>
        <p:spPr>
          <a:xfrm>
            <a:off x="4706572" y="3805105"/>
            <a:ext cx="9858734" cy="1223513"/>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a:t>
            </a:r>
          </a:p>
        </p:txBody>
      </p:sp>
      <p:sp>
        <p:nvSpPr>
          <p:cNvPr id="31" name="TextBox 31"/>
          <p:cNvSpPr txBox="1"/>
          <p:nvPr/>
        </p:nvSpPr>
        <p:spPr>
          <a:xfrm>
            <a:off x="4768891" y="8401868"/>
            <a:ext cx="4437428" cy="613979"/>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consece adipis elit. Aliquam faucibus est.</a:t>
            </a:r>
          </a:p>
        </p:txBody>
      </p:sp>
      <p:sp>
        <p:nvSpPr>
          <p:cNvPr id="32" name="TextBox 32"/>
          <p:cNvSpPr txBox="1"/>
          <p:nvPr/>
        </p:nvSpPr>
        <p:spPr>
          <a:xfrm>
            <a:off x="10065559" y="8401868"/>
            <a:ext cx="4437428" cy="613979"/>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consece adipis elit. Aliquam faucibus est.</a:t>
            </a:r>
          </a:p>
        </p:txBody>
      </p:sp>
      <p:sp>
        <p:nvSpPr>
          <p:cNvPr id="33" name="AutoShape 33"/>
          <p:cNvSpPr/>
          <p:nvPr/>
        </p:nvSpPr>
        <p:spPr>
          <a:xfrm>
            <a:off x="4768891" y="6221616"/>
            <a:ext cx="4437428" cy="0"/>
          </a:xfrm>
          <a:prstGeom prst="line">
            <a:avLst/>
          </a:prstGeom>
          <a:ln w="9525" cap="flat">
            <a:solidFill>
              <a:srgbClr val="565A62"/>
            </a:solidFill>
            <a:prstDash val="solid"/>
            <a:headEnd type="none" w="sm" len="sm"/>
            <a:tailEnd type="none" w="sm" len="sm"/>
          </a:ln>
        </p:spPr>
      </p:sp>
      <p:sp>
        <p:nvSpPr>
          <p:cNvPr id="34" name="AutoShape 34"/>
          <p:cNvSpPr/>
          <p:nvPr/>
        </p:nvSpPr>
        <p:spPr>
          <a:xfrm>
            <a:off x="10065559" y="6221616"/>
            <a:ext cx="4437428" cy="0"/>
          </a:xfrm>
          <a:prstGeom prst="line">
            <a:avLst/>
          </a:prstGeom>
          <a:ln w="9525" cap="flat">
            <a:solidFill>
              <a:srgbClr val="565A62"/>
            </a:solidFill>
            <a:prstDash val="solid"/>
            <a:headEnd type="none" w="sm" len="sm"/>
            <a:tailEnd type="none" w="sm" len="sm"/>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graphicFrame>
        <p:nvGraphicFramePr>
          <p:cNvPr id="3" name="Table 3"/>
          <p:cNvGraphicFramePr>
            <a:graphicFrameLocks noGrp="1"/>
          </p:cNvGraphicFramePr>
          <p:nvPr/>
        </p:nvGraphicFramePr>
        <p:xfrm>
          <a:off x="1761915" y="2871782"/>
          <a:ext cx="15478335" cy="6386517"/>
        </p:xfrm>
        <a:graphic>
          <a:graphicData uri="http://schemas.openxmlformats.org/drawingml/2006/table">
            <a:tbl>
              <a:tblPr/>
              <a:tblGrid>
                <a:gridCol w="2536110">
                  <a:extLst>
                    <a:ext uri="{9D8B030D-6E8A-4147-A177-3AD203B41FA5}">
                      <a16:colId xmlns:a16="http://schemas.microsoft.com/office/drawing/2014/main" val="20000"/>
                    </a:ext>
                  </a:extLst>
                </a:gridCol>
                <a:gridCol w="3402141">
                  <a:extLst>
                    <a:ext uri="{9D8B030D-6E8A-4147-A177-3AD203B41FA5}">
                      <a16:colId xmlns:a16="http://schemas.microsoft.com/office/drawing/2014/main" val="20001"/>
                    </a:ext>
                  </a:extLst>
                </a:gridCol>
                <a:gridCol w="2926184">
                  <a:extLst>
                    <a:ext uri="{9D8B030D-6E8A-4147-A177-3AD203B41FA5}">
                      <a16:colId xmlns:a16="http://schemas.microsoft.com/office/drawing/2014/main" val="20002"/>
                    </a:ext>
                  </a:extLst>
                </a:gridCol>
                <a:gridCol w="3630601">
                  <a:extLst>
                    <a:ext uri="{9D8B030D-6E8A-4147-A177-3AD203B41FA5}">
                      <a16:colId xmlns:a16="http://schemas.microsoft.com/office/drawing/2014/main" val="20003"/>
                    </a:ext>
                  </a:extLst>
                </a:gridCol>
                <a:gridCol w="2983299">
                  <a:extLst>
                    <a:ext uri="{9D8B030D-6E8A-4147-A177-3AD203B41FA5}">
                      <a16:colId xmlns:a16="http://schemas.microsoft.com/office/drawing/2014/main" val="20004"/>
                    </a:ext>
                  </a:extLst>
                </a:gridCol>
              </a:tblGrid>
              <a:tr h="709613">
                <a:tc>
                  <a:txBody>
                    <a:bodyPr/>
                    <a:lstStyle/>
                    <a:p>
                      <a:pPr algn="ctr">
                        <a:lnSpc>
                          <a:spcPts val="3220"/>
                        </a:lnSpc>
                        <a:defRPr/>
                      </a:pPr>
                      <a:r>
                        <a:rPr lang="en-US" sz="2300">
                          <a:solidFill>
                            <a:srgbClr val="565A62"/>
                          </a:solidFill>
                          <a:latin typeface="TDTD한강고딕"/>
                          <a:ea typeface="TDTD한강고딕"/>
                          <a:cs typeface="TDTD한강고딕"/>
                          <a:sym typeface="TDTD한강고딕"/>
                        </a:rPr>
                        <a:t>구분</a:t>
                      </a:r>
                      <a:endParaRPr lang="en-US" sz="110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ts val="3220"/>
                        </a:lnSpc>
                        <a:defRPr/>
                      </a:pPr>
                      <a:r>
                        <a:rPr lang="en-US" sz="2300">
                          <a:solidFill>
                            <a:srgbClr val="565A62"/>
                          </a:solidFill>
                          <a:latin typeface="TDTD한강고딕"/>
                          <a:ea typeface="TDTD한강고딕"/>
                          <a:cs typeface="TDTD한강고딕"/>
                          <a:sym typeface="TDTD한강고딕"/>
                        </a:rPr>
                        <a:t>항목</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ts val="3220"/>
                        </a:lnSpc>
                        <a:defRPr/>
                      </a:pPr>
                      <a:r>
                        <a:rPr lang="en-US" sz="2300">
                          <a:solidFill>
                            <a:srgbClr val="565A62"/>
                          </a:solidFill>
                          <a:latin typeface="TDTD한강고딕"/>
                          <a:ea typeface="TDTD한강고딕"/>
                          <a:cs typeface="TDTD한강고딕"/>
                          <a:sym typeface="TDTD한강고딕"/>
                        </a:rPr>
                        <a:t>소요자금</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ts val="3220"/>
                        </a:lnSpc>
                        <a:defRPr/>
                      </a:pPr>
                      <a:r>
                        <a:rPr lang="en-US" sz="2300">
                          <a:solidFill>
                            <a:srgbClr val="565A62"/>
                          </a:solidFill>
                          <a:latin typeface="TDTD한강고딕"/>
                          <a:ea typeface="TDTD한강고딕"/>
                          <a:cs typeface="TDTD한강고딕"/>
                          <a:sym typeface="TDTD한강고딕"/>
                        </a:rPr>
                        <a:t>조달계획</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ts val="3220"/>
                        </a:lnSpc>
                        <a:defRPr/>
                      </a:pPr>
                      <a:r>
                        <a:rPr lang="en-US" sz="2300">
                          <a:solidFill>
                            <a:srgbClr val="565A62"/>
                          </a:solidFill>
                          <a:latin typeface="TDTD한강고딕"/>
                          <a:ea typeface="TDTD한강고딕"/>
                          <a:cs typeface="TDTD한강고딕"/>
                          <a:sym typeface="TDTD한강고딕"/>
                        </a:rPr>
                        <a:t>합계</a:t>
                      </a: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extLst>
                  <a:ext uri="{0D108BD9-81ED-4DB2-BD59-A6C34878D82A}">
                    <a16:rowId xmlns:a16="http://schemas.microsoft.com/office/drawing/2014/main" val="10000"/>
                  </a:ext>
                </a:extLst>
              </a:tr>
              <a:tr h="709613">
                <a:tc rowSpan="3">
                  <a:txBody>
                    <a:bodyPr/>
                    <a:lstStyle/>
                    <a:p>
                      <a:pPr algn="ctr">
                        <a:lnSpc>
                          <a:spcPts val="3080"/>
                        </a:lnSpc>
                        <a:defRPr/>
                      </a:pPr>
                      <a:r>
                        <a:rPr lang="en-US" sz="2200">
                          <a:solidFill>
                            <a:srgbClr val="000000"/>
                          </a:solidFill>
                          <a:latin typeface="TDTD한강고딕"/>
                          <a:ea typeface="TDTD한강고딕"/>
                          <a:cs typeface="TDTD한강고딕"/>
                          <a:sym typeface="TDTD한강고딕"/>
                        </a:rPr>
                        <a:t>설립자금</a:t>
                      </a:r>
                      <a:endParaRPr lang="en-US" sz="110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algn="ctr">
                        <a:lnSpc>
                          <a:spcPts val="3080"/>
                        </a:lnSpc>
                        <a:defRPr/>
                      </a:pPr>
                      <a:r>
                        <a:rPr lang="en-US" sz="2200">
                          <a:solidFill>
                            <a:srgbClr val="000000"/>
                          </a:solidFill>
                          <a:latin typeface="TDTD한강고딕"/>
                          <a:ea typeface="TDTD한강고딕"/>
                          <a:cs typeface="TDTD한강고딕"/>
                          <a:sym typeface="TDTD한강고딕"/>
                        </a:rPr>
                        <a:t>임대보증금</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10001"/>
                  </a:ext>
                </a:extLst>
              </a:tr>
              <a:tr h="709613">
                <a:tc vMerge="1">
                  <a:txBody>
                    <a:bodyPr/>
                    <a:lstStyle/>
                    <a:p>
                      <a:pPr algn="ctr">
                        <a:lnSpc>
                          <a:spcPts val="3080"/>
                        </a:lnSpc>
                        <a:defRPr/>
                      </a:pPr>
                      <a:r>
                        <a:rPr lang="en-US" sz="2200">
                          <a:solidFill>
                            <a:srgbClr val="000000"/>
                          </a:solidFill>
                          <a:latin typeface="TDTD한강고딕"/>
                          <a:ea typeface="TDTD한강고딕"/>
                          <a:cs typeface="TDTD한강고딕"/>
                          <a:sym typeface="TDTD한강고딕"/>
                        </a:rPr>
                        <a:t>설립자금</a:t>
                      </a:r>
                      <a:endParaRPr lang="en-US" sz="110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algn="ctr">
                        <a:lnSpc>
                          <a:spcPts val="3080"/>
                        </a:lnSpc>
                        <a:defRPr/>
                      </a:pPr>
                      <a:r>
                        <a:rPr lang="en-US" sz="2200">
                          <a:solidFill>
                            <a:srgbClr val="000000"/>
                          </a:solidFill>
                          <a:latin typeface="TDTD한강고딕"/>
                          <a:ea typeface="TDTD한강고딕"/>
                          <a:cs typeface="TDTD한강고딕"/>
                          <a:sym typeface="TDTD한강고딕"/>
                        </a:rPr>
                        <a:t>시설비</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10002"/>
                  </a:ext>
                </a:extLst>
              </a:tr>
              <a:tr h="709613">
                <a:tc vMerge="1">
                  <a:txBody>
                    <a:bodyPr/>
                    <a:lstStyle/>
                    <a:p>
                      <a:pPr algn="ctr">
                        <a:lnSpc>
                          <a:spcPts val="3080"/>
                        </a:lnSpc>
                        <a:defRPr/>
                      </a:pPr>
                      <a:r>
                        <a:rPr lang="en-US" sz="2200">
                          <a:solidFill>
                            <a:srgbClr val="000000"/>
                          </a:solidFill>
                          <a:latin typeface="TDTD한강고딕"/>
                          <a:ea typeface="TDTD한강고딕"/>
                          <a:cs typeface="TDTD한강고딕"/>
                          <a:sym typeface="TDTD한강고딕"/>
                        </a:rPr>
                        <a:t>설립자금</a:t>
                      </a:r>
                      <a:endParaRPr lang="en-US" sz="110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algn="ctr">
                        <a:lnSpc>
                          <a:spcPts val="3080"/>
                        </a:lnSpc>
                        <a:defRPr/>
                      </a:pPr>
                      <a:r>
                        <a:rPr lang="en-US" sz="2200">
                          <a:solidFill>
                            <a:srgbClr val="000000"/>
                          </a:solidFill>
                          <a:latin typeface="TDTD한강고딕"/>
                          <a:ea typeface="TDTD한강고딕"/>
                          <a:cs typeface="TDTD한강고딕"/>
                          <a:sym typeface="TDTD한강고딕"/>
                        </a:rPr>
                        <a:t>소계</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19050" cap="flat" cmpd="sng" algn="ctr">
                      <a:solidFill>
                        <a:srgbClr val="565A62"/>
                      </a:solidFill>
                      <a:prstDash val="solid"/>
                      <a:round/>
                      <a:headEnd type="none" w="med" len="med"/>
                      <a:tailEnd type="none" w="med" len="med"/>
                    </a:lnB>
                    <a:solidFill>
                      <a:srgbClr val="D5D9E1"/>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19050" cap="flat" cmpd="sng" algn="ctr">
                      <a:solidFill>
                        <a:srgbClr val="565A62"/>
                      </a:solidFill>
                      <a:prstDash val="solid"/>
                      <a:round/>
                      <a:headEnd type="none" w="med" len="med"/>
                      <a:tailEnd type="none" w="med" len="med"/>
                    </a:lnB>
                    <a:solidFill>
                      <a:srgbClr val="D5D9E1"/>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19050" cap="flat" cmpd="sng" algn="ctr">
                      <a:solidFill>
                        <a:srgbClr val="565A62"/>
                      </a:solidFill>
                      <a:prstDash val="solid"/>
                      <a:round/>
                      <a:headEnd type="none" w="med" len="med"/>
                      <a:tailEnd type="none" w="med" len="med"/>
                    </a:lnB>
                    <a:solidFill>
                      <a:srgbClr val="D5D9E1"/>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9525" cap="flat" cmpd="sng" algn="ctr">
                      <a:solidFill>
                        <a:srgbClr val="565A62"/>
                      </a:solidFill>
                      <a:prstDash val="sysDash"/>
                      <a:round/>
                      <a:headEnd type="none" w="med" len="med"/>
                      <a:tailEnd type="none" w="med" len="med"/>
                    </a:lnT>
                    <a:lnB w="19050" cap="flat" cmpd="sng" algn="ctr">
                      <a:solidFill>
                        <a:srgbClr val="565A62"/>
                      </a:solidFill>
                      <a:prstDash val="solid"/>
                      <a:round/>
                      <a:headEnd type="none" w="med" len="med"/>
                      <a:tailEnd type="none" w="med" len="med"/>
                    </a:lnB>
                    <a:solidFill>
                      <a:srgbClr val="D5D9E1"/>
                    </a:solidFill>
                  </a:tcPr>
                </a:tc>
                <a:extLst>
                  <a:ext uri="{0D108BD9-81ED-4DB2-BD59-A6C34878D82A}">
                    <a16:rowId xmlns:a16="http://schemas.microsoft.com/office/drawing/2014/main" val="10003"/>
                  </a:ext>
                </a:extLst>
              </a:tr>
              <a:tr h="709613">
                <a:tc rowSpan="4">
                  <a:txBody>
                    <a:bodyPr/>
                    <a:lstStyle/>
                    <a:p>
                      <a:pPr algn="ctr">
                        <a:lnSpc>
                          <a:spcPts val="3080"/>
                        </a:lnSpc>
                        <a:defRPr/>
                      </a:pPr>
                      <a:r>
                        <a:rPr lang="en-US" sz="2200">
                          <a:solidFill>
                            <a:srgbClr val="000000"/>
                          </a:solidFill>
                          <a:latin typeface="TDTD한강고딕"/>
                          <a:ea typeface="TDTD한강고딕"/>
                          <a:cs typeface="TDTD한강고딕"/>
                          <a:sym typeface="TDTD한강고딕"/>
                        </a:rPr>
                        <a:t>운영자금</a:t>
                      </a:r>
                      <a:endParaRPr lang="en-US" sz="1100"/>
                    </a:p>
                    <a:p>
                      <a:pPr algn="ctr">
                        <a:lnSpc>
                          <a:spcPts val="3080"/>
                        </a:lnSpc>
                      </a:pPr>
                      <a:r>
                        <a:rPr lang="en-US" sz="2200">
                          <a:solidFill>
                            <a:srgbClr val="000000"/>
                          </a:solidFill>
                          <a:latin typeface="TDTD한강고딕"/>
                          <a:ea typeface="TDTD한강고딕"/>
                          <a:cs typeface="TDTD한강고딕"/>
                          <a:sym typeface="TDTD한강고딕"/>
                        </a:rPr>
                        <a:t>(6개월)</a:t>
                      </a:r>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1C6D1"/>
                    </a:solidFill>
                  </a:tcPr>
                </a:tc>
                <a:tc>
                  <a:txBody>
                    <a:bodyPr/>
                    <a:lstStyle/>
                    <a:p>
                      <a:pPr algn="ctr">
                        <a:lnSpc>
                          <a:spcPts val="3080"/>
                        </a:lnSpc>
                        <a:defRPr/>
                      </a:pPr>
                      <a:r>
                        <a:rPr lang="en-US" sz="2200">
                          <a:solidFill>
                            <a:srgbClr val="000000"/>
                          </a:solidFill>
                          <a:latin typeface="TDTD한강고딕"/>
                          <a:ea typeface="TDTD한강고딕"/>
                          <a:cs typeface="TDTD한강고딕"/>
                          <a:sym typeface="TDTD한강고딕"/>
                        </a:rPr>
                        <a:t>인건비</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10004"/>
                  </a:ext>
                </a:extLst>
              </a:tr>
              <a:tr h="709613">
                <a:tc vMerge="1">
                  <a:txBody>
                    <a:bodyPr/>
                    <a:lstStyle/>
                    <a:p>
                      <a:pPr algn="ctr">
                        <a:lnSpc>
                          <a:spcPts val="3080"/>
                        </a:lnSpc>
                        <a:defRPr/>
                      </a:pPr>
                      <a:r>
                        <a:rPr lang="en-US" sz="2200">
                          <a:solidFill>
                            <a:srgbClr val="000000"/>
                          </a:solidFill>
                          <a:latin typeface="TDTD한강고딕"/>
                          <a:ea typeface="TDTD한강고딕"/>
                          <a:cs typeface="TDTD한강고딕"/>
                          <a:sym typeface="TDTD한강고딕"/>
                        </a:rPr>
                        <a:t>운영자금</a:t>
                      </a:r>
                      <a:endParaRPr lang="en-US" sz="1100"/>
                    </a:p>
                    <a:p>
                      <a:pPr algn="ctr">
                        <a:lnSpc>
                          <a:spcPts val="3080"/>
                        </a:lnSpc>
                      </a:pPr>
                      <a:r>
                        <a:rPr lang="en-US" sz="2200">
                          <a:solidFill>
                            <a:srgbClr val="000000"/>
                          </a:solidFill>
                          <a:latin typeface="TDTD한강고딕"/>
                          <a:ea typeface="TDTD한강고딕"/>
                          <a:cs typeface="TDTD한강고딕"/>
                          <a:sym typeface="TDTD한강고딕"/>
                        </a:rPr>
                        <a:t>(6개월)</a:t>
                      </a:r>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1C6D1"/>
                    </a:solidFill>
                  </a:tcPr>
                </a:tc>
                <a:tc>
                  <a:txBody>
                    <a:bodyPr/>
                    <a:lstStyle/>
                    <a:p>
                      <a:pPr algn="ctr">
                        <a:lnSpc>
                          <a:spcPts val="3080"/>
                        </a:lnSpc>
                        <a:defRPr/>
                      </a:pPr>
                      <a:r>
                        <a:rPr lang="en-US" sz="2200">
                          <a:solidFill>
                            <a:srgbClr val="000000"/>
                          </a:solidFill>
                          <a:latin typeface="TDTD한강고딕"/>
                          <a:ea typeface="TDTD한강고딕"/>
                          <a:cs typeface="TDTD한강고딕"/>
                          <a:sym typeface="TDTD한강고딕"/>
                        </a:rPr>
                        <a:t>임차료</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10005"/>
                  </a:ext>
                </a:extLst>
              </a:tr>
              <a:tr h="709613">
                <a:tc vMerge="1">
                  <a:txBody>
                    <a:bodyPr/>
                    <a:lstStyle/>
                    <a:p>
                      <a:pPr algn="ctr">
                        <a:lnSpc>
                          <a:spcPts val="3080"/>
                        </a:lnSpc>
                        <a:defRPr/>
                      </a:pPr>
                      <a:r>
                        <a:rPr lang="en-US" sz="2200">
                          <a:solidFill>
                            <a:srgbClr val="000000"/>
                          </a:solidFill>
                          <a:latin typeface="TDTD한강고딕"/>
                          <a:ea typeface="TDTD한강고딕"/>
                          <a:cs typeface="TDTD한강고딕"/>
                          <a:sym typeface="TDTD한강고딕"/>
                        </a:rPr>
                        <a:t>운영자금</a:t>
                      </a:r>
                      <a:endParaRPr lang="en-US" sz="1100"/>
                    </a:p>
                    <a:p>
                      <a:pPr algn="ctr">
                        <a:lnSpc>
                          <a:spcPts val="3080"/>
                        </a:lnSpc>
                      </a:pPr>
                      <a:r>
                        <a:rPr lang="en-US" sz="2200">
                          <a:solidFill>
                            <a:srgbClr val="000000"/>
                          </a:solidFill>
                          <a:latin typeface="TDTD한강고딕"/>
                          <a:ea typeface="TDTD한강고딕"/>
                          <a:cs typeface="TDTD한강고딕"/>
                          <a:sym typeface="TDTD한강고딕"/>
                        </a:rPr>
                        <a:t>(6개월)</a:t>
                      </a:r>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1C6D1"/>
                    </a:solidFill>
                  </a:tcPr>
                </a:tc>
                <a:tc>
                  <a:txBody>
                    <a:bodyPr/>
                    <a:lstStyle/>
                    <a:p>
                      <a:pPr algn="ctr">
                        <a:lnSpc>
                          <a:spcPts val="3080"/>
                        </a:lnSpc>
                        <a:defRPr/>
                      </a:pPr>
                      <a:r>
                        <a:rPr lang="en-US" sz="2200">
                          <a:solidFill>
                            <a:srgbClr val="000000"/>
                          </a:solidFill>
                          <a:latin typeface="TDTD한강고딕"/>
                          <a:ea typeface="TDTD한강고딕"/>
                          <a:cs typeface="TDTD한강고딕"/>
                          <a:sym typeface="TDTD한강고딕"/>
                        </a:rPr>
                        <a:t>마케팅비</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9525" cap="flat" cmpd="sng" algn="ctr">
                      <a:solidFill>
                        <a:srgbClr val="565A62"/>
                      </a:solidFill>
                      <a:prstDash val="sysDash"/>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10006"/>
                  </a:ext>
                </a:extLst>
              </a:tr>
              <a:tr h="709613">
                <a:tc vMerge="1">
                  <a:txBody>
                    <a:bodyPr/>
                    <a:lstStyle/>
                    <a:p>
                      <a:pPr algn="ctr">
                        <a:lnSpc>
                          <a:spcPts val="3080"/>
                        </a:lnSpc>
                        <a:defRPr/>
                      </a:pPr>
                      <a:r>
                        <a:rPr lang="en-US" sz="2200">
                          <a:solidFill>
                            <a:srgbClr val="000000"/>
                          </a:solidFill>
                          <a:latin typeface="TDTD한강고딕"/>
                          <a:ea typeface="TDTD한강고딕"/>
                          <a:cs typeface="TDTD한강고딕"/>
                          <a:sym typeface="TDTD한강고딕"/>
                        </a:rPr>
                        <a:t>운영자금</a:t>
                      </a:r>
                      <a:endParaRPr lang="en-US" sz="1100"/>
                    </a:p>
                    <a:p>
                      <a:pPr algn="ctr">
                        <a:lnSpc>
                          <a:spcPts val="3080"/>
                        </a:lnSpc>
                      </a:pPr>
                      <a:r>
                        <a:rPr lang="en-US" sz="2200">
                          <a:solidFill>
                            <a:srgbClr val="000000"/>
                          </a:solidFill>
                          <a:latin typeface="TDTD한강고딕"/>
                          <a:ea typeface="TDTD한강고딕"/>
                          <a:cs typeface="TDTD한강고딕"/>
                          <a:sym typeface="TDTD한강고딕"/>
                        </a:rPr>
                        <a:t>(6개월)</a:t>
                      </a:r>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1C6D1"/>
                    </a:solidFill>
                  </a:tcPr>
                </a:tc>
                <a:tc>
                  <a:txBody>
                    <a:bodyPr/>
                    <a:lstStyle/>
                    <a:p>
                      <a:pPr algn="ctr">
                        <a:lnSpc>
                          <a:spcPts val="3080"/>
                        </a:lnSpc>
                        <a:defRPr/>
                      </a:pPr>
                      <a:r>
                        <a:rPr lang="en-US" sz="2200">
                          <a:solidFill>
                            <a:srgbClr val="000000"/>
                          </a:solidFill>
                          <a:latin typeface="TDTD한강고딕"/>
                          <a:ea typeface="TDTD한강고딕"/>
                          <a:cs typeface="TDTD한강고딕"/>
                          <a:sym typeface="TDTD한강고딕"/>
                        </a:rPr>
                        <a:t>소계</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28575" cap="flat" cmpd="sng" algn="ctr">
                      <a:solidFill>
                        <a:srgbClr val="000000"/>
                      </a:solidFill>
                      <a:prstDash val="solid"/>
                      <a:round/>
                      <a:headEnd type="none" w="med" len="med"/>
                      <a:tailEnd type="none" w="med" len="med"/>
                    </a:lnB>
                    <a:solidFill>
                      <a:srgbClr val="D5D9E1"/>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28575" cap="flat" cmpd="sng" algn="ctr">
                      <a:solidFill>
                        <a:srgbClr val="000000"/>
                      </a:solidFill>
                      <a:prstDash val="solid"/>
                      <a:round/>
                      <a:headEnd type="none" w="med" len="med"/>
                      <a:tailEnd type="none" w="med" len="med"/>
                    </a:lnB>
                    <a:solidFill>
                      <a:srgbClr val="D5D9E1"/>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565A62"/>
                      </a:solidFill>
                      <a:prstDash val="sysDash"/>
                      <a:round/>
                      <a:headEnd type="none" w="med" len="med"/>
                      <a:tailEnd type="none" w="med" len="med"/>
                    </a:lnT>
                    <a:lnB w="28575" cap="flat" cmpd="sng" algn="ctr">
                      <a:solidFill>
                        <a:srgbClr val="000000"/>
                      </a:solidFill>
                      <a:prstDash val="solid"/>
                      <a:round/>
                      <a:headEnd type="none" w="med" len="med"/>
                      <a:tailEnd type="none" w="med" len="med"/>
                    </a:lnB>
                    <a:solidFill>
                      <a:srgbClr val="D5D9E1"/>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9525" cap="flat" cmpd="sng" algn="ctr">
                      <a:solidFill>
                        <a:srgbClr val="565A62"/>
                      </a:solidFill>
                      <a:prstDash val="sysDash"/>
                      <a:round/>
                      <a:headEnd type="none" w="med" len="med"/>
                      <a:tailEnd type="none" w="med" len="med"/>
                    </a:lnT>
                    <a:lnB w="28575" cap="flat" cmpd="sng" algn="ctr">
                      <a:solidFill>
                        <a:srgbClr val="000000"/>
                      </a:solidFill>
                      <a:prstDash val="solid"/>
                      <a:round/>
                      <a:headEnd type="none" w="med" len="med"/>
                      <a:tailEnd type="none" w="med" len="med"/>
                    </a:lnB>
                    <a:solidFill>
                      <a:srgbClr val="D5D9E1"/>
                    </a:solidFill>
                  </a:tcPr>
                </a:tc>
                <a:extLst>
                  <a:ext uri="{0D108BD9-81ED-4DB2-BD59-A6C34878D82A}">
                    <a16:rowId xmlns:a16="http://schemas.microsoft.com/office/drawing/2014/main" val="10007"/>
                  </a:ext>
                </a:extLst>
              </a:tr>
              <a:tr h="709613">
                <a:tc>
                  <a:txBody>
                    <a:bodyPr/>
                    <a:lstStyle/>
                    <a:p>
                      <a:pPr algn="ctr">
                        <a:lnSpc>
                          <a:spcPts val="3080"/>
                        </a:lnSpc>
                        <a:defRPr/>
                      </a:pPr>
                      <a:r>
                        <a:rPr lang="en-US" sz="2200">
                          <a:solidFill>
                            <a:srgbClr val="FFFFFF"/>
                          </a:solidFill>
                          <a:latin typeface="TDTD한강고딕"/>
                          <a:ea typeface="TDTD한강고딕"/>
                          <a:cs typeface="TDTD한강고딕"/>
                          <a:sym typeface="TDTD한강고딕"/>
                        </a:rPr>
                        <a:t>전체합계</a:t>
                      </a:r>
                      <a:endParaRPr lang="en-US" sz="110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565A62"/>
                    </a:solidFill>
                  </a:tcPr>
                </a:tc>
                <a:tc>
                  <a:txBody>
                    <a:bodyPr/>
                    <a:lstStyle/>
                    <a:p>
                      <a:pPr algn="ctr">
                        <a:lnSpc>
                          <a:spcPts val="3080"/>
                        </a:lnSpc>
                        <a:defRPr/>
                      </a:pPr>
                      <a:r>
                        <a:rPr lang="en-US" sz="2200">
                          <a:solidFill>
                            <a:srgbClr val="FFFFFF"/>
                          </a:solidFill>
                          <a:latin typeface="TDTD한강고딕"/>
                          <a:ea typeface="TDTD한강고딕"/>
                          <a:cs typeface="TDTD한강고딕"/>
                          <a:sym typeface="TDTD한강고딕"/>
                        </a:rPr>
                        <a:t>합계</a:t>
                      </a: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565A62"/>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565A62"/>
                    </a:solidFill>
                  </a:tcPr>
                </a:tc>
                <a:tc>
                  <a:txBody>
                    <a:bodyPr/>
                    <a:lstStyle/>
                    <a:p>
                      <a:pPr algn="ctr">
                        <a:lnSpc>
                          <a:spcPts val="3080"/>
                        </a:lnSpc>
                        <a:defRPr/>
                      </a:pPr>
                      <a:endParaRPr lang="en-US" sz="11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565A62"/>
                    </a:solidFill>
                  </a:tcPr>
                </a:tc>
                <a:tc>
                  <a:txBody>
                    <a:bodyPr/>
                    <a:lstStyle/>
                    <a:p>
                      <a:pPr algn="ctr">
                        <a:lnSpc>
                          <a:spcPts val="3080"/>
                        </a:lnSpc>
                        <a:defRPr/>
                      </a:pPr>
                      <a:endParaRPr lang="en-US" sz="11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565A62"/>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grpSp>
        <p:nvGrpSpPr>
          <p:cNvPr id="3" name="Group 3"/>
          <p:cNvGrpSpPr/>
          <p:nvPr/>
        </p:nvGrpSpPr>
        <p:grpSpPr>
          <a:xfrm>
            <a:off x="8458200" y="3090607"/>
            <a:ext cx="7924800" cy="2692817"/>
            <a:chOff x="0" y="0"/>
            <a:chExt cx="2732021" cy="928330"/>
          </a:xfrm>
        </p:grpSpPr>
        <p:sp>
          <p:nvSpPr>
            <p:cNvPr id="4" name="Freeform 4"/>
            <p:cNvSpPr/>
            <p:nvPr/>
          </p:nvSpPr>
          <p:spPr>
            <a:xfrm>
              <a:off x="0" y="0"/>
              <a:ext cx="2732021" cy="928330"/>
            </a:xfrm>
            <a:custGeom>
              <a:avLst/>
              <a:gdLst/>
              <a:ahLst/>
              <a:cxnLst/>
              <a:rect l="l" t="t" r="r" b="b"/>
              <a:pathLst>
                <a:path w="2732021" h="928330">
                  <a:moveTo>
                    <a:pt x="0" y="0"/>
                  </a:moveTo>
                  <a:lnTo>
                    <a:pt x="2732021" y="0"/>
                  </a:lnTo>
                  <a:lnTo>
                    <a:pt x="2732021" y="928330"/>
                  </a:lnTo>
                  <a:lnTo>
                    <a:pt x="0" y="928330"/>
                  </a:lnTo>
                  <a:close/>
                </a:path>
              </a:pathLst>
            </a:custGeom>
            <a:solidFill>
              <a:srgbClr val="EAE9E9"/>
            </a:solidFill>
            <a:ln w="9525" cap="sq">
              <a:solidFill>
                <a:srgbClr val="6E727B"/>
              </a:solidFill>
              <a:prstDash val="solid"/>
              <a:miter/>
            </a:ln>
          </p:spPr>
        </p:sp>
        <p:sp>
          <p:nvSpPr>
            <p:cNvPr id="5" name="TextBox 5"/>
            <p:cNvSpPr txBox="1"/>
            <p:nvPr/>
          </p:nvSpPr>
          <p:spPr>
            <a:xfrm>
              <a:off x="0" y="-38100"/>
              <a:ext cx="2732021" cy="966430"/>
            </a:xfrm>
            <a:prstGeom prst="rect">
              <a:avLst/>
            </a:prstGeom>
          </p:spPr>
          <p:txBody>
            <a:bodyPr lIns="50800" tIns="50800" rIns="50800" bIns="50800" rtlCol="0" anchor="ctr"/>
            <a:lstStyle/>
            <a:p>
              <a:pPr algn="ctr">
                <a:lnSpc>
                  <a:spcPts val="3249"/>
                </a:lnSpc>
              </a:pPr>
              <a:endParaRPr/>
            </a:p>
          </p:txBody>
        </p:sp>
      </p:grpSp>
      <p:grpSp>
        <p:nvGrpSpPr>
          <p:cNvPr id="6" name="Group 6"/>
          <p:cNvGrpSpPr/>
          <p:nvPr/>
        </p:nvGrpSpPr>
        <p:grpSpPr>
          <a:xfrm>
            <a:off x="8458200" y="5986206"/>
            <a:ext cx="7924800" cy="2692817"/>
            <a:chOff x="0" y="0"/>
            <a:chExt cx="2732021" cy="928330"/>
          </a:xfrm>
        </p:grpSpPr>
        <p:sp>
          <p:nvSpPr>
            <p:cNvPr id="7" name="Freeform 7"/>
            <p:cNvSpPr/>
            <p:nvPr/>
          </p:nvSpPr>
          <p:spPr>
            <a:xfrm>
              <a:off x="0" y="0"/>
              <a:ext cx="2732021" cy="928330"/>
            </a:xfrm>
            <a:custGeom>
              <a:avLst/>
              <a:gdLst/>
              <a:ahLst/>
              <a:cxnLst/>
              <a:rect l="l" t="t" r="r" b="b"/>
              <a:pathLst>
                <a:path w="2732021" h="928330">
                  <a:moveTo>
                    <a:pt x="0" y="0"/>
                  </a:moveTo>
                  <a:lnTo>
                    <a:pt x="2732021" y="0"/>
                  </a:lnTo>
                  <a:lnTo>
                    <a:pt x="2732021" y="928330"/>
                  </a:lnTo>
                  <a:lnTo>
                    <a:pt x="0" y="928330"/>
                  </a:lnTo>
                  <a:close/>
                </a:path>
              </a:pathLst>
            </a:custGeom>
            <a:solidFill>
              <a:srgbClr val="EAE9E9"/>
            </a:solidFill>
            <a:ln w="9525" cap="sq">
              <a:solidFill>
                <a:srgbClr val="6E727B"/>
              </a:solidFill>
              <a:prstDash val="solid"/>
              <a:miter/>
            </a:ln>
          </p:spPr>
        </p:sp>
        <p:sp>
          <p:nvSpPr>
            <p:cNvPr id="8" name="TextBox 8"/>
            <p:cNvSpPr txBox="1"/>
            <p:nvPr/>
          </p:nvSpPr>
          <p:spPr>
            <a:xfrm>
              <a:off x="0" y="-38100"/>
              <a:ext cx="2732021" cy="966430"/>
            </a:xfrm>
            <a:prstGeom prst="rect">
              <a:avLst/>
            </a:prstGeom>
          </p:spPr>
          <p:txBody>
            <a:bodyPr lIns="50800" tIns="50800" rIns="50800" bIns="50800" rtlCol="0" anchor="ctr"/>
            <a:lstStyle/>
            <a:p>
              <a:pPr algn="ctr">
                <a:lnSpc>
                  <a:spcPts val="3249"/>
                </a:lnSpc>
              </a:pPr>
              <a:endParaRPr/>
            </a:p>
          </p:txBody>
        </p:sp>
      </p:grpSp>
      <p:grpSp>
        <p:nvGrpSpPr>
          <p:cNvPr id="9" name="Group 9"/>
          <p:cNvGrpSpPr/>
          <p:nvPr/>
        </p:nvGrpSpPr>
        <p:grpSpPr>
          <a:xfrm>
            <a:off x="8458200" y="3065921"/>
            <a:ext cx="1725874" cy="2717502"/>
            <a:chOff x="0" y="0"/>
            <a:chExt cx="2301165" cy="3623336"/>
          </a:xfrm>
        </p:grpSpPr>
        <p:grpSp>
          <p:nvGrpSpPr>
            <p:cNvPr id="10" name="Group 10"/>
            <p:cNvGrpSpPr/>
            <p:nvPr/>
          </p:nvGrpSpPr>
          <p:grpSpPr>
            <a:xfrm rot="5400000">
              <a:off x="1588966" y="1562494"/>
              <a:ext cx="926050" cy="498349"/>
              <a:chOff x="0" y="0"/>
              <a:chExt cx="1321578" cy="711200"/>
            </a:xfrm>
          </p:grpSpPr>
          <p:sp>
            <p:nvSpPr>
              <p:cNvPr id="11" name="Freeform 11"/>
              <p:cNvSpPr/>
              <p:nvPr/>
            </p:nvSpPr>
            <p:spPr>
              <a:xfrm>
                <a:off x="0" y="0"/>
                <a:ext cx="1321578" cy="711200"/>
              </a:xfrm>
              <a:custGeom>
                <a:avLst/>
                <a:gdLst/>
                <a:ahLst/>
                <a:cxnLst/>
                <a:rect l="l" t="t" r="r" b="b"/>
                <a:pathLst>
                  <a:path w="1321578" h="711200">
                    <a:moveTo>
                      <a:pt x="660789" y="0"/>
                    </a:moveTo>
                    <a:lnTo>
                      <a:pt x="1321578" y="711200"/>
                    </a:lnTo>
                    <a:lnTo>
                      <a:pt x="0" y="711200"/>
                    </a:lnTo>
                    <a:lnTo>
                      <a:pt x="660789" y="0"/>
                    </a:lnTo>
                    <a:close/>
                  </a:path>
                </a:pathLst>
              </a:custGeom>
              <a:solidFill>
                <a:srgbClr val="565A62"/>
              </a:solidFill>
            </p:spPr>
          </p:sp>
          <p:sp>
            <p:nvSpPr>
              <p:cNvPr id="12" name="TextBox 12"/>
              <p:cNvSpPr txBox="1"/>
              <p:nvPr/>
            </p:nvSpPr>
            <p:spPr>
              <a:xfrm>
                <a:off x="206497" y="301625"/>
                <a:ext cx="908585" cy="358775"/>
              </a:xfrm>
              <a:prstGeom prst="rect">
                <a:avLst/>
              </a:prstGeom>
            </p:spPr>
            <p:txBody>
              <a:bodyPr lIns="50800" tIns="50800" rIns="50800" bIns="50800" rtlCol="0" anchor="ctr"/>
              <a:lstStyle/>
              <a:p>
                <a:pPr algn="ctr">
                  <a:lnSpc>
                    <a:spcPts val="3249"/>
                  </a:lnSpc>
                </a:pPr>
                <a:endParaRPr/>
              </a:p>
            </p:txBody>
          </p:sp>
        </p:grpSp>
        <p:grpSp>
          <p:nvGrpSpPr>
            <p:cNvPr id="13" name="Group 13"/>
            <p:cNvGrpSpPr/>
            <p:nvPr/>
          </p:nvGrpSpPr>
          <p:grpSpPr>
            <a:xfrm>
              <a:off x="0" y="0"/>
              <a:ext cx="2051991" cy="3623336"/>
              <a:chOff x="0" y="0"/>
              <a:chExt cx="516780" cy="912513"/>
            </a:xfrm>
          </p:grpSpPr>
          <p:sp>
            <p:nvSpPr>
              <p:cNvPr id="14" name="Freeform 14"/>
              <p:cNvSpPr/>
              <p:nvPr/>
            </p:nvSpPr>
            <p:spPr>
              <a:xfrm>
                <a:off x="0" y="0"/>
                <a:ext cx="516780" cy="912513"/>
              </a:xfrm>
              <a:custGeom>
                <a:avLst/>
                <a:gdLst/>
                <a:ahLst/>
                <a:cxnLst/>
                <a:rect l="l" t="t" r="r" b="b"/>
                <a:pathLst>
                  <a:path w="516780" h="912513">
                    <a:moveTo>
                      <a:pt x="0" y="0"/>
                    </a:moveTo>
                    <a:lnTo>
                      <a:pt x="516780" y="0"/>
                    </a:lnTo>
                    <a:lnTo>
                      <a:pt x="516780" y="912513"/>
                    </a:lnTo>
                    <a:lnTo>
                      <a:pt x="0" y="912513"/>
                    </a:lnTo>
                    <a:close/>
                  </a:path>
                </a:pathLst>
              </a:custGeom>
              <a:solidFill>
                <a:srgbClr val="565A62"/>
              </a:solidFill>
            </p:spPr>
          </p:sp>
          <p:sp>
            <p:nvSpPr>
              <p:cNvPr id="15" name="TextBox 15"/>
              <p:cNvSpPr txBox="1"/>
              <p:nvPr/>
            </p:nvSpPr>
            <p:spPr>
              <a:xfrm>
                <a:off x="0" y="-28575"/>
                <a:ext cx="516780" cy="941088"/>
              </a:xfrm>
              <a:prstGeom prst="rect">
                <a:avLst/>
              </a:prstGeom>
            </p:spPr>
            <p:txBody>
              <a:bodyPr lIns="50800" tIns="50800" rIns="50800" bIns="50800" rtlCol="0" anchor="ctr"/>
              <a:lstStyle/>
              <a:p>
                <a:pPr algn="ctr">
                  <a:lnSpc>
                    <a:spcPts val="3249"/>
                  </a:lnSpc>
                </a:pPr>
                <a:endParaRPr/>
              </a:p>
            </p:txBody>
          </p:sp>
        </p:grpSp>
      </p:grpSp>
      <p:grpSp>
        <p:nvGrpSpPr>
          <p:cNvPr id="16" name="Group 16"/>
          <p:cNvGrpSpPr/>
          <p:nvPr/>
        </p:nvGrpSpPr>
        <p:grpSpPr>
          <a:xfrm>
            <a:off x="8458200" y="5961521"/>
            <a:ext cx="1725874" cy="2717502"/>
            <a:chOff x="0" y="0"/>
            <a:chExt cx="2301165" cy="3623336"/>
          </a:xfrm>
        </p:grpSpPr>
        <p:grpSp>
          <p:nvGrpSpPr>
            <p:cNvPr id="17" name="Group 17"/>
            <p:cNvGrpSpPr/>
            <p:nvPr/>
          </p:nvGrpSpPr>
          <p:grpSpPr>
            <a:xfrm rot="5400000">
              <a:off x="1588966" y="1562494"/>
              <a:ext cx="926050" cy="498349"/>
              <a:chOff x="0" y="0"/>
              <a:chExt cx="1321578" cy="711200"/>
            </a:xfrm>
          </p:grpSpPr>
          <p:sp>
            <p:nvSpPr>
              <p:cNvPr id="18" name="Freeform 18"/>
              <p:cNvSpPr/>
              <p:nvPr/>
            </p:nvSpPr>
            <p:spPr>
              <a:xfrm>
                <a:off x="0" y="0"/>
                <a:ext cx="1321578" cy="711200"/>
              </a:xfrm>
              <a:custGeom>
                <a:avLst/>
                <a:gdLst/>
                <a:ahLst/>
                <a:cxnLst/>
                <a:rect l="l" t="t" r="r" b="b"/>
                <a:pathLst>
                  <a:path w="1321578" h="711200">
                    <a:moveTo>
                      <a:pt x="660789" y="0"/>
                    </a:moveTo>
                    <a:lnTo>
                      <a:pt x="1321578" y="711200"/>
                    </a:lnTo>
                    <a:lnTo>
                      <a:pt x="0" y="711200"/>
                    </a:lnTo>
                    <a:lnTo>
                      <a:pt x="660789" y="0"/>
                    </a:lnTo>
                    <a:close/>
                  </a:path>
                </a:pathLst>
              </a:custGeom>
              <a:solidFill>
                <a:srgbClr val="565A62"/>
              </a:solidFill>
            </p:spPr>
          </p:sp>
          <p:sp>
            <p:nvSpPr>
              <p:cNvPr id="19" name="TextBox 19"/>
              <p:cNvSpPr txBox="1"/>
              <p:nvPr/>
            </p:nvSpPr>
            <p:spPr>
              <a:xfrm>
                <a:off x="206497" y="301625"/>
                <a:ext cx="908585" cy="358775"/>
              </a:xfrm>
              <a:prstGeom prst="rect">
                <a:avLst/>
              </a:prstGeom>
            </p:spPr>
            <p:txBody>
              <a:bodyPr lIns="50800" tIns="50800" rIns="50800" bIns="50800" rtlCol="0" anchor="ctr"/>
              <a:lstStyle/>
              <a:p>
                <a:pPr algn="ctr">
                  <a:lnSpc>
                    <a:spcPts val="3249"/>
                  </a:lnSpc>
                </a:pPr>
                <a:endParaRPr/>
              </a:p>
            </p:txBody>
          </p:sp>
        </p:grpSp>
        <p:grpSp>
          <p:nvGrpSpPr>
            <p:cNvPr id="20" name="Group 20"/>
            <p:cNvGrpSpPr/>
            <p:nvPr/>
          </p:nvGrpSpPr>
          <p:grpSpPr>
            <a:xfrm>
              <a:off x="0" y="0"/>
              <a:ext cx="2051991" cy="3623336"/>
              <a:chOff x="0" y="0"/>
              <a:chExt cx="516780" cy="912513"/>
            </a:xfrm>
          </p:grpSpPr>
          <p:sp>
            <p:nvSpPr>
              <p:cNvPr id="21" name="Freeform 21"/>
              <p:cNvSpPr/>
              <p:nvPr/>
            </p:nvSpPr>
            <p:spPr>
              <a:xfrm>
                <a:off x="0" y="0"/>
                <a:ext cx="516780" cy="912513"/>
              </a:xfrm>
              <a:custGeom>
                <a:avLst/>
                <a:gdLst/>
                <a:ahLst/>
                <a:cxnLst/>
                <a:rect l="l" t="t" r="r" b="b"/>
                <a:pathLst>
                  <a:path w="516780" h="912513">
                    <a:moveTo>
                      <a:pt x="0" y="0"/>
                    </a:moveTo>
                    <a:lnTo>
                      <a:pt x="516780" y="0"/>
                    </a:lnTo>
                    <a:lnTo>
                      <a:pt x="516780" y="912513"/>
                    </a:lnTo>
                    <a:lnTo>
                      <a:pt x="0" y="912513"/>
                    </a:lnTo>
                    <a:close/>
                  </a:path>
                </a:pathLst>
              </a:custGeom>
              <a:solidFill>
                <a:srgbClr val="565A62"/>
              </a:solidFill>
            </p:spPr>
          </p:sp>
          <p:sp>
            <p:nvSpPr>
              <p:cNvPr id="22" name="TextBox 22"/>
              <p:cNvSpPr txBox="1"/>
              <p:nvPr/>
            </p:nvSpPr>
            <p:spPr>
              <a:xfrm>
                <a:off x="0" y="-28575"/>
                <a:ext cx="516780" cy="941088"/>
              </a:xfrm>
              <a:prstGeom prst="rect">
                <a:avLst/>
              </a:prstGeom>
            </p:spPr>
            <p:txBody>
              <a:bodyPr lIns="50800" tIns="50800" rIns="50800" bIns="50800" rtlCol="0" anchor="ctr"/>
              <a:lstStyle/>
              <a:p>
                <a:pPr algn="ctr">
                  <a:lnSpc>
                    <a:spcPts val="3249"/>
                  </a:lnSpc>
                </a:pPr>
                <a:endParaRPr/>
              </a:p>
            </p:txBody>
          </p:sp>
        </p:grpSp>
      </p:grpSp>
      <p:pic>
        <p:nvPicPr>
          <p:cNvPr id="26" name="Picture 26"/>
          <p:cNvPicPr>
            <a:picLocks noChangeAspect="1"/>
          </p:cNvPicPr>
          <p:nvPr/>
        </p:nvPicPr>
        <p:blipFill>
          <a:blip r:embed="rId2"/>
          <a:stretch>
            <a:fillRect/>
          </a:stretch>
        </p:blipFill>
        <p:spPr>
          <a:xfrm>
            <a:off x="1768590" y="3020411"/>
            <a:ext cx="6549302" cy="2020035"/>
          </a:xfrm>
          <a:prstGeom prst="rect">
            <a:avLst/>
          </a:prstGeom>
        </p:spPr>
      </p:pic>
      <p:pic>
        <p:nvPicPr>
          <p:cNvPr id="27" name="Picture 27"/>
          <p:cNvPicPr>
            <a:picLocks noChangeAspect="1"/>
          </p:cNvPicPr>
          <p:nvPr/>
        </p:nvPicPr>
        <p:blipFill>
          <a:blip r:embed="rId3"/>
          <a:stretch>
            <a:fillRect/>
          </a:stretch>
        </p:blipFill>
        <p:spPr>
          <a:xfrm>
            <a:off x="2085862" y="6041437"/>
            <a:ext cx="2926080" cy="1706880"/>
          </a:xfrm>
          <a:prstGeom prst="rect">
            <a:avLst/>
          </a:prstGeom>
        </p:spPr>
      </p:pic>
      <p:pic>
        <p:nvPicPr>
          <p:cNvPr id="28" name="Picture 28"/>
          <p:cNvPicPr>
            <a:picLocks noChangeAspect="1"/>
          </p:cNvPicPr>
          <p:nvPr/>
        </p:nvPicPr>
        <p:blipFill>
          <a:blip r:embed="rId4"/>
          <a:stretch>
            <a:fillRect/>
          </a:stretch>
        </p:blipFill>
        <p:spPr>
          <a:xfrm>
            <a:off x="5089876" y="6041437"/>
            <a:ext cx="2926080" cy="1706880"/>
          </a:xfrm>
          <a:prstGeom prst="rect">
            <a:avLst/>
          </a:prstGeom>
        </p:spPr>
      </p:pic>
      <p:sp>
        <p:nvSpPr>
          <p:cNvPr id="29" name="TextBox 29"/>
          <p:cNvSpPr txBox="1"/>
          <p:nvPr/>
        </p:nvSpPr>
        <p:spPr>
          <a:xfrm>
            <a:off x="2314365" y="4869089"/>
            <a:ext cx="5457752" cy="438084"/>
          </a:xfrm>
          <a:prstGeom prst="rect">
            <a:avLst/>
          </a:prstGeom>
        </p:spPr>
        <p:txBody>
          <a:bodyPr lIns="0" tIns="0" rIns="0" bIns="0" rtlCol="0" anchor="t">
            <a:spAutoFit/>
          </a:bodyPr>
          <a:lstStyle/>
          <a:p>
            <a:pPr marL="0" lvl="0" indent="0" algn="ctr">
              <a:lnSpc>
                <a:spcPts val="3300"/>
              </a:lnSpc>
            </a:pPr>
            <a:r>
              <a:rPr lang="en-US" sz="3000">
                <a:solidFill>
                  <a:srgbClr val="000000"/>
                </a:solidFill>
                <a:latin typeface="TDTD한강고딕"/>
                <a:ea typeface="TDTD한강고딕"/>
                <a:cs typeface="TDTD한강고딕"/>
                <a:sym typeface="TDTD한강고딕"/>
              </a:rPr>
              <a:t>항목 1</a:t>
            </a:r>
          </a:p>
        </p:txBody>
      </p:sp>
      <p:sp>
        <p:nvSpPr>
          <p:cNvPr id="30" name="TextBox 30"/>
          <p:cNvSpPr txBox="1"/>
          <p:nvPr/>
        </p:nvSpPr>
        <p:spPr>
          <a:xfrm>
            <a:off x="8458200" y="4015765"/>
            <a:ext cx="1535374" cy="817814"/>
          </a:xfrm>
          <a:prstGeom prst="rect">
            <a:avLst/>
          </a:prstGeom>
        </p:spPr>
        <p:txBody>
          <a:bodyPr lIns="0" tIns="0" rIns="0" bIns="0" rtlCol="0" anchor="t">
            <a:spAutoFit/>
          </a:bodyPr>
          <a:lstStyle/>
          <a:p>
            <a:pPr algn="ctr">
              <a:lnSpc>
                <a:spcPts val="3220"/>
              </a:lnSpc>
            </a:pPr>
            <a:r>
              <a:rPr lang="en-US" sz="2800">
                <a:solidFill>
                  <a:srgbClr val="FFFFFF"/>
                </a:solidFill>
                <a:latin typeface="TDTD한강고딕"/>
                <a:ea typeface="TDTD한강고딕"/>
                <a:cs typeface="TDTD한강고딕"/>
                <a:sym typeface="TDTD한강고딕"/>
              </a:rPr>
              <a:t>기대</a:t>
            </a:r>
          </a:p>
          <a:p>
            <a:pPr marL="0" lvl="0" indent="0" algn="ctr">
              <a:lnSpc>
                <a:spcPts val="3220"/>
              </a:lnSpc>
            </a:pPr>
            <a:r>
              <a:rPr lang="en-US" sz="2800">
                <a:solidFill>
                  <a:srgbClr val="FFFFFF"/>
                </a:solidFill>
                <a:latin typeface="TDTD한강고딕"/>
                <a:ea typeface="TDTD한강고딕"/>
                <a:cs typeface="TDTD한강고딕"/>
                <a:sym typeface="TDTD한강고딕"/>
              </a:rPr>
              <a:t>효과</a:t>
            </a:r>
          </a:p>
        </p:txBody>
      </p:sp>
      <p:sp>
        <p:nvSpPr>
          <p:cNvPr id="31" name="TextBox 31"/>
          <p:cNvSpPr txBox="1"/>
          <p:nvPr/>
        </p:nvSpPr>
        <p:spPr>
          <a:xfrm>
            <a:off x="8458200" y="6911365"/>
            <a:ext cx="1535374" cy="817814"/>
          </a:xfrm>
          <a:prstGeom prst="rect">
            <a:avLst/>
          </a:prstGeom>
        </p:spPr>
        <p:txBody>
          <a:bodyPr lIns="0" tIns="0" rIns="0" bIns="0" rtlCol="0" anchor="t">
            <a:spAutoFit/>
          </a:bodyPr>
          <a:lstStyle/>
          <a:p>
            <a:pPr algn="ctr">
              <a:lnSpc>
                <a:spcPts val="3220"/>
              </a:lnSpc>
            </a:pPr>
            <a:r>
              <a:rPr lang="en-US" sz="2800">
                <a:solidFill>
                  <a:srgbClr val="FFFFFF"/>
                </a:solidFill>
                <a:latin typeface="TDTD한강고딕"/>
                <a:ea typeface="TDTD한강고딕"/>
                <a:cs typeface="TDTD한강고딕"/>
                <a:sym typeface="TDTD한강고딕"/>
              </a:rPr>
              <a:t>향후</a:t>
            </a:r>
          </a:p>
          <a:p>
            <a:pPr marL="0" lvl="0" indent="0" algn="ctr">
              <a:lnSpc>
                <a:spcPts val="3220"/>
              </a:lnSpc>
            </a:pPr>
            <a:r>
              <a:rPr lang="en-US" sz="2800">
                <a:solidFill>
                  <a:srgbClr val="FFFFFF"/>
                </a:solidFill>
                <a:latin typeface="TDTD한강고딕"/>
                <a:ea typeface="TDTD한강고딕"/>
                <a:cs typeface="TDTD한강고딕"/>
                <a:sym typeface="TDTD한강고딕"/>
              </a:rPr>
              <a:t>방향</a:t>
            </a:r>
          </a:p>
        </p:txBody>
      </p:sp>
      <p:sp>
        <p:nvSpPr>
          <p:cNvPr id="32" name="TextBox 32"/>
          <p:cNvSpPr txBox="1"/>
          <p:nvPr/>
        </p:nvSpPr>
        <p:spPr>
          <a:xfrm>
            <a:off x="2314365" y="7882930"/>
            <a:ext cx="2453737" cy="438084"/>
          </a:xfrm>
          <a:prstGeom prst="rect">
            <a:avLst/>
          </a:prstGeom>
        </p:spPr>
        <p:txBody>
          <a:bodyPr lIns="0" tIns="0" rIns="0" bIns="0" rtlCol="0" anchor="t">
            <a:spAutoFit/>
          </a:bodyPr>
          <a:lstStyle/>
          <a:p>
            <a:pPr marL="0" lvl="0" indent="0" algn="ctr">
              <a:lnSpc>
                <a:spcPts val="3300"/>
              </a:lnSpc>
            </a:pPr>
            <a:r>
              <a:rPr lang="en-US" sz="3000">
                <a:solidFill>
                  <a:srgbClr val="000000"/>
                </a:solidFill>
                <a:latin typeface="TDTD한강고딕"/>
                <a:ea typeface="TDTD한강고딕"/>
                <a:cs typeface="TDTD한강고딕"/>
                <a:sym typeface="TDTD한강고딕"/>
              </a:rPr>
              <a:t>항목 2</a:t>
            </a:r>
          </a:p>
        </p:txBody>
      </p:sp>
      <p:sp>
        <p:nvSpPr>
          <p:cNvPr id="33" name="TextBox 33"/>
          <p:cNvSpPr txBox="1"/>
          <p:nvPr/>
        </p:nvSpPr>
        <p:spPr>
          <a:xfrm>
            <a:off x="5318379" y="7882930"/>
            <a:ext cx="2453737" cy="438084"/>
          </a:xfrm>
          <a:prstGeom prst="rect">
            <a:avLst/>
          </a:prstGeom>
        </p:spPr>
        <p:txBody>
          <a:bodyPr lIns="0" tIns="0" rIns="0" bIns="0" rtlCol="0" anchor="t">
            <a:spAutoFit/>
          </a:bodyPr>
          <a:lstStyle/>
          <a:p>
            <a:pPr marL="0" lvl="0" indent="0" algn="ctr">
              <a:lnSpc>
                <a:spcPts val="3300"/>
              </a:lnSpc>
            </a:pPr>
            <a:r>
              <a:rPr lang="en-US" sz="3000">
                <a:solidFill>
                  <a:srgbClr val="000000"/>
                </a:solidFill>
                <a:latin typeface="TDTD한강고딕"/>
                <a:ea typeface="TDTD한강고딕"/>
                <a:cs typeface="TDTD한강고딕"/>
                <a:sym typeface="TDTD한강고딕"/>
              </a:rPr>
              <a:t>항목 3</a:t>
            </a:r>
          </a:p>
        </p:txBody>
      </p:sp>
      <p:sp>
        <p:nvSpPr>
          <p:cNvPr id="34" name="TextBox 34"/>
          <p:cNvSpPr txBox="1"/>
          <p:nvPr/>
        </p:nvSpPr>
        <p:spPr>
          <a:xfrm>
            <a:off x="10469237" y="3951012"/>
            <a:ext cx="5522876" cy="918746"/>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an consecesa adipis elit. Aliquam faucibus est. Ineleifend risus mauris a turpis a turpiseni mauris tellus amet apis.</a:t>
            </a:r>
          </a:p>
        </p:txBody>
      </p:sp>
      <p:sp>
        <p:nvSpPr>
          <p:cNvPr id="35" name="TextBox 35"/>
          <p:cNvSpPr txBox="1"/>
          <p:nvPr/>
        </p:nvSpPr>
        <p:spPr>
          <a:xfrm>
            <a:off x="10469237" y="6858954"/>
            <a:ext cx="5522876" cy="918746"/>
          </a:xfrm>
          <a:prstGeom prst="rect">
            <a:avLst/>
          </a:prstGeom>
        </p:spPr>
        <p:txBody>
          <a:bodyPr lIns="0" tIns="0" rIns="0" bIns="0" rtlCol="0" anchor="t">
            <a:spAutoFit/>
          </a:bodyPr>
          <a:lstStyle/>
          <a:p>
            <a:pPr marL="0" lvl="0" indent="0" algn="just">
              <a:lnSpc>
                <a:spcPts val="2470"/>
              </a:lnSpc>
            </a:pPr>
            <a:r>
              <a:rPr lang="en-US" sz="1900">
                <a:solidFill>
                  <a:srgbClr val="6E727B"/>
                </a:solidFill>
                <a:latin typeface="Nanum Square"/>
                <a:ea typeface="Nanum Square"/>
                <a:cs typeface="Nanum Square"/>
                <a:sym typeface="Nanum Square"/>
              </a:rPr>
              <a:t>Lorem ipsum dolor sit amet, an consecesa adipis elit. Aliquam faucibus est. Ineleifend risus mauris a turpis a turpiseni mauris tellus amet apis.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 name="TextBox 3"/>
          <p:cNvSpPr txBox="1"/>
          <p:nvPr/>
        </p:nvSpPr>
        <p:spPr>
          <a:xfrm>
            <a:off x="1761915" y="1136460"/>
            <a:ext cx="11589715" cy="1149315"/>
          </a:xfrm>
          <a:prstGeom prst="rect">
            <a:avLst/>
          </a:prstGeom>
        </p:spPr>
        <p:txBody>
          <a:bodyPr lIns="0" tIns="0" rIns="0" bIns="0" rtlCol="0" anchor="t">
            <a:spAutoFit/>
          </a:bodyPr>
          <a:lstStyle/>
          <a:p>
            <a:pPr marL="0" lvl="0" indent="0" algn="l">
              <a:lnSpc>
                <a:spcPts val="8799"/>
              </a:lnSpc>
            </a:pPr>
            <a:r>
              <a:rPr lang="en-US" sz="7999">
                <a:solidFill>
                  <a:srgbClr val="565A62"/>
                </a:solidFill>
                <a:latin typeface="TDTD한강고딕"/>
                <a:ea typeface="TDTD한강고딕"/>
                <a:cs typeface="TDTD한강고딕"/>
                <a:sym typeface="TDTD한강고딕"/>
              </a:rPr>
              <a:t>08 질문 및 답변</a:t>
            </a:r>
          </a:p>
        </p:txBody>
      </p:sp>
      <p:sp>
        <p:nvSpPr>
          <p:cNvPr id="6" name="TextBox 6"/>
          <p:cNvSpPr txBox="1"/>
          <p:nvPr/>
        </p:nvSpPr>
        <p:spPr>
          <a:xfrm>
            <a:off x="1838520" y="2739655"/>
            <a:ext cx="7388278" cy="469216"/>
          </a:xfrm>
          <a:prstGeom prst="rect">
            <a:avLst/>
          </a:prstGeom>
        </p:spPr>
        <p:txBody>
          <a:bodyPr lIns="0" tIns="0" rIns="0" bIns="0" rtlCol="0" anchor="t">
            <a:spAutoFit/>
          </a:bodyPr>
          <a:lstStyle/>
          <a:p>
            <a:pPr marL="0" lvl="0" indent="0" algn="just">
              <a:lnSpc>
                <a:spcPts val="3639"/>
              </a:lnSpc>
            </a:pPr>
            <a:r>
              <a:rPr lang="en-US" sz="2799">
                <a:solidFill>
                  <a:srgbClr val="6E727B"/>
                </a:solidFill>
                <a:latin typeface="TDTD한강고딕"/>
                <a:ea typeface="TDTD한강고딕"/>
                <a:cs typeface="TDTD한강고딕"/>
                <a:sym typeface="TDTD한강고딕"/>
              </a:rPr>
              <a:t>궁금한 사항이 있으면 질문해주세요.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65A62"/>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FFFFFF"/>
            </a:solidFill>
            <a:prstDash val="solid"/>
            <a:headEnd type="none" w="sm" len="sm"/>
            <a:tailEnd type="none" w="sm" len="sm"/>
          </a:ln>
        </p:spPr>
      </p:sp>
      <p:sp>
        <p:nvSpPr>
          <p:cNvPr id="3" name="TextBox 3"/>
          <p:cNvSpPr txBox="1"/>
          <p:nvPr/>
        </p:nvSpPr>
        <p:spPr>
          <a:xfrm>
            <a:off x="1761915" y="3994185"/>
            <a:ext cx="11589715" cy="1149315"/>
          </a:xfrm>
          <a:prstGeom prst="rect">
            <a:avLst/>
          </a:prstGeom>
        </p:spPr>
        <p:txBody>
          <a:bodyPr lIns="0" tIns="0" rIns="0" bIns="0" rtlCol="0" anchor="t">
            <a:spAutoFit/>
          </a:bodyPr>
          <a:lstStyle/>
          <a:p>
            <a:pPr marL="0" lvl="0" indent="0" algn="l">
              <a:lnSpc>
                <a:spcPts val="8799"/>
              </a:lnSpc>
            </a:pPr>
            <a:r>
              <a:rPr lang="en-US" sz="7999">
                <a:solidFill>
                  <a:srgbClr val="FFFFFF"/>
                </a:solidFill>
                <a:latin typeface="TDTD한강고딕"/>
                <a:ea typeface="TDTD한강고딕"/>
                <a:cs typeface="TDTD한강고딕"/>
                <a:sym typeface="TDTD한강고딕"/>
              </a:rPr>
              <a:t>THANK YOU</a:t>
            </a:r>
          </a:p>
        </p:txBody>
      </p:sp>
      <p:sp>
        <p:nvSpPr>
          <p:cNvPr id="4" name="TextBox 4"/>
          <p:cNvSpPr txBox="1"/>
          <p:nvPr/>
        </p:nvSpPr>
        <p:spPr>
          <a:xfrm>
            <a:off x="1877990" y="5181600"/>
            <a:ext cx="11589715" cy="689610"/>
          </a:xfrm>
          <a:prstGeom prst="rect">
            <a:avLst/>
          </a:prstGeom>
        </p:spPr>
        <p:txBody>
          <a:bodyPr lIns="0" tIns="0" rIns="0" bIns="0" rtlCol="0" anchor="t">
            <a:spAutoFit/>
          </a:bodyPr>
          <a:lstStyle/>
          <a:p>
            <a:pPr marL="0" lvl="0" indent="0" algn="l">
              <a:lnSpc>
                <a:spcPts val="5280"/>
              </a:lnSpc>
            </a:pPr>
            <a:r>
              <a:rPr lang="en-US" sz="4800">
                <a:solidFill>
                  <a:srgbClr val="FFFFFF"/>
                </a:solidFill>
                <a:latin typeface="TDTD한강고딕"/>
                <a:ea typeface="TDTD한강고딕"/>
                <a:cs typeface="TDTD한강고딕"/>
                <a:sym typeface="TDTD한강고딕"/>
              </a:rPr>
              <a:t>감사합니다.</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TextBox 2"/>
          <p:cNvSpPr txBox="1"/>
          <p:nvPr/>
        </p:nvSpPr>
        <p:spPr>
          <a:xfrm>
            <a:off x="1761915" y="1050735"/>
            <a:ext cx="3301044" cy="1238200"/>
          </a:xfrm>
          <a:prstGeom prst="rect">
            <a:avLst/>
          </a:prstGeom>
        </p:spPr>
        <p:txBody>
          <a:bodyPr lIns="0" tIns="0" rIns="0" bIns="0" rtlCol="0" anchor="t">
            <a:spAutoFit/>
          </a:bodyPr>
          <a:lstStyle/>
          <a:p>
            <a:pPr marL="0" lvl="0" indent="0" algn="l">
              <a:lnSpc>
                <a:spcPts val="9600"/>
              </a:lnSpc>
              <a:spcBef>
                <a:spcPct val="0"/>
              </a:spcBef>
            </a:pPr>
            <a:r>
              <a:rPr lang="en-US" sz="8000">
                <a:solidFill>
                  <a:srgbClr val="565A62"/>
                </a:solidFill>
                <a:latin typeface="TDTD한강고딕"/>
                <a:ea typeface="TDTD한강고딕"/>
                <a:cs typeface="TDTD한강고딕"/>
                <a:sym typeface="TDTD한강고딕"/>
              </a:rPr>
              <a:t>목차</a:t>
            </a:r>
          </a:p>
        </p:txBody>
      </p:sp>
      <p:sp>
        <p:nvSpPr>
          <p:cNvPr id="3" name="TextBox 3"/>
          <p:cNvSpPr txBox="1"/>
          <p:nvPr/>
        </p:nvSpPr>
        <p:spPr>
          <a:xfrm>
            <a:off x="1805689" y="2269885"/>
            <a:ext cx="3213496" cy="438084"/>
          </a:xfrm>
          <a:prstGeom prst="rect">
            <a:avLst/>
          </a:prstGeom>
        </p:spPr>
        <p:txBody>
          <a:bodyPr lIns="0" tIns="0" rIns="0" bIns="0" rtlCol="0" anchor="t">
            <a:spAutoFit/>
          </a:bodyPr>
          <a:lstStyle/>
          <a:p>
            <a:pPr marL="0" lvl="0" indent="0" algn="l">
              <a:lnSpc>
                <a:spcPts val="3359"/>
              </a:lnSpc>
              <a:spcBef>
                <a:spcPct val="0"/>
              </a:spcBef>
            </a:pPr>
            <a:r>
              <a:rPr lang="en-US" sz="2799" b="1">
                <a:solidFill>
                  <a:srgbClr val="6E727B"/>
                </a:solidFill>
                <a:latin typeface="Nanum Square Bold"/>
                <a:ea typeface="Nanum Square Bold"/>
                <a:cs typeface="Nanum Square Bold"/>
                <a:sym typeface="Nanum Square Bold"/>
              </a:rPr>
              <a:t>Contents</a:t>
            </a:r>
          </a:p>
        </p:txBody>
      </p:sp>
      <p:sp>
        <p:nvSpPr>
          <p:cNvPr id="5" name="AutoShape 5"/>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6" name="TextBox 6"/>
          <p:cNvSpPr txBox="1"/>
          <p:nvPr/>
        </p:nvSpPr>
        <p:spPr>
          <a:xfrm>
            <a:off x="12208798" y="3058418"/>
            <a:ext cx="4868848" cy="542890"/>
          </a:xfrm>
          <a:prstGeom prst="rect">
            <a:avLst/>
          </a:prstGeom>
        </p:spPr>
        <p:txBody>
          <a:bodyPr lIns="0" tIns="0" rIns="0" bIns="0" rtlCol="0" anchor="t">
            <a:spAutoFit/>
          </a:bodyPr>
          <a:lstStyle/>
          <a:p>
            <a:pPr lvl="1" algn="r">
              <a:lnSpc>
                <a:spcPts val="4680"/>
              </a:lnSpc>
            </a:pPr>
            <a:r>
              <a:rPr lang="en-US" sz="2400" dirty="0">
                <a:solidFill>
                  <a:srgbClr val="6E727B"/>
                </a:solidFill>
                <a:latin typeface="Nanum Square"/>
                <a:ea typeface="Nanum Square"/>
                <a:cs typeface="Nanum Square"/>
                <a:sym typeface="Nanum Square"/>
              </a:rPr>
              <a:t>	</a:t>
            </a:r>
            <a:r>
              <a:rPr lang="ko-KR" altLang="en-US" sz="2400" dirty="0">
                <a:solidFill>
                  <a:srgbClr val="6E727B"/>
                </a:solidFill>
                <a:latin typeface="Nanum Square"/>
                <a:ea typeface="Nanum Square"/>
                <a:cs typeface="Nanum Square"/>
                <a:sym typeface="Nanum Square"/>
              </a:rPr>
              <a:t>분석 결과 활용 기획</a:t>
            </a:r>
            <a:endParaRPr lang="en-US" sz="2400" dirty="0">
              <a:solidFill>
                <a:srgbClr val="6E727B"/>
              </a:solidFill>
              <a:latin typeface="Nanum Square"/>
              <a:ea typeface="Nanum Square"/>
              <a:cs typeface="Nanum Square"/>
              <a:sym typeface="Nanum Square"/>
            </a:endParaRPr>
          </a:p>
        </p:txBody>
      </p:sp>
      <p:sp>
        <p:nvSpPr>
          <p:cNvPr id="7" name="TextBox 7"/>
          <p:cNvSpPr txBox="1"/>
          <p:nvPr/>
        </p:nvSpPr>
        <p:spPr>
          <a:xfrm>
            <a:off x="11410428" y="2934576"/>
            <a:ext cx="1017215" cy="733423"/>
          </a:xfrm>
          <a:prstGeom prst="rect">
            <a:avLst/>
          </a:prstGeom>
        </p:spPr>
        <p:txBody>
          <a:bodyPr lIns="0" tIns="0" rIns="0" bIns="0" rtlCol="0" anchor="t">
            <a:spAutoFit/>
          </a:bodyPr>
          <a:lstStyle/>
          <a:p>
            <a:pPr algn="l">
              <a:lnSpc>
                <a:spcPts val="6435"/>
              </a:lnSpc>
            </a:pPr>
            <a:r>
              <a:rPr lang="en-US" sz="3300">
                <a:solidFill>
                  <a:srgbClr val="6E727B"/>
                </a:solidFill>
                <a:latin typeface="TDTD한강고딕"/>
                <a:ea typeface="TDTD한강고딕"/>
                <a:cs typeface="TDTD한강고딕"/>
                <a:sym typeface="TDTD한강고딕"/>
              </a:rPr>
              <a:t>01</a:t>
            </a:r>
          </a:p>
        </p:txBody>
      </p:sp>
      <p:sp>
        <p:nvSpPr>
          <p:cNvPr id="8" name="TextBox 8"/>
          <p:cNvSpPr txBox="1"/>
          <p:nvPr/>
        </p:nvSpPr>
        <p:spPr>
          <a:xfrm>
            <a:off x="12208798" y="5433878"/>
            <a:ext cx="4868848" cy="542890"/>
          </a:xfrm>
          <a:prstGeom prst="rect">
            <a:avLst/>
          </a:prstGeom>
        </p:spPr>
        <p:txBody>
          <a:bodyPr lIns="0" tIns="0" rIns="0" bIns="0" rtlCol="0" anchor="t">
            <a:spAutoFit/>
          </a:bodyPr>
          <a:lstStyle/>
          <a:p>
            <a:pPr algn="r">
              <a:lnSpc>
                <a:spcPts val="4680"/>
              </a:lnSpc>
            </a:pPr>
            <a:r>
              <a:rPr lang="ko-KR" altLang="en-US" sz="2400" dirty="0">
                <a:solidFill>
                  <a:srgbClr val="6E727B"/>
                </a:solidFill>
                <a:latin typeface="Nanum Square"/>
                <a:ea typeface="Nanum Square"/>
                <a:cs typeface="Nanum Square"/>
                <a:sym typeface="Nanum Square"/>
              </a:rPr>
              <a:t>상품화 기획</a:t>
            </a:r>
            <a:endParaRPr lang="en-US" sz="2400" dirty="0">
              <a:solidFill>
                <a:srgbClr val="6E727B"/>
              </a:solidFill>
              <a:latin typeface="Nanum Square"/>
              <a:ea typeface="Nanum Square"/>
              <a:cs typeface="Nanum Square"/>
              <a:sym typeface="Nanum Square"/>
            </a:endParaRPr>
          </a:p>
        </p:txBody>
      </p:sp>
      <p:sp>
        <p:nvSpPr>
          <p:cNvPr id="9" name="TextBox 9"/>
          <p:cNvSpPr txBox="1"/>
          <p:nvPr/>
        </p:nvSpPr>
        <p:spPr>
          <a:xfrm>
            <a:off x="11410428" y="5310036"/>
            <a:ext cx="1017215" cy="733423"/>
          </a:xfrm>
          <a:prstGeom prst="rect">
            <a:avLst/>
          </a:prstGeom>
        </p:spPr>
        <p:txBody>
          <a:bodyPr lIns="0" tIns="0" rIns="0" bIns="0" rtlCol="0" anchor="t">
            <a:spAutoFit/>
          </a:bodyPr>
          <a:lstStyle/>
          <a:p>
            <a:pPr algn="l">
              <a:lnSpc>
                <a:spcPts val="6435"/>
              </a:lnSpc>
            </a:pPr>
            <a:r>
              <a:rPr lang="en-US" sz="3300">
                <a:solidFill>
                  <a:srgbClr val="6E727B"/>
                </a:solidFill>
                <a:latin typeface="TDTD한강고딕"/>
                <a:ea typeface="TDTD한강고딕"/>
                <a:cs typeface="TDTD한강고딕"/>
                <a:sym typeface="TDTD한강고딕"/>
              </a:rPr>
              <a:t>04</a:t>
            </a:r>
          </a:p>
        </p:txBody>
      </p:sp>
      <p:sp>
        <p:nvSpPr>
          <p:cNvPr id="12" name="TextBox 12"/>
          <p:cNvSpPr txBox="1"/>
          <p:nvPr/>
        </p:nvSpPr>
        <p:spPr>
          <a:xfrm>
            <a:off x="12208798" y="3850238"/>
            <a:ext cx="4868848" cy="542890"/>
          </a:xfrm>
          <a:prstGeom prst="rect">
            <a:avLst/>
          </a:prstGeom>
        </p:spPr>
        <p:txBody>
          <a:bodyPr lIns="0" tIns="0" rIns="0" bIns="0" rtlCol="0" anchor="t">
            <a:spAutoFit/>
          </a:bodyPr>
          <a:lstStyle/>
          <a:p>
            <a:pPr algn="r">
              <a:lnSpc>
                <a:spcPts val="4680"/>
              </a:lnSpc>
            </a:pPr>
            <a:r>
              <a:rPr lang="ko-KR" altLang="en-US" sz="2400" dirty="0">
                <a:solidFill>
                  <a:srgbClr val="6E727B"/>
                </a:solidFill>
                <a:latin typeface="Nanum Square"/>
                <a:ea typeface="Nanum Square"/>
                <a:cs typeface="Nanum Square"/>
                <a:sym typeface="Nanum Square"/>
              </a:rPr>
              <a:t>비즈니스 모델 활용 기획 </a:t>
            </a:r>
            <a:endParaRPr lang="en-US" sz="2400" dirty="0">
              <a:solidFill>
                <a:srgbClr val="6E727B"/>
              </a:solidFill>
              <a:latin typeface="Nanum Square"/>
              <a:ea typeface="Nanum Square"/>
              <a:cs typeface="Nanum Square"/>
              <a:sym typeface="Nanum Square"/>
            </a:endParaRPr>
          </a:p>
        </p:txBody>
      </p:sp>
      <p:sp>
        <p:nvSpPr>
          <p:cNvPr id="13" name="TextBox 13"/>
          <p:cNvSpPr txBox="1"/>
          <p:nvPr/>
        </p:nvSpPr>
        <p:spPr>
          <a:xfrm>
            <a:off x="11410428" y="3726396"/>
            <a:ext cx="1017215" cy="733423"/>
          </a:xfrm>
          <a:prstGeom prst="rect">
            <a:avLst/>
          </a:prstGeom>
        </p:spPr>
        <p:txBody>
          <a:bodyPr lIns="0" tIns="0" rIns="0" bIns="0" rtlCol="0" anchor="t">
            <a:spAutoFit/>
          </a:bodyPr>
          <a:lstStyle/>
          <a:p>
            <a:pPr algn="l">
              <a:lnSpc>
                <a:spcPts val="6435"/>
              </a:lnSpc>
            </a:pPr>
            <a:r>
              <a:rPr lang="en-US" sz="3300">
                <a:solidFill>
                  <a:srgbClr val="6E727B"/>
                </a:solidFill>
                <a:latin typeface="TDTD한강고딕"/>
                <a:ea typeface="TDTD한강고딕"/>
                <a:cs typeface="TDTD한강고딕"/>
                <a:sym typeface="TDTD한강고딕"/>
              </a:rPr>
              <a:t>02</a:t>
            </a:r>
          </a:p>
        </p:txBody>
      </p:sp>
      <p:sp>
        <p:nvSpPr>
          <p:cNvPr id="18" name="TextBox 18"/>
          <p:cNvSpPr txBox="1"/>
          <p:nvPr/>
        </p:nvSpPr>
        <p:spPr>
          <a:xfrm>
            <a:off x="12208798" y="4642058"/>
            <a:ext cx="4868848" cy="542890"/>
          </a:xfrm>
          <a:prstGeom prst="rect">
            <a:avLst/>
          </a:prstGeom>
        </p:spPr>
        <p:txBody>
          <a:bodyPr lIns="0" tIns="0" rIns="0" bIns="0" rtlCol="0" anchor="t">
            <a:spAutoFit/>
          </a:bodyPr>
          <a:lstStyle/>
          <a:p>
            <a:pPr algn="r">
              <a:lnSpc>
                <a:spcPts val="4680"/>
              </a:lnSpc>
            </a:pPr>
            <a:r>
              <a:rPr lang="ko-KR" altLang="en-US" sz="2400" dirty="0">
                <a:solidFill>
                  <a:srgbClr val="6E727B"/>
                </a:solidFill>
                <a:latin typeface="Nanum Square"/>
                <a:ea typeface="Nanum Square"/>
                <a:cs typeface="Nanum Square"/>
                <a:sym typeface="Nanum Square"/>
              </a:rPr>
              <a:t>시장 활용 기획</a:t>
            </a:r>
            <a:endParaRPr lang="en-US" sz="2400" dirty="0">
              <a:solidFill>
                <a:srgbClr val="6E727B"/>
              </a:solidFill>
              <a:latin typeface="Nanum Square"/>
              <a:ea typeface="Nanum Square"/>
              <a:cs typeface="Nanum Square"/>
              <a:sym typeface="Nanum Square"/>
            </a:endParaRPr>
          </a:p>
        </p:txBody>
      </p:sp>
      <p:sp>
        <p:nvSpPr>
          <p:cNvPr id="19" name="TextBox 19"/>
          <p:cNvSpPr txBox="1"/>
          <p:nvPr/>
        </p:nvSpPr>
        <p:spPr>
          <a:xfrm>
            <a:off x="11410428" y="4518216"/>
            <a:ext cx="1017215" cy="733423"/>
          </a:xfrm>
          <a:prstGeom prst="rect">
            <a:avLst/>
          </a:prstGeom>
        </p:spPr>
        <p:txBody>
          <a:bodyPr lIns="0" tIns="0" rIns="0" bIns="0" rtlCol="0" anchor="t">
            <a:spAutoFit/>
          </a:bodyPr>
          <a:lstStyle/>
          <a:p>
            <a:pPr algn="l">
              <a:lnSpc>
                <a:spcPts val="6435"/>
              </a:lnSpc>
            </a:pPr>
            <a:r>
              <a:rPr lang="en-US" sz="3300">
                <a:solidFill>
                  <a:srgbClr val="6E727B"/>
                </a:solidFill>
                <a:latin typeface="TDTD한강고딕"/>
                <a:ea typeface="TDTD한강고딕"/>
                <a:cs typeface="TDTD한강고딕"/>
                <a:sym typeface="TDTD한강고딕"/>
              </a:rPr>
              <a:t>03</a:t>
            </a:r>
          </a:p>
        </p:txBody>
      </p:sp>
      <p:sp>
        <p:nvSpPr>
          <p:cNvPr id="22" name="AutoShape 22"/>
          <p:cNvSpPr/>
          <p:nvPr/>
        </p:nvSpPr>
        <p:spPr>
          <a:xfrm>
            <a:off x="11177715" y="3816260"/>
            <a:ext cx="6081585" cy="0"/>
          </a:xfrm>
          <a:prstGeom prst="line">
            <a:avLst/>
          </a:prstGeom>
          <a:ln w="9525" cap="flat">
            <a:solidFill>
              <a:srgbClr val="565A62"/>
            </a:solidFill>
            <a:prstDash val="solid"/>
            <a:headEnd type="none" w="sm" len="sm"/>
            <a:tailEnd type="none" w="sm" len="sm"/>
          </a:ln>
        </p:spPr>
      </p:sp>
      <p:sp>
        <p:nvSpPr>
          <p:cNvPr id="23" name="AutoShape 23"/>
          <p:cNvSpPr/>
          <p:nvPr/>
        </p:nvSpPr>
        <p:spPr>
          <a:xfrm>
            <a:off x="11177715" y="4608080"/>
            <a:ext cx="6081585" cy="0"/>
          </a:xfrm>
          <a:prstGeom prst="line">
            <a:avLst/>
          </a:prstGeom>
          <a:ln w="9525" cap="flat">
            <a:solidFill>
              <a:srgbClr val="565A62"/>
            </a:solidFill>
            <a:prstDash val="solid"/>
            <a:headEnd type="none" w="sm" len="sm"/>
            <a:tailEnd type="none" w="sm" len="sm"/>
          </a:ln>
        </p:spPr>
      </p:sp>
      <p:sp>
        <p:nvSpPr>
          <p:cNvPr id="24" name="AutoShape 24"/>
          <p:cNvSpPr/>
          <p:nvPr/>
        </p:nvSpPr>
        <p:spPr>
          <a:xfrm>
            <a:off x="11177715" y="5399900"/>
            <a:ext cx="6081585" cy="0"/>
          </a:xfrm>
          <a:prstGeom prst="line">
            <a:avLst/>
          </a:prstGeom>
          <a:ln w="9525" cap="flat">
            <a:solidFill>
              <a:srgbClr val="565A62"/>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5" name="TextBox 5">
            <a:extLst>
              <a:ext uri="{C183D7F6-B498-43B3-948B-1728B52AA6E4}">
                <adec:decorative xmlns:adec="http://schemas.microsoft.com/office/drawing/2017/decorative" val="1"/>
              </a:ext>
            </a:extLst>
          </p:cNvPr>
          <p:cNvSpPr txBox="1"/>
          <p:nvPr/>
        </p:nvSpPr>
        <p:spPr>
          <a:xfrm>
            <a:off x="1838520" y="7730020"/>
            <a:ext cx="7388278" cy="1528280"/>
          </a:xfrm>
          <a:prstGeom prst="rect">
            <a:avLst/>
          </a:prstGeom>
        </p:spPr>
        <p:txBody>
          <a:bodyPr lIns="0" tIns="0" rIns="0" bIns="0" rtlCol="0" anchor="t">
            <a:spAutoFit/>
          </a:bodyPr>
          <a:lstStyle/>
          <a:p>
            <a:pPr marL="0" lvl="0" indent="0" algn="just">
              <a:lnSpc>
                <a:spcPts val="2470"/>
              </a:lnSpc>
            </a:pPr>
            <a:r>
              <a:rPr lang="en-US" sz="1900" dirty="0">
                <a:solidFill>
                  <a:srgbClr val="6E727B"/>
                </a:solidFill>
                <a:latin typeface="Nanum Square"/>
                <a:ea typeface="Nanum Square"/>
                <a:cs typeface="Nanum Square"/>
                <a:sym typeface="Nanum Square"/>
              </a:rPr>
              <a:t>Lorem ipsum dolor sit </a:t>
            </a:r>
            <a:r>
              <a:rPr lang="en-US" sz="1900" dirty="0" err="1">
                <a:solidFill>
                  <a:srgbClr val="6E727B"/>
                </a:solidFill>
                <a:latin typeface="Nanum Square"/>
                <a:ea typeface="Nanum Square"/>
                <a:cs typeface="Nanum Square"/>
                <a:sym typeface="Nanum Square"/>
              </a:rPr>
              <a:t>amet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consectetur</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adipiscing</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elit</a:t>
            </a:r>
            <a:r>
              <a:rPr lang="en-US" sz="1900" dirty="0">
                <a:solidFill>
                  <a:srgbClr val="6E727B"/>
                </a:solidFill>
                <a:latin typeface="Nanum Square"/>
                <a:ea typeface="Nanum Square"/>
                <a:cs typeface="Nanum Square"/>
                <a:sym typeface="Nanum Square"/>
              </a:rPr>
              <a:t>, sed do </a:t>
            </a:r>
            <a:r>
              <a:rPr lang="en-US" sz="1900" dirty="0" err="1">
                <a:solidFill>
                  <a:srgbClr val="6E727B"/>
                </a:solidFill>
                <a:latin typeface="Nanum Square"/>
                <a:ea typeface="Nanum Square"/>
                <a:cs typeface="Nanum Square"/>
                <a:sym typeface="Nanum Square"/>
              </a:rPr>
              <a:t>eiusmod</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tempor</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incididunt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ut</a:t>
            </a:r>
            <a:r>
              <a:rPr lang="en-US" sz="1900" dirty="0">
                <a:solidFill>
                  <a:srgbClr val="6E727B"/>
                </a:solidFill>
                <a:latin typeface="Nanum Square"/>
                <a:ea typeface="Nanum Square"/>
                <a:cs typeface="Nanum Square"/>
                <a:sym typeface="Nanum Square"/>
              </a:rPr>
              <a:t> labore et dolore magna </a:t>
            </a:r>
            <a:r>
              <a:rPr lang="en-US" sz="1900" dirty="0" err="1">
                <a:solidFill>
                  <a:srgbClr val="6E727B"/>
                </a:solidFill>
                <a:latin typeface="Nanum Square"/>
                <a:ea typeface="Nanum Square"/>
                <a:cs typeface="Nanum Square"/>
                <a:sym typeface="Nanum Square"/>
              </a:rPr>
              <a:t>aliqua</a:t>
            </a:r>
            <a:r>
              <a:rPr lang="en-US" sz="1900" dirty="0">
                <a:solidFill>
                  <a:srgbClr val="6E727B"/>
                </a:solidFill>
                <a:latin typeface="Nanum Square"/>
                <a:ea typeface="Nanum Square"/>
                <a:cs typeface="Nanum Square"/>
                <a:sym typeface="Nanum Square"/>
              </a:rPr>
              <a:t>. Ut </a:t>
            </a:r>
            <a:r>
              <a:rPr lang="en-US" sz="1900" dirty="0" err="1">
                <a:solidFill>
                  <a:srgbClr val="6E727B"/>
                </a:solidFill>
                <a:latin typeface="Nanum Square"/>
                <a:ea typeface="Nanum Square"/>
                <a:cs typeface="Nanum Square"/>
                <a:sym typeface="Nanum Square"/>
              </a:rPr>
              <a:t>enim</a:t>
            </a:r>
            <a:r>
              <a:rPr lang="en-US" sz="1900" dirty="0">
                <a:solidFill>
                  <a:srgbClr val="6E727B"/>
                </a:solidFill>
                <a:latin typeface="Nanum Square"/>
                <a:ea typeface="Nanum Square"/>
                <a:cs typeface="Nanum Square"/>
                <a:sym typeface="Nanum Square"/>
              </a:rPr>
              <a:t> ad minim </a:t>
            </a:r>
            <a:r>
              <a:rPr lang="en-US" sz="1900" dirty="0" err="1">
                <a:solidFill>
                  <a:srgbClr val="6E727B"/>
                </a:solidFill>
                <a:latin typeface="Nanum Square"/>
                <a:ea typeface="Nanum Square"/>
                <a:cs typeface="Nanum Square"/>
                <a:sym typeface="Nanum Square"/>
              </a:rPr>
              <a:t>veniam</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quis</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nostrud</a:t>
            </a:r>
            <a:r>
              <a:rPr lang="en-US" sz="1900" dirty="0">
                <a:solidFill>
                  <a:srgbClr val="6E727B"/>
                </a:solidFill>
                <a:latin typeface="Nanum Square"/>
                <a:ea typeface="Nanum Square"/>
                <a:cs typeface="Nanum Square"/>
                <a:sym typeface="Nanum Square"/>
              </a:rPr>
              <a:t> exercitation </a:t>
            </a:r>
            <a:r>
              <a:rPr lang="en-US" sz="1900" dirty="0" err="1">
                <a:solidFill>
                  <a:srgbClr val="6E727B"/>
                </a:solidFill>
                <a:latin typeface="Nanum Square"/>
                <a:ea typeface="Nanum Square"/>
                <a:cs typeface="Nanum Square"/>
                <a:sym typeface="Nanum Square"/>
              </a:rPr>
              <a:t>ullamco</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laboris</a:t>
            </a:r>
            <a:r>
              <a:rPr lang="en-US" sz="1900" dirty="0">
                <a:solidFill>
                  <a:srgbClr val="6E727B"/>
                </a:solidFill>
                <a:latin typeface="Nanum Square"/>
                <a:ea typeface="Nanum Square"/>
                <a:cs typeface="Nanum Square"/>
                <a:sym typeface="Nanum Square"/>
              </a:rPr>
              <a:t> nisi </a:t>
            </a:r>
            <a:r>
              <a:rPr lang="en-US" sz="1900" dirty="0" err="1">
                <a:solidFill>
                  <a:srgbClr val="6E727B"/>
                </a:solidFill>
                <a:latin typeface="Nanum Square"/>
                <a:ea typeface="Nanum Square"/>
                <a:cs typeface="Nanum Square"/>
                <a:sym typeface="Nanum Square"/>
              </a:rPr>
              <a:t>ut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aliquip</a:t>
            </a:r>
            <a:r>
              <a:rPr lang="en-US" sz="1900" dirty="0">
                <a:solidFill>
                  <a:srgbClr val="6E727B"/>
                </a:solidFill>
                <a:latin typeface="Nanum Square"/>
                <a:ea typeface="Nanum Square"/>
                <a:cs typeface="Nanum Square"/>
                <a:sym typeface="Nanum Square"/>
              </a:rPr>
              <a:t> ex </a:t>
            </a:r>
            <a:r>
              <a:rPr lang="en-US" sz="1900" dirty="0" err="1">
                <a:solidFill>
                  <a:srgbClr val="6E727B"/>
                </a:solidFill>
                <a:latin typeface="Nanum Square"/>
                <a:ea typeface="Nanum Square"/>
                <a:cs typeface="Nanum Square"/>
                <a:sym typeface="Nanum Square"/>
              </a:rPr>
              <a:t>ea</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commodo</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consequat</a:t>
            </a:r>
            <a:r>
              <a:rPr lang="en-US" sz="1900" dirty="0">
                <a:solidFill>
                  <a:srgbClr val="6E727B"/>
                </a:solidFill>
                <a:latin typeface="Nanum Square"/>
                <a:ea typeface="Nanum Square"/>
                <a:cs typeface="Nanum Square"/>
                <a:sym typeface="Nanum Square"/>
              </a:rPr>
              <a:t>. Duis </a:t>
            </a:r>
            <a:r>
              <a:rPr lang="en-US" sz="1900" dirty="0" err="1">
                <a:solidFill>
                  <a:srgbClr val="6E727B"/>
                </a:solidFill>
                <a:latin typeface="Nanum Square"/>
                <a:ea typeface="Nanum Square"/>
                <a:cs typeface="Nanum Square"/>
                <a:sym typeface="Nanum Square"/>
              </a:rPr>
              <a:t>aute</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irure</a:t>
            </a:r>
            <a:r>
              <a:rPr lang="en-US" sz="1900" dirty="0">
                <a:solidFill>
                  <a:srgbClr val="6E727B"/>
                </a:solidFill>
                <a:latin typeface="Nanum Square"/>
                <a:ea typeface="Nanum Square"/>
                <a:cs typeface="Nanum Square"/>
                <a:sym typeface="Nanum Square"/>
              </a:rPr>
              <a:t> dolor in </a:t>
            </a:r>
            <a:r>
              <a:rPr lang="en-US" sz="1900" dirty="0" err="1">
                <a:solidFill>
                  <a:srgbClr val="6E727B"/>
                </a:solidFill>
                <a:latin typeface="Nanum Square"/>
                <a:ea typeface="Nanum Square"/>
                <a:cs typeface="Nanum Square"/>
                <a:sym typeface="Nanum Square"/>
              </a:rPr>
              <a:t>reprehenderit</a:t>
            </a:r>
            <a:r>
              <a:rPr lang="en-US" sz="1900" dirty="0">
                <a:solidFill>
                  <a:srgbClr val="6E727B"/>
                </a:solidFill>
                <a:latin typeface="Nanum Square"/>
                <a:ea typeface="Nanum Square"/>
                <a:cs typeface="Nanum Square"/>
                <a:sym typeface="Nanum Square"/>
              </a:rPr>
              <a:t> in </a:t>
            </a:r>
            <a:r>
              <a:rPr lang="en-US" sz="1900" dirty="0" err="1">
                <a:solidFill>
                  <a:srgbClr val="6E727B"/>
                </a:solidFill>
                <a:latin typeface="Nanum Square"/>
                <a:ea typeface="Nanum Square"/>
                <a:cs typeface="Nanum Square"/>
                <a:sym typeface="Nanum Square"/>
              </a:rPr>
              <a:t>voluptate</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velit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esse</a:t>
            </a:r>
            <a:endParaRPr lang="en-US" sz="1900" dirty="0">
              <a:solidFill>
                <a:srgbClr val="6E727B"/>
              </a:solidFill>
              <a:latin typeface="Nanum Square"/>
              <a:ea typeface="Nanum Square"/>
              <a:cs typeface="Nanum Square"/>
              <a:sym typeface="Nanum Square"/>
            </a:endParaRPr>
          </a:p>
        </p:txBody>
      </p:sp>
      <p:sp>
        <p:nvSpPr>
          <p:cNvPr id="6" name="TextBox 6"/>
          <p:cNvSpPr txBox="1"/>
          <p:nvPr/>
        </p:nvSpPr>
        <p:spPr>
          <a:xfrm>
            <a:off x="1761914" y="1136460"/>
            <a:ext cx="10430083"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01 </a:t>
            </a:r>
            <a:r>
              <a:rPr lang="ko-KR" altLang="en-US" sz="7999" dirty="0">
                <a:solidFill>
                  <a:srgbClr val="565A62"/>
                </a:solidFill>
                <a:latin typeface="TDTD한강고딕"/>
                <a:ea typeface="TDTD한강고딕"/>
                <a:cs typeface="TDTD한강고딕"/>
                <a:sym typeface="TDTD한강고딕"/>
              </a:rPr>
              <a:t>분석 결과 활용 기획</a:t>
            </a:r>
            <a:endParaRPr lang="en-US" sz="7999" dirty="0">
              <a:solidFill>
                <a:srgbClr val="565A62"/>
              </a:solidFill>
              <a:latin typeface="TDTD한강고딕"/>
              <a:ea typeface="TDTD한강고딕"/>
              <a:cs typeface="TDTD한강고딕"/>
              <a:sym typeface="TDTD한강고딕"/>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5" name="TextBox 5">
            <a:extLst>
              <a:ext uri="{C183D7F6-B498-43B3-948B-1728B52AA6E4}">
                <adec:decorative xmlns:adec="http://schemas.microsoft.com/office/drawing/2017/decorative" val="1"/>
              </a:ext>
            </a:extLst>
          </p:cNvPr>
          <p:cNvSpPr txBox="1"/>
          <p:nvPr/>
        </p:nvSpPr>
        <p:spPr>
          <a:xfrm>
            <a:off x="1838520" y="7730020"/>
            <a:ext cx="7388278" cy="1528280"/>
          </a:xfrm>
          <a:prstGeom prst="rect">
            <a:avLst/>
          </a:prstGeom>
        </p:spPr>
        <p:txBody>
          <a:bodyPr lIns="0" tIns="0" rIns="0" bIns="0" rtlCol="0" anchor="t">
            <a:spAutoFit/>
          </a:bodyPr>
          <a:lstStyle/>
          <a:p>
            <a:pPr marL="0" lvl="0" indent="0" algn="just">
              <a:lnSpc>
                <a:spcPts val="2470"/>
              </a:lnSpc>
            </a:pPr>
            <a:r>
              <a:rPr lang="en-US" sz="1900" dirty="0">
                <a:solidFill>
                  <a:srgbClr val="6E727B"/>
                </a:solidFill>
                <a:latin typeface="Nanum Square"/>
                <a:ea typeface="Nanum Square"/>
                <a:cs typeface="Nanum Square"/>
                <a:sym typeface="Nanum Square"/>
              </a:rPr>
              <a:t>Lorem ipsum dolor sit </a:t>
            </a:r>
            <a:r>
              <a:rPr lang="en-US" sz="1900" dirty="0" err="1">
                <a:solidFill>
                  <a:srgbClr val="6E727B"/>
                </a:solidFill>
                <a:latin typeface="Nanum Square"/>
                <a:ea typeface="Nanum Square"/>
                <a:cs typeface="Nanum Square"/>
                <a:sym typeface="Nanum Square"/>
              </a:rPr>
              <a:t>amet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consectetur</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adipiscing</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elit</a:t>
            </a:r>
            <a:r>
              <a:rPr lang="en-US" sz="1900" dirty="0">
                <a:solidFill>
                  <a:srgbClr val="6E727B"/>
                </a:solidFill>
                <a:latin typeface="Nanum Square"/>
                <a:ea typeface="Nanum Square"/>
                <a:cs typeface="Nanum Square"/>
                <a:sym typeface="Nanum Square"/>
              </a:rPr>
              <a:t>, sed do </a:t>
            </a:r>
            <a:r>
              <a:rPr lang="en-US" sz="1900" dirty="0" err="1">
                <a:solidFill>
                  <a:srgbClr val="6E727B"/>
                </a:solidFill>
                <a:latin typeface="Nanum Square"/>
                <a:ea typeface="Nanum Square"/>
                <a:cs typeface="Nanum Square"/>
                <a:sym typeface="Nanum Square"/>
              </a:rPr>
              <a:t>eiusmod</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tempor</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incididunt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ut</a:t>
            </a:r>
            <a:r>
              <a:rPr lang="en-US" sz="1900" dirty="0">
                <a:solidFill>
                  <a:srgbClr val="6E727B"/>
                </a:solidFill>
                <a:latin typeface="Nanum Square"/>
                <a:ea typeface="Nanum Square"/>
                <a:cs typeface="Nanum Square"/>
                <a:sym typeface="Nanum Square"/>
              </a:rPr>
              <a:t> labore et dolore magna </a:t>
            </a:r>
            <a:r>
              <a:rPr lang="en-US" sz="1900" dirty="0" err="1">
                <a:solidFill>
                  <a:srgbClr val="6E727B"/>
                </a:solidFill>
                <a:latin typeface="Nanum Square"/>
                <a:ea typeface="Nanum Square"/>
                <a:cs typeface="Nanum Square"/>
                <a:sym typeface="Nanum Square"/>
              </a:rPr>
              <a:t>aliqua</a:t>
            </a:r>
            <a:r>
              <a:rPr lang="en-US" sz="1900" dirty="0">
                <a:solidFill>
                  <a:srgbClr val="6E727B"/>
                </a:solidFill>
                <a:latin typeface="Nanum Square"/>
                <a:ea typeface="Nanum Square"/>
                <a:cs typeface="Nanum Square"/>
                <a:sym typeface="Nanum Square"/>
              </a:rPr>
              <a:t>. Ut </a:t>
            </a:r>
            <a:r>
              <a:rPr lang="en-US" sz="1900" dirty="0" err="1">
                <a:solidFill>
                  <a:srgbClr val="6E727B"/>
                </a:solidFill>
                <a:latin typeface="Nanum Square"/>
                <a:ea typeface="Nanum Square"/>
                <a:cs typeface="Nanum Square"/>
                <a:sym typeface="Nanum Square"/>
              </a:rPr>
              <a:t>enim</a:t>
            </a:r>
            <a:r>
              <a:rPr lang="en-US" sz="1900" dirty="0">
                <a:solidFill>
                  <a:srgbClr val="6E727B"/>
                </a:solidFill>
                <a:latin typeface="Nanum Square"/>
                <a:ea typeface="Nanum Square"/>
                <a:cs typeface="Nanum Square"/>
                <a:sym typeface="Nanum Square"/>
              </a:rPr>
              <a:t> ad minim </a:t>
            </a:r>
            <a:r>
              <a:rPr lang="en-US" sz="1900" dirty="0" err="1">
                <a:solidFill>
                  <a:srgbClr val="6E727B"/>
                </a:solidFill>
                <a:latin typeface="Nanum Square"/>
                <a:ea typeface="Nanum Square"/>
                <a:cs typeface="Nanum Square"/>
                <a:sym typeface="Nanum Square"/>
              </a:rPr>
              <a:t>veniam</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quis</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nostrud</a:t>
            </a:r>
            <a:r>
              <a:rPr lang="en-US" sz="1900" dirty="0">
                <a:solidFill>
                  <a:srgbClr val="6E727B"/>
                </a:solidFill>
                <a:latin typeface="Nanum Square"/>
                <a:ea typeface="Nanum Square"/>
                <a:cs typeface="Nanum Square"/>
                <a:sym typeface="Nanum Square"/>
              </a:rPr>
              <a:t> exercitation </a:t>
            </a:r>
            <a:r>
              <a:rPr lang="en-US" sz="1900" dirty="0" err="1">
                <a:solidFill>
                  <a:srgbClr val="6E727B"/>
                </a:solidFill>
                <a:latin typeface="Nanum Square"/>
                <a:ea typeface="Nanum Square"/>
                <a:cs typeface="Nanum Square"/>
                <a:sym typeface="Nanum Square"/>
              </a:rPr>
              <a:t>ullamco</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laboris</a:t>
            </a:r>
            <a:r>
              <a:rPr lang="en-US" sz="1900" dirty="0">
                <a:solidFill>
                  <a:srgbClr val="6E727B"/>
                </a:solidFill>
                <a:latin typeface="Nanum Square"/>
                <a:ea typeface="Nanum Square"/>
                <a:cs typeface="Nanum Square"/>
                <a:sym typeface="Nanum Square"/>
              </a:rPr>
              <a:t> nisi </a:t>
            </a:r>
            <a:r>
              <a:rPr lang="en-US" sz="1900" dirty="0" err="1">
                <a:solidFill>
                  <a:srgbClr val="6E727B"/>
                </a:solidFill>
                <a:latin typeface="Nanum Square"/>
                <a:ea typeface="Nanum Square"/>
                <a:cs typeface="Nanum Square"/>
                <a:sym typeface="Nanum Square"/>
              </a:rPr>
              <a:t>ut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aliquip</a:t>
            </a:r>
            <a:r>
              <a:rPr lang="en-US" sz="1900" dirty="0">
                <a:solidFill>
                  <a:srgbClr val="6E727B"/>
                </a:solidFill>
                <a:latin typeface="Nanum Square"/>
                <a:ea typeface="Nanum Square"/>
                <a:cs typeface="Nanum Square"/>
                <a:sym typeface="Nanum Square"/>
              </a:rPr>
              <a:t> ex </a:t>
            </a:r>
            <a:r>
              <a:rPr lang="en-US" sz="1900" dirty="0" err="1">
                <a:solidFill>
                  <a:srgbClr val="6E727B"/>
                </a:solidFill>
                <a:latin typeface="Nanum Square"/>
                <a:ea typeface="Nanum Square"/>
                <a:cs typeface="Nanum Square"/>
                <a:sym typeface="Nanum Square"/>
              </a:rPr>
              <a:t>ea</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commodo</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consequat</a:t>
            </a:r>
            <a:r>
              <a:rPr lang="en-US" sz="1900" dirty="0">
                <a:solidFill>
                  <a:srgbClr val="6E727B"/>
                </a:solidFill>
                <a:latin typeface="Nanum Square"/>
                <a:ea typeface="Nanum Square"/>
                <a:cs typeface="Nanum Square"/>
                <a:sym typeface="Nanum Square"/>
              </a:rPr>
              <a:t>. Duis </a:t>
            </a:r>
            <a:r>
              <a:rPr lang="en-US" sz="1900" dirty="0" err="1">
                <a:solidFill>
                  <a:srgbClr val="6E727B"/>
                </a:solidFill>
                <a:latin typeface="Nanum Square"/>
                <a:ea typeface="Nanum Square"/>
                <a:cs typeface="Nanum Square"/>
                <a:sym typeface="Nanum Square"/>
              </a:rPr>
              <a:t>aute</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irure</a:t>
            </a:r>
            <a:r>
              <a:rPr lang="en-US" sz="1900" dirty="0">
                <a:solidFill>
                  <a:srgbClr val="6E727B"/>
                </a:solidFill>
                <a:latin typeface="Nanum Square"/>
                <a:ea typeface="Nanum Square"/>
                <a:cs typeface="Nanum Square"/>
                <a:sym typeface="Nanum Square"/>
              </a:rPr>
              <a:t> dolor in </a:t>
            </a:r>
            <a:r>
              <a:rPr lang="en-US" sz="1900" dirty="0" err="1">
                <a:solidFill>
                  <a:srgbClr val="6E727B"/>
                </a:solidFill>
                <a:latin typeface="Nanum Square"/>
                <a:ea typeface="Nanum Square"/>
                <a:cs typeface="Nanum Square"/>
                <a:sym typeface="Nanum Square"/>
              </a:rPr>
              <a:t>reprehenderit</a:t>
            </a:r>
            <a:r>
              <a:rPr lang="en-US" sz="1900" dirty="0">
                <a:solidFill>
                  <a:srgbClr val="6E727B"/>
                </a:solidFill>
                <a:latin typeface="Nanum Square"/>
                <a:ea typeface="Nanum Square"/>
                <a:cs typeface="Nanum Square"/>
                <a:sym typeface="Nanum Square"/>
              </a:rPr>
              <a:t> in </a:t>
            </a:r>
            <a:r>
              <a:rPr lang="en-US" sz="1900" dirty="0" err="1">
                <a:solidFill>
                  <a:srgbClr val="6E727B"/>
                </a:solidFill>
                <a:latin typeface="Nanum Square"/>
                <a:ea typeface="Nanum Square"/>
                <a:cs typeface="Nanum Square"/>
                <a:sym typeface="Nanum Square"/>
              </a:rPr>
              <a:t>voluptate</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velit</a:t>
            </a:r>
            <a:r>
              <a:rPr lang="en-US" sz="1900" dirty="0">
                <a:solidFill>
                  <a:srgbClr val="6E727B"/>
                </a:solidFill>
                <a:latin typeface="Nanum Square"/>
                <a:ea typeface="Nanum Square"/>
                <a:cs typeface="Nanum Square"/>
                <a:sym typeface="Nanum Square"/>
              </a:rPr>
              <a:t> </a:t>
            </a:r>
            <a:r>
              <a:rPr lang="en-US" sz="1900" dirty="0" err="1">
                <a:solidFill>
                  <a:srgbClr val="6E727B"/>
                </a:solidFill>
                <a:latin typeface="Nanum Square"/>
                <a:ea typeface="Nanum Square"/>
                <a:cs typeface="Nanum Square"/>
                <a:sym typeface="Nanum Square"/>
              </a:rPr>
              <a:t>esse</a:t>
            </a:r>
            <a:endParaRPr lang="en-US" sz="1900" dirty="0">
              <a:solidFill>
                <a:srgbClr val="6E727B"/>
              </a:solidFill>
              <a:latin typeface="Nanum Square"/>
              <a:ea typeface="Nanum Square"/>
              <a:cs typeface="Nanum Square"/>
              <a:sym typeface="Nanum Square"/>
            </a:endParaRPr>
          </a:p>
        </p:txBody>
      </p:sp>
      <p:sp>
        <p:nvSpPr>
          <p:cNvPr id="6" name="TextBox 6"/>
          <p:cNvSpPr txBox="1"/>
          <p:nvPr/>
        </p:nvSpPr>
        <p:spPr>
          <a:xfrm>
            <a:off x="1761914" y="1136460"/>
            <a:ext cx="10430083"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01 </a:t>
            </a:r>
            <a:r>
              <a:rPr lang="ko-KR" altLang="en-US" sz="7999" dirty="0">
                <a:solidFill>
                  <a:srgbClr val="565A62"/>
                </a:solidFill>
                <a:latin typeface="TDTD한강고딕"/>
                <a:ea typeface="TDTD한강고딕"/>
                <a:cs typeface="TDTD한강고딕"/>
                <a:sym typeface="TDTD한강고딕"/>
              </a:rPr>
              <a:t>분석 결과 활용 기획</a:t>
            </a:r>
            <a:endParaRPr lang="en-US" sz="7999" dirty="0">
              <a:solidFill>
                <a:srgbClr val="565A62"/>
              </a:solidFill>
              <a:latin typeface="TDTD한강고딕"/>
              <a:ea typeface="TDTD한강고딕"/>
              <a:cs typeface="TDTD한강고딕"/>
              <a:sym typeface="TDTD한강고딕"/>
            </a:endParaRPr>
          </a:p>
        </p:txBody>
      </p:sp>
    </p:spTree>
    <p:extLst>
      <p:ext uri="{BB962C8B-B14F-4D97-AF65-F5344CB8AC3E}">
        <p14:creationId xmlns:p14="http://schemas.microsoft.com/office/powerpoint/2010/main" val="357356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grpSp>
        <p:nvGrpSpPr>
          <p:cNvPr id="9" name="Group 9"/>
          <p:cNvGrpSpPr/>
          <p:nvPr/>
        </p:nvGrpSpPr>
        <p:grpSpPr>
          <a:xfrm>
            <a:off x="1220810" y="3086100"/>
            <a:ext cx="3802999" cy="6401452"/>
            <a:chOff x="0" y="0"/>
            <a:chExt cx="1001613" cy="1685979"/>
          </a:xfrm>
        </p:grpSpPr>
        <p:sp>
          <p:nvSpPr>
            <p:cNvPr id="10" name="Freeform 10"/>
            <p:cNvSpPr/>
            <p:nvPr/>
          </p:nvSpPr>
          <p:spPr>
            <a:xfrm>
              <a:off x="0" y="0"/>
              <a:ext cx="1001613" cy="1685979"/>
            </a:xfrm>
            <a:custGeom>
              <a:avLst/>
              <a:gdLst/>
              <a:ahLst/>
              <a:cxnLst/>
              <a:rect l="l" t="t" r="r" b="b"/>
              <a:pathLst>
                <a:path w="1001613" h="1685979">
                  <a:moveTo>
                    <a:pt x="0" y="0"/>
                  </a:moveTo>
                  <a:lnTo>
                    <a:pt x="1001613" y="0"/>
                  </a:lnTo>
                  <a:lnTo>
                    <a:pt x="1001613" y="1685979"/>
                  </a:lnTo>
                  <a:lnTo>
                    <a:pt x="0" y="1685979"/>
                  </a:lnTo>
                  <a:close/>
                </a:path>
              </a:pathLst>
            </a:custGeom>
            <a:solidFill>
              <a:srgbClr val="F1EFEF"/>
            </a:solidFill>
            <a:ln w="9525" cap="sq">
              <a:solidFill>
                <a:srgbClr val="6E727B"/>
              </a:solidFill>
              <a:prstDash val="solid"/>
              <a:miter/>
            </a:ln>
          </p:spPr>
        </p:sp>
        <p:sp>
          <p:nvSpPr>
            <p:cNvPr id="11" name="TextBox 11"/>
            <p:cNvSpPr txBox="1"/>
            <p:nvPr/>
          </p:nvSpPr>
          <p:spPr>
            <a:xfrm>
              <a:off x="0" y="-38100"/>
              <a:ext cx="1001613" cy="1724079"/>
            </a:xfrm>
            <a:prstGeom prst="rect">
              <a:avLst/>
            </a:prstGeom>
          </p:spPr>
          <p:txBody>
            <a:bodyPr lIns="50800" tIns="50800" rIns="50800" bIns="50800" rtlCol="0" anchor="ctr"/>
            <a:lstStyle/>
            <a:p>
              <a:pPr algn="ctr">
                <a:lnSpc>
                  <a:spcPts val="3249"/>
                </a:lnSpc>
              </a:pPr>
              <a:endParaRPr/>
            </a:p>
          </p:txBody>
        </p:sp>
      </p:grpSp>
      <p:grpSp>
        <p:nvGrpSpPr>
          <p:cNvPr id="24" name="Group 24"/>
          <p:cNvGrpSpPr/>
          <p:nvPr/>
        </p:nvGrpSpPr>
        <p:grpSpPr>
          <a:xfrm>
            <a:off x="1219200" y="3086100"/>
            <a:ext cx="3801388" cy="1112496"/>
            <a:chOff x="0" y="0"/>
            <a:chExt cx="1001189" cy="293003"/>
          </a:xfrm>
        </p:grpSpPr>
        <p:sp>
          <p:nvSpPr>
            <p:cNvPr id="25" name="Freeform 25"/>
            <p:cNvSpPr/>
            <p:nvPr/>
          </p:nvSpPr>
          <p:spPr>
            <a:xfrm>
              <a:off x="0" y="0"/>
              <a:ext cx="1001189" cy="293003"/>
            </a:xfrm>
            <a:custGeom>
              <a:avLst/>
              <a:gdLst/>
              <a:ahLst/>
              <a:cxnLst/>
              <a:rect l="l" t="t" r="r" b="b"/>
              <a:pathLst>
                <a:path w="1001189" h="293003">
                  <a:moveTo>
                    <a:pt x="0" y="0"/>
                  </a:moveTo>
                  <a:lnTo>
                    <a:pt x="1001189" y="0"/>
                  </a:lnTo>
                  <a:lnTo>
                    <a:pt x="1001189" y="293003"/>
                  </a:lnTo>
                  <a:lnTo>
                    <a:pt x="0" y="293003"/>
                  </a:lnTo>
                  <a:close/>
                </a:path>
              </a:pathLst>
            </a:custGeom>
            <a:solidFill>
              <a:srgbClr val="6E727B"/>
            </a:solidFill>
          </p:spPr>
        </p:sp>
        <p:sp>
          <p:nvSpPr>
            <p:cNvPr id="26" name="TextBox 26"/>
            <p:cNvSpPr txBox="1"/>
            <p:nvPr/>
          </p:nvSpPr>
          <p:spPr>
            <a:xfrm>
              <a:off x="0" y="-28575"/>
              <a:ext cx="1001189" cy="321578"/>
            </a:xfrm>
            <a:prstGeom prst="rect">
              <a:avLst/>
            </a:prstGeom>
          </p:spPr>
          <p:txBody>
            <a:bodyPr lIns="50800" tIns="50800" rIns="50800" bIns="50800" rtlCol="0" anchor="ctr"/>
            <a:lstStyle/>
            <a:p>
              <a:pPr algn="ctr">
                <a:lnSpc>
                  <a:spcPts val="3249"/>
                </a:lnSpc>
              </a:pPr>
              <a:endParaRPr/>
            </a:p>
          </p:txBody>
        </p:sp>
      </p:grpSp>
      <p:sp>
        <p:nvSpPr>
          <p:cNvPr id="29" name="TextBox 29"/>
          <p:cNvSpPr txBox="1"/>
          <p:nvPr/>
        </p:nvSpPr>
        <p:spPr>
          <a:xfrm>
            <a:off x="1219200" y="3392076"/>
            <a:ext cx="3802999" cy="543561"/>
          </a:xfrm>
          <a:prstGeom prst="rect">
            <a:avLst/>
          </a:prstGeom>
        </p:spPr>
        <p:txBody>
          <a:bodyPr lIns="0" tIns="0" rIns="0" bIns="0" rtlCol="0" anchor="t">
            <a:spAutoFit/>
          </a:bodyPr>
          <a:lstStyle/>
          <a:p>
            <a:pPr marL="0" lvl="0" indent="0" algn="ctr">
              <a:lnSpc>
                <a:spcPts val="4180"/>
              </a:lnSpc>
            </a:pPr>
            <a:r>
              <a:rPr lang="ko-KR" altLang="en-US" sz="3800" dirty="0">
                <a:solidFill>
                  <a:srgbClr val="FFFFFF"/>
                </a:solidFill>
                <a:latin typeface="TDTD한강고딕"/>
                <a:ea typeface="TDTD한강고딕"/>
                <a:cs typeface="TDTD한강고딕"/>
                <a:sym typeface="TDTD한강고딕"/>
              </a:rPr>
              <a:t>위치정보법</a:t>
            </a:r>
            <a:endParaRPr lang="en-US" sz="3800" dirty="0">
              <a:solidFill>
                <a:srgbClr val="FFFFFF"/>
              </a:solidFill>
              <a:latin typeface="TDTD한강고딕"/>
              <a:ea typeface="TDTD한강고딕"/>
              <a:cs typeface="TDTD한강고딕"/>
              <a:sym typeface="TDTD한강고딕"/>
            </a:endParaRPr>
          </a:p>
        </p:txBody>
      </p:sp>
      <p:sp>
        <p:nvSpPr>
          <p:cNvPr id="30" name="TextBox 30"/>
          <p:cNvSpPr txBox="1"/>
          <p:nvPr/>
        </p:nvSpPr>
        <p:spPr>
          <a:xfrm>
            <a:off x="1761914" y="1136460"/>
            <a:ext cx="13616943"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02 </a:t>
            </a:r>
            <a:r>
              <a:rPr lang="ko-KR" altLang="en-US" sz="7999" dirty="0">
                <a:solidFill>
                  <a:srgbClr val="565A62"/>
                </a:solidFill>
                <a:latin typeface="TDTD한강고딕"/>
                <a:ea typeface="TDTD한강고딕"/>
                <a:cs typeface="TDTD한강고딕"/>
                <a:sym typeface="TDTD한강고딕"/>
              </a:rPr>
              <a:t>비즈니스 모델 활용 기획</a:t>
            </a:r>
            <a:endParaRPr lang="en-US" sz="7999" dirty="0">
              <a:solidFill>
                <a:srgbClr val="565A62"/>
              </a:solidFill>
              <a:latin typeface="TDTD한강고딕"/>
              <a:ea typeface="TDTD한강고딕"/>
              <a:cs typeface="TDTD한강고딕"/>
              <a:sym typeface="TDTD한강고딕"/>
            </a:endParaRPr>
          </a:p>
        </p:txBody>
      </p:sp>
      <p:sp>
        <p:nvSpPr>
          <p:cNvPr id="35" name="TextBox 35"/>
          <p:cNvSpPr txBox="1"/>
          <p:nvPr/>
        </p:nvSpPr>
        <p:spPr>
          <a:xfrm>
            <a:off x="1538175" y="6969395"/>
            <a:ext cx="3168269" cy="949106"/>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주요 내용</a:t>
            </a:r>
            <a:endParaRPr lang="en-US" altLang="ko-KR" sz="1900" dirty="0">
              <a:solidFill>
                <a:schemeClr val="tx1">
                  <a:lumMod val="85000"/>
                  <a:lumOff val="15000"/>
                </a:schemeClr>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위치기반 서비스 사업 신고</a:t>
            </a:r>
            <a:endParaRPr lang="en-US" altLang="ko-KR" sz="1900" dirty="0">
              <a:solidFill>
                <a:srgbClr val="6E727B"/>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a:t>
            </a:r>
            <a:r>
              <a:rPr lang="ko-KR" altLang="en-US" sz="1900" dirty="0">
                <a:solidFill>
                  <a:srgbClr val="6E727B"/>
                </a:solidFill>
                <a:latin typeface="Nanum Square"/>
                <a:ea typeface="Nanum Square"/>
                <a:cs typeface="Nanum Square"/>
                <a:sym typeface="Nanum Square"/>
              </a:rPr>
              <a:t> 위치정보 관리 의무</a:t>
            </a:r>
            <a:endParaRPr lang="en-US" sz="1900" dirty="0">
              <a:solidFill>
                <a:srgbClr val="6E727B"/>
              </a:solidFill>
              <a:latin typeface="Nanum Square"/>
              <a:ea typeface="Nanum Square"/>
              <a:cs typeface="Nanum Square"/>
              <a:sym typeface="Nanum Square"/>
            </a:endParaRPr>
          </a:p>
        </p:txBody>
      </p:sp>
      <p:sp>
        <p:nvSpPr>
          <p:cNvPr id="36" name="TextBox 5">
            <a:extLst>
              <a:ext uri="{FF2B5EF4-FFF2-40B4-BE49-F238E27FC236}">
                <a16:creationId xmlns:a16="http://schemas.microsoft.com/office/drawing/2014/main" id="{B733FBE5-711F-464A-921F-DAE034E276FA}"/>
              </a:ext>
              <a:ext uri="{C183D7F6-B498-43B3-948B-1728B52AA6E4}">
                <adec:decorative xmlns:adec="http://schemas.microsoft.com/office/drawing/2017/decorative" val="1"/>
              </a:ext>
            </a:extLst>
          </p:cNvPr>
          <p:cNvSpPr txBox="1"/>
          <p:nvPr/>
        </p:nvSpPr>
        <p:spPr>
          <a:xfrm>
            <a:off x="1831922" y="2244795"/>
            <a:ext cx="7388278" cy="307905"/>
          </a:xfrm>
          <a:prstGeom prst="rect">
            <a:avLst/>
          </a:prstGeom>
        </p:spPr>
        <p:txBody>
          <a:bodyPr lIns="0" tIns="0" rIns="0" bIns="0" rtlCol="0" anchor="t">
            <a:spAutoFit/>
          </a:bodyPr>
          <a:lstStyle/>
          <a:p>
            <a:pPr marL="0" lvl="0" indent="0" algn="just">
              <a:lnSpc>
                <a:spcPts val="2470"/>
              </a:lnSpc>
            </a:pPr>
            <a:r>
              <a:rPr lang="ko-KR" altLang="en-US" sz="1900" dirty="0">
                <a:solidFill>
                  <a:srgbClr val="6E727B"/>
                </a:solidFill>
                <a:latin typeface="Nanum Square"/>
                <a:ea typeface="Nanum Square"/>
                <a:cs typeface="Nanum Square"/>
                <a:sym typeface="Nanum Square"/>
              </a:rPr>
              <a:t>관련 </a:t>
            </a:r>
            <a:r>
              <a:rPr lang="ko-KR" altLang="en-US" sz="1900" dirty="0" err="1">
                <a:solidFill>
                  <a:srgbClr val="6E727B"/>
                </a:solidFill>
                <a:latin typeface="Nanum Square"/>
                <a:ea typeface="Nanum Square"/>
                <a:cs typeface="Nanum Square"/>
                <a:sym typeface="Nanum Square"/>
              </a:rPr>
              <a:t>볍령</a:t>
            </a:r>
            <a:r>
              <a:rPr lang="ko-KR" altLang="en-US" sz="1900" dirty="0">
                <a:solidFill>
                  <a:srgbClr val="6E727B"/>
                </a:solidFill>
                <a:latin typeface="Nanum Square"/>
                <a:ea typeface="Nanum Square"/>
                <a:cs typeface="Nanum Square"/>
                <a:sym typeface="Nanum Square"/>
              </a:rPr>
              <a:t> 분석</a:t>
            </a:r>
            <a:endParaRPr lang="en-US" sz="1900" dirty="0">
              <a:solidFill>
                <a:srgbClr val="6E727B"/>
              </a:solidFill>
              <a:latin typeface="Nanum Square"/>
              <a:ea typeface="Nanum Square"/>
              <a:cs typeface="Nanum Square"/>
              <a:sym typeface="Nanum Square"/>
            </a:endParaRPr>
          </a:p>
        </p:txBody>
      </p:sp>
      <p:pic>
        <p:nvPicPr>
          <p:cNvPr id="1026" name="Picture 2" descr="NIE] [이슈토론] 구글의 위치 정보 무단 수집 - 프리미엄조선">
            <a:extLst>
              <a:ext uri="{FF2B5EF4-FFF2-40B4-BE49-F238E27FC236}">
                <a16:creationId xmlns:a16="http://schemas.microsoft.com/office/drawing/2014/main" id="{9CE29BC7-6CB4-475D-9C5F-E4FEF4961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175" y="4387523"/>
            <a:ext cx="3168268" cy="237620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5">
            <a:extLst>
              <a:ext uri="{FF2B5EF4-FFF2-40B4-BE49-F238E27FC236}">
                <a16:creationId xmlns:a16="http://schemas.microsoft.com/office/drawing/2014/main" id="{F2592772-C797-4F79-822F-47BB73FF5622}"/>
              </a:ext>
            </a:extLst>
          </p:cNvPr>
          <p:cNvSpPr txBox="1"/>
          <p:nvPr/>
        </p:nvSpPr>
        <p:spPr>
          <a:xfrm>
            <a:off x="1556131" y="8156794"/>
            <a:ext cx="3168269" cy="949106"/>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대응 방안</a:t>
            </a:r>
            <a:endParaRPr lang="en-US" altLang="ko-KR" sz="1900" dirty="0">
              <a:solidFill>
                <a:schemeClr val="tx1">
                  <a:lumMod val="85000"/>
                  <a:lumOff val="15000"/>
                </a:schemeClr>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사업자 신고 완료</a:t>
            </a:r>
            <a:endParaRPr lang="en-US" altLang="ko-KR" sz="1900" dirty="0">
              <a:solidFill>
                <a:srgbClr val="6E727B"/>
              </a:solidFill>
              <a:latin typeface="Nanum Square"/>
              <a:ea typeface="Nanum Square"/>
              <a:cs typeface="Nanum Square"/>
              <a:sym typeface="Nanum Square"/>
            </a:endParaRPr>
          </a:p>
          <a:p>
            <a:pPr lvl="0" algn="just">
              <a:lnSpc>
                <a:spcPts val="2470"/>
              </a:lnSpc>
            </a:pPr>
            <a:r>
              <a:rPr lang="en-US" altLang="ko-KR" sz="1900" dirty="0">
                <a:solidFill>
                  <a:srgbClr val="6E727B"/>
                </a:solidFill>
                <a:latin typeface="Nanum Square"/>
                <a:ea typeface="Nanum Square"/>
                <a:cs typeface="Nanum Square"/>
                <a:sym typeface="Nanum Square"/>
              </a:rPr>
              <a:t>-</a:t>
            </a:r>
            <a:r>
              <a:rPr lang="ko-KR" altLang="en-US" sz="1900" dirty="0">
                <a:solidFill>
                  <a:srgbClr val="6E727B"/>
                </a:solidFill>
                <a:latin typeface="Nanum Square"/>
                <a:ea typeface="Nanum Square"/>
                <a:cs typeface="Nanum Square"/>
                <a:sym typeface="Nanum Square"/>
              </a:rPr>
              <a:t> 위치정보 보호 시스템 구축</a:t>
            </a:r>
            <a:endParaRPr lang="en-US" altLang="ko-KR" sz="1900" dirty="0">
              <a:solidFill>
                <a:srgbClr val="6E727B"/>
              </a:solidFill>
              <a:latin typeface="Nanum Square"/>
              <a:ea typeface="Nanum Square"/>
              <a:cs typeface="Nanum Square"/>
              <a:sym typeface="Nanum Square"/>
            </a:endParaRPr>
          </a:p>
        </p:txBody>
      </p:sp>
      <p:grpSp>
        <p:nvGrpSpPr>
          <p:cNvPr id="38" name="Group 9">
            <a:extLst>
              <a:ext uri="{FF2B5EF4-FFF2-40B4-BE49-F238E27FC236}">
                <a16:creationId xmlns:a16="http://schemas.microsoft.com/office/drawing/2014/main" id="{6E79BA43-4DF2-47D2-9AC9-EFA56BBE748C}"/>
              </a:ext>
            </a:extLst>
          </p:cNvPr>
          <p:cNvGrpSpPr/>
          <p:nvPr/>
        </p:nvGrpSpPr>
        <p:grpSpPr>
          <a:xfrm>
            <a:off x="5488010" y="3086100"/>
            <a:ext cx="3802999" cy="6401452"/>
            <a:chOff x="0" y="0"/>
            <a:chExt cx="1001613" cy="1685979"/>
          </a:xfrm>
        </p:grpSpPr>
        <p:sp>
          <p:nvSpPr>
            <p:cNvPr id="39" name="Freeform 10">
              <a:extLst>
                <a:ext uri="{FF2B5EF4-FFF2-40B4-BE49-F238E27FC236}">
                  <a16:creationId xmlns:a16="http://schemas.microsoft.com/office/drawing/2014/main" id="{C0292570-2541-41CA-A3C3-E8190616A9D8}"/>
                </a:ext>
              </a:extLst>
            </p:cNvPr>
            <p:cNvSpPr/>
            <p:nvPr/>
          </p:nvSpPr>
          <p:spPr>
            <a:xfrm>
              <a:off x="0" y="0"/>
              <a:ext cx="1001613" cy="1685979"/>
            </a:xfrm>
            <a:custGeom>
              <a:avLst/>
              <a:gdLst/>
              <a:ahLst/>
              <a:cxnLst/>
              <a:rect l="l" t="t" r="r" b="b"/>
              <a:pathLst>
                <a:path w="1001613" h="1685979">
                  <a:moveTo>
                    <a:pt x="0" y="0"/>
                  </a:moveTo>
                  <a:lnTo>
                    <a:pt x="1001613" y="0"/>
                  </a:lnTo>
                  <a:lnTo>
                    <a:pt x="1001613" y="1685979"/>
                  </a:lnTo>
                  <a:lnTo>
                    <a:pt x="0" y="1685979"/>
                  </a:lnTo>
                  <a:close/>
                </a:path>
              </a:pathLst>
            </a:custGeom>
            <a:solidFill>
              <a:srgbClr val="F1EFEF"/>
            </a:solidFill>
            <a:ln w="9525" cap="sq">
              <a:solidFill>
                <a:srgbClr val="6E727B"/>
              </a:solidFill>
              <a:prstDash val="solid"/>
              <a:miter/>
            </a:ln>
          </p:spPr>
        </p:sp>
        <p:sp>
          <p:nvSpPr>
            <p:cNvPr id="40" name="TextBox 11">
              <a:extLst>
                <a:ext uri="{FF2B5EF4-FFF2-40B4-BE49-F238E27FC236}">
                  <a16:creationId xmlns:a16="http://schemas.microsoft.com/office/drawing/2014/main" id="{99E6F8B0-37D2-4AE8-8ABC-9C6947E6C01E}"/>
                </a:ext>
              </a:extLst>
            </p:cNvPr>
            <p:cNvSpPr txBox="1"/>
            <p:nvPr/>
          </p:nvSpPr>
          <p:spPr>
            <a:xfrm>
              <a:off x="0" y="-38100"/>
              <a:ext cx="1001613" cy="1724079"/>
            </a:xfrm>
            <a:prstGeom prst="rect">
              <a:avLst/>
            </a:prstGeom>
          </p:spPr>
          <p:txBody>
            <a:bodyPr lIns="50800" tIns="50800" rIns="50800" bIns="50800" rtlCol="0" anchor="ctr"/>
            <a:lstStyle/>
            <a:p>
              <a:pPr algn="ctr">
                <a:lnSpc>
                  <a:spcPts val="3249"/>
                </a:lnSpc>
              </a:pPr>
              <a:endParaRPr/>
            </a:p>
          </p:txBody>
        </p:sp>
      </p:grpSp>
      <p:grpSp>
        <p:nvGrpSpPr>
          <p:cNvPr id="41" name="Group 24">
            <a:extLst>
              <a:ext uri="{FF2B5EF4-FFF2-40B4-BE49-F238E27FC236}">
                <a16:creationId xmlns:a16="http://schemas.microsoft.com/office/drawing/2014/main" id="{7325EA1E-8431-42F0-8808-D93EF77684C8}"/>
              </a:ext>
            </a:extLst>
          </p:cNvPr>
          <p:cNvGrpSpPr/>
          <p:nvPr/>
        </p:nvGrpSpPr>
        <p:grpSpPr>
          <a:xfrm>
            <a:off x="5486400" y="3086100"/>
            <a:ext cx="3801388" cy="1112496"/>
            <a:chOff x="0" y="0"/>
            <a:chExt cx="1001189" cy="293003"/>
          </a:xfrm>
        </p:grpSpPr>
        <p:sp>
          <p:nvSpPr>
            <p:cNvPr id="42" name="Freeform 25">
              <a:extLst>
                <a:ext uri="{FF2B5EF4-FFF2-40B4-BE49-F238E27FC236}">
                  <a16:creationId xmlns:a16="http://schemas.microsoft.com/office/drawing/2014/main" id="{EB4ED463-CE5C-44D8-967E-C077D3334202}"/>
                </a:ext>
              </a:extLst>
            </p:cNvPr>
            <p:cNvSpPr/>
            <p:nvPr/>
          </p:nvSpPr>
          <p:spPr>
            <a:xfrm>
              <a:off x="0" y="0"/>
              <a:ext cx="1001189" cy="293003"/>
            </a:xfrm>
            <a:custGeom>
              <a:avLst/>
              <a:gdLst/>
              <a:ahLst/>
              <a:cxnLst/>
              <a:rect l="l" t="t" r="r" b="b"/>
              <a:pathLst>
                <a:path w="1001189" h="293003">
                  <a:moveTo>
                    <a:pt x="0" y="0"/>
                  </a:moveTo>
                  <a:lnTo>
                    <a:pt x="1001189" y="0"/>
                  </a:lnTo>
                  <a:lnTo>
                    <a:pt x="1001189" y="293003"/>
                  </a:lnTo>
                  <a:lnTo>
                    <a:pt x="0" y="293003"/>
                  </a:lnTo>
                  <a:close/>
                </a:path>
              </a:pathLst>
            </a:custGeom>
            <a:solidFill>
              <a:srgbClr val="6E727B"/>
            </a:solidFill>
          </p:spPr>
        </p:sp>
        <p:sp>
          <p:nvSpPr>
            <p:cNvPr id="43" name="TextBox 26">
              <a:extLst>
                <a:ext uri="{FF2B5EF4-FFF2-40B4-BE49-F238E27FC236}">
                  <a16:creationId xmlns:a16="http://schemas.microsoft.com/office/drawing/2014/main" id="{A50158E0-E72B-4DFF-83CB-38E04729122F}"/>
                </a:ext>
              </a:extLst>
            </p:cNvPr>
            <p:cNvSpPr txBox="1"/>
            <p:nvPr/>
          </p:nvSpPr>
          <p:spPr>
            <a:xfrm>
              <a:off x="0" y="-28575"/>
              <a:ext cx="1001189" cy="321578"/>
            </a:xfrm>
            <a:prstGeom prst="rect">
              <a:avLst/>
            </a:prstGeom>
          </p:spPr>
          <p:txBody>
            <a:bodyPr lIns="50800" tIns="50800" rIns="50800" bIns="50800" rtlCol="0" anchor="ctr"/>
            <a:lstStyle/>
            <a:p>
              <a:pPr algn="ctr">
                <a:lnSpc>
                  <a:spcPts val="3249"/>
                </a:lnSpc>
              </a:pPr>
              <a:endParaRPr/>
            </a:p>
          </p:txBody>
        </p:sp>
      </p:grpSp>
      <p:sp>
        <p:nvSpPr>
          <p:cNvPr id="44" name="TextBox 29">
            <a:extLst>
              <a:ext uri="{FF2B5EF4-FFF2-40B4-BE49-F238E27FC236}">
                <a16:creationId xmlns:a16="http://schemas.microsoft.com/office/drawing/2014/main" id="{C43F6A97-C48E-4662-AE09-D47FE335329F}"/>
              </a:ext>
            </a:extLst>
          </p:cNvPr>
          <p:cNvSpPr txBox="1"/>
          <p:nvPr/>
        </p:nvSpPr>
        <p:spPr>
          <a:xfrm>
            <a:off x="5486400" y="3392076"/>
            <a:ext cx="3802999" cy="543561"/>
          </a:xfrm>
          <a:prstGeom prst="rect">
            <a:avLst/>
          </a:prstGeom>
        </p:spPr>
        <p:txBody>
          <a:bodyPr lIns="0" tIns="0" rIns="0" bIns="0" rtlCol="0" anchor="t">
            <a:spAutoFit/>
          </a:bodyPr>
          <a:lstStyle/>
          <a:p>
            <a:pPr marL="0" lvl="0" indent="0" algn="ctr">
              <a:lnSpc>
                <a:spcPts val="4180"/>
              </a:lnSpc>
            </a:pPr>
            <a:r>
              <a:rPr lang="ko-KR" altLang="en-US" sz="3800" dirty="0">
                <a:solidFill>
                  <a:srgbClr val="FFFFFF"/>
                </a:solidFill>
                <a:latin typeface="TDTD한강고딕"/>
                <a:ea typeface="TDTD한강고딕"/>
                <a:cs typeface="TDTD한강고딕"/>
                <a:sym typeface="TDTD한강고딕"/>
              </a:rPr>
              <a:t>개인정보보호법</a:t>
            </a:r>
            <a:endParaRPr lang="en-US" sz="3800" dirty="0">
              <a:solidFill>
                <a:srgbClr val="FFFFFF"/>
              </a:solidFill>
              <a:latin typeface="TDTD한강고딕"/>
              <a:ea typeface="TDTD한강고딕"/>
              <a:cs typeface="TDTD한강고딕"/>
              <a:sym typeface="TDTD한강고딕"/>
            </a:endParaRPr>
          </a:p>
        </p:txBody>
      </p:sp>
      <p:sp>
        <p:nvSpPr>
          <p:cNvPr id="45" name="TextBox 35">
            <a:extLst>
              <a:ext uri="{FF2B5EF4-FFF2-40B4-BE49-F238E27FC236}">
                <a16:creationId xmlns:a16="http://schemas.microsoft.com/office/drawing/2014/main" id="{81ACC877-A556-42E5-A905-64BF5C72B6DA}"/>
              </a:ext>
            </a:extLst>
          </p:cNvPr>
          <p:cNvSpPr txBox="1"/>
          <p:nvPr/>
        </p:nvSpPr>
        <p:spPr>
          <a:xfrm>
            <a:off x="5805375" y="6969395"/>
            <a:ext cx="3168269" cy="949106"/>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주요 내용</a:t>
            </a:r>
            <a:endParaRPr lang="en-US" altLang="ko-KR" sz="1900" dirty="0">
              <a:solidFill>
                <a:schemeClr val="tx1">
                  <a:lumMod val="85000"/>
                  <a:lumOff val="15000"/>
                </a:schemeClr>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비식별화 처리 의무</a:t>
            </a:r>
            <a:endParaRPr lang="en-US" altLang="ko-KR" sz="1900" dirty="0">
              <a:solidFill>
                <a:srgbClr val="6E727B"/>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a:t>
            </a:r>
            <a:r>
              <a:rPr lang="ko-KR" altLang="en-US" sz="1900" dirty="0">
                <a:solidFill>
                  <a:srgbClr val="6E727B"/>
                </a:solidFill>
                <a:latin typeface="Nanum Square"/>
                <a:ea typeface="Nanum Square"/>
                <a:cs typeface="Nanum Square"/>
                <a:sym typeface="Nanum Square"/>
              </a:rPr>
              <a:t> 개인정보처리자의 의무</a:t>
            </a:r>
            <a:endParaRPr lang="en-US" sz="1900" dirty="0">
              <a:solidFill>
                <a:srgbClr val="6E727B"/>
              </a:solidFill>
              <a:latin typeface="Nanum Square"/>
              <a:ea typeface="Nanum Square"/>
              <a:cs typeface="Nanum Square"/>
              <a:sym typeface="Nanum Square"/>
            </a:endParaRPr>
          </a:p>
        </p:txBody>
      </p:sp>
      <p:sp>
        <p:nvSpPr>
          <p:cNvPr id="47" name="TextBox 35">
            <a:extLst>
              <a:ext uri="{FF2B5EF4-FFF2-40B4-BE49-F238E27FC236}">
                <a16:creationId xmlns:a16="http://schemas.microsoft.com/office/drawing/2014/main" id="{481605B0-173B-4771-B1B3-DF24E6F95A20}"/>
              </a:ext>
            </a:extLst>
          </p:cNvPr>
          <p:cNvSpPr txBox="1"/>
          <p:nvPr/>
        </p:nvSpPr>
        <p:spPr>
          <a:xfrm>
            <a:off x="5823331" y="8156794"/>
            <a:ext cx="3168269" cy="949106"/>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대응 방안</a:t>
            </a:r>
            <a:endParaRPr lang="en-US" altLang="ko-KR" sz="1900" dirty="0">
              <a:solidFill>
                <a:schemeClr val="tx1">
                  <a:lumMod val="85000"/>
                  <a:lumOff val="15000"/>
                </a:schemeClr>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데이터 암호화 및 비식별화</a:t>
            </a:r>
            <a:endParaRPr lang="en-US" altLang="ko-KR" sz="1900" dirty="0">
              <a:solidFill>
                <a:srgbClr val="6E727B"/>
              </a:solidFill>
              <a:latin typeface="Nanum Square"/>
              <a:ea typeface="Nanum Square"/>
              <a:cs typeface="Nanum Square"/>
              <a:sym typeface="Nanum Square"/>
            </a:endParaRPr>
          </a:p>
          <a:p>
            <a:pPr lvl="0" algn="just">
              <a:lnSpc>
                <a:spcPts val="2470"/>
              </a:lnSpc>
            </a:pPr>
            <a:r>
              <a:rPr lang="en-US" altLang="ko-KR" sz="1900" dirty="0">
                <a:solidFill>
                  <a:srgbClr val="6E727B"/>
                </a:solidFill>
                <a:latin typeface="Nanum Square"/>
                <a:ea typeface="Nanum Square"/>
                <a:cs typeface="Nanum Square"/>
                <a:sym typeface="Nanum Square"/>
              </a:rPr>
              <a:t>-</a:t>
            </a:r>
            <a:r>
              <a:rPr lang="ko-KR" altLang="en-US" sz="1900" dirty="0">
                <a:solidFill>
                  <a:srgbClr val="6E727B"/>
                </a:solidFill>
                <a:latin typeface="Nanum Square"/>
                <a:ea typeface="Nanum Square"/>
                <a:cs typeface="Nanum Square"/>
                <a:sym typeface="Nanum Square"/>
              </a:rPr>
              <a:t> 개인정보 보안시스템 구축</a:t>
            </a:r>
            <a:endParaRPr lang="en-US" altLang="ko-KR" sz="1900" dirty="0">
              <a:solidFill>
                <a:srgbClr val="6E727B"/>
              </a:solidFill>
              <a:latin typeface="Nanum Square"/>
              <a:ea typeface="Nanum Square"/>
              <a:cs typeface="Nanum Square"/>
              <a:sym typeface="Nanum Square"/>
            </a:endParaRPr>
          </a:p>
        </p:txBody>
      </p:sp>
      <p:pic>
        <p:nvPicPr>
          <p:cNvPr id="1030" name="Picture 6" descr="10년 만에 바뀐 개인정보보호법, '3가지 쟁점' 어떻게 풀어야 하나? - 테크42">
            <a:extLst>
              <a:ext uri="{FF2B5EF4-FFF2-40B4-BE49-F238E27FC236}">
                <a16:creationId xmlns:a16="http://schemas.microsoft.com/office/drawing/2014/main" id="{A6D688DA-E5D7-468F-9FE0-A071E5E64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375" y="4387523"/>
            <a:ext cx="3168269" cy="2343579"/>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Group 9">
            <a:extLst>
              <a:ext uri="{FF2B5EF4-FFF2-40B4-BE49-F238E27FC236}">
                <a16:creationId xmlns:a16="http://schemas.microsoft.com/office/drawing/2014/main" id="{454FC05B-73A3-4DEB-8495-6D7AF1C32194}"/>
              </a:ext>
            </a:extLst>
          </p:cNvPr>
          <p:cNvGrpSpPr/>
          <p:nvPr/>
        </p:nvGrpSpPr>
        <p:grpSpPr>
          <a:xfrm>
            <a:off x="9760601" y="3085448"/>
            <a:ext cx="3802999" cy="6401452"/>
            <a:chOff x="0" y="0"/>
            <a:chExt cx="1001613" cy="1685979"/>
          </a:xfrm>
        </p:grpSpPr>
        <p:sp>
          <p:nvSpPr>
            <p:cNvPr id="50" name="Freeform 10">
              <a:extLst>
                <a:ext uri="{FF2B5EF4-FFF2-40B4-BE49-F238E27FC236}">
                  <a16:creationId xmlns:a16="http://schemas.microsoft.com/office/drawing/2014/main" id="{C8E40703-FE7F-4615-8D4D-16C35238855B}"/>
                </a:ext>
              </a:extLst>
            </p:cNvPr>
            <p:cNvSpPr/>
            <p:nvPr/>
          </p:nvSpPr>
          <p:spPr>
            <a:xfrm>
              <a:off x="0" y="0"/>
              <a:ext cx="1001613" cy="1685979"/>
            </a:xfrm>
            <a:custGeom>
              <a:avLst/>
              <a:gdLst/>
              <a:ahLst/>
              <a:cxnLst/>
              <a:rect l="l" t="t" r="r" b="b"/>
              <a:pathLst>
                <a:path w="1001613" h="1685979">
                  <a:moveTo>
                    <a:pt x="0" y="0"/>
                  </a:moveTo>
                  <a:lnTo>
                    <a:pt x="1001613" y="0"/>
                  </a:lnTo>
                  <a:lnTo>
                    <a:pt x="1001613" y="1685979"/>
                  </a:lnTo>
                  <a:lnTo>
                    <a:pt x="0" y="1685979"/>
                  </a:lnTo>
                  <a:close/>
                </a:path>
              </a:pathLst>
            </a:custGeom>
            <a:solidFill>
              <a:srgbClr val="F1EFEF"/>
            </a:solidFill>
            <a:ln w="9525" cap="sq">
              <a:solidFill>
                <a:srgbClr val="6E727B"/>
              </a:solidFill>
              <a:prstDash val="solid"/>
              <a:miter/>
            </a:ln>
          </p:spPr>
        </p:sp>
        <p:sp>
          <p:nvSpPr>
            <p:cNvPr id="51" name="TextBox 11">
              <a:extLst>
                <a:ext uri="{FF2B5EF4-FFF2-40B4-BE49-F238E27FC236}">
                  <a16:creationId xmlns:a16="http://schemas.microsoft.com/office/drawing/2014/main" id="{4B9FD947-AC24-4DCD-B8F3-2F97C5C3D695}"/>
                </a:ext>
              </a:extLst>
            </p:cNvPr>
            <p:cNvSpPr txBox="1"/>
            <p:nvPr/>
          </p:nvSpPr>
          <p:spPr>
            <a:xfrm>
              <a:off x="0" y="-38100"/>
              <a:ext cx="1001613" cy="1724079"/>
            </a:xfrm>
            <a:prstGeom prst="rect">
              <a:avLst/>
            </a:prstGeom>
          </p:spPr>
          <p:txBody>
            <a:bodyPr lIns="50800" tIns="50800" rIns="50800" bIns="50800" rtlCol="0" anchor="ctr"/>
            <a:lstStyle/>
            <a:p>
              <a:pPr algn="ctr">
                <a:lnSpc>
                  <a:spcPts val="3249"/>
                </a:lnSpc>
              </a:pPr>
              <a:endParaRPr/>
            </a:p>
          </p:txBody>
        </p:sp>
      </p:grpSp>
      <p:grpSp>
        <p:nvGrpSpPr>
          <p:cNvPr id="52" name="Group 24">
            <a:extLst>
              <a:ext uri="{FF2B5EF4-FFF2-40B4-BE49-F238E27FC236}">
                <a16:creationId xmlns:a16="http://schemas.microsoft.com/office/drawing/2014/main" id="{728D2138-1807-43D9-AE65-73839DAD372C}"/>
              </a:ext>
            </a:extLst>
          </p:cNvPr>
          <p:cNvGrpSpPr/>
          <p:nvPr/>
        </p:nvGrpSpPr>
        <p:grpSpPr>
          <a:xfrm>
            <a:off x="9758991" y="3085448"/>
            <a:ext cx="3801388" cy="1112496"/>
            <a:chOff x="0" y="0"/>
            <a:chExt cx="1001189" cy="293003"/>
          </a:xfrm>
        </p:grpSpPr>
        <p:sp>
          <p:nvSpPr>
            <p:cNvPr id="53" name="Freeform 25">
              <a:extLst>
                <a:ext uri="{FF2B5EF4-FFF2-40B4-BE49-F238E27FC236}">
                  <a16:creationId xmlns:a16="http://schemas.microsoft.com/office/drawing/2014/main" id="{864B0294-B731-420C-A3CF-9189DB770F34}"/>
                </a:ext>
              </a:extLst>
            </p:cNvPr>
            <p:cNvSpPr/>
            <p:nvPr/>
          </p:nvSpPr>
          <p:spPr>
            <a:xfrm>
              <a:off x="0" y="0"/>
              <a:ext cx="1001189" cy="293003"/>
            </a:xfrm>
            <a:custGeom>
              <a:avLst/>
              <a:gdLst/>
              <a:ahLst/>
              <a:cxnLst/>
              <a:rect l="l" t="t" r="r" b="b"/>
              <a:pathLst>
                <a:path w="1001189" h="293003">
                  <a:moveTo>
                    <a:pt x="0" y="0"/>
                  </a:moveTo>
                  <a:lnTo>
                    <a:pt x="1001189" y="0"/>
                  </a:lnTo>
                  <a:lnTo>
                    <a:pt x="1001189" y="293003"/>
                  </a:lnTo>
                  <a:lnTo>
                    <a:pt x="0" y="293003"/>
                  </a:lnTo>
                  <a:close/>
                </a:path>
              </a:pathLst>
            </a:custGeom>
            <a:solidFill>
              <a:srgbClr val="6E727B"/>
            </a:solidFill>
          </p:spPr>
        </p:sp>
        <p:sp>
          <p:nvSpPr>
            <p:cNvPr id="54" name="TextBox 26">
              <a:extLst>
                <a:ext uri="{FF2B5EF4-FFF2-40B4-BE49-F238E27FC236}">
                  <a16:creationId xmlns:a16="http://schemas.microsoft.com/office/drawing/2014/main" id="{DBDB2745-E800-4E4F-A18C-D334260613F3}"/>
                </a:ext>
              </a:extLst>
            </p:cNvPr>
            <p:cNvSpPr txBox="1"/>
            <p:nvPr/>
          </p:nvSpPr>
          <p:spPr>
            <a:xfrm>
              <a:off x="0" y="-28575"/>
              <a:ext cx="1001189" cy="321578"/>
            </a:xfrm>
            <a:prstGeom prst="rect">
              <a:avLst/>
            </a:prstGeom>
          </p:spPr>
          <p:txBody>
            <a:bodyPr lIns="50800" tIns="50800" rIns="50800" bIns="50800" rtlCol="0" anchor="ctr"/>
            <a:lstStyle/>
            <a:p>
              <a:pPr algn="ctr">
                <a:lnSpc>
                  <a:spcPts val="3249"/>
                </a:lnSpc>
              </a:pPr>
              <a:endParaRPr/>
            </a:p>
          </p:txBody>
        </p:sp>
      </p:grpSp>
      <p:sp>
        <p:nvSpPr>
          <p:cNvPr id="55" name="TextBox 29">
            <a:extLst>
              <a:ext uri="{FF2B5EF4-FFF2-40B4-BE49-F238E27FC236}">
                <a16:creationId xmlns:a16="http://schemas.microsoft.com/office/drawing/2014/main" id="{7F3C4A29-E1BB-4AFD-A62B-5AFE70C0B568}"/>
              </a:ext>
            </a:extLst>
          </p:cNvPr>
          <p:cNvSpPr txBox="1"/>
          <p:nvPr/>
        </p:nvSpPr>
        <p:spPr>
          <a:xfrm>
            <a:off x="9758991" y="3391424"/>
            <a:ext cx="3802999" cy="543561"/>
          </a:xfrm>
          <a:prstGeom prst="rect">
            <a:avLst/>
          </a:prstGeom>
        </p:spPr>
        <p:txBody>
          <a:bodyPr lIns="0" tIns="0" rIns="0" bIns="0" rtlCol="0" anchor="t">
            <a:spAutoFit/>
          </a:bodyPr>
          <a:lstStyle/>
          <a:p>
            <a:pPr marL="0" lvl="0" indent="0" algn="ctr">
              <a:lnSpc>
                <a:spcPts val="4180"/>
              </a:lnSpc>
            </a:pPr>
            <a:r>
              <a:rPr lang="ko-KR" altLang="en-US" sz="3800" dirty="0">
                <a:solidFill>
                  <a:srgbClr val="FFFFFF"/>
                </a:solidFill>
                <a:latin typeface="TDTD한강고딕"/>
                <a:ea typeface="TDTD한강고딕"/>
                <a:cs typeface="TDTD한강고딕"/>
                <a:sym typeface="TDTD한강고딕"/>
              </a:rPr>
              <a:t>공공데이터법</a:t>
            </a:r>
            <a:endParaRPr lang="en-US" sz="3800" dirty="0">
              <a:solidFill>
                <a:srgbClr val="FFFFFF"/>
              </a:solidFill>
              <a:latin typeface="TDTD한강고딕"/>
              <a:ea typeface="TDTD한강고딕"/>
              <a:cs typeface="TDTD한강고딕"/>
              <a:sym typeface="TDTD한강고딕"/>
            </a:endParaRPr>
          </a:p>
        </p:txBody>
      </p:sp>
      <p:sp>
        <p:nvSpPr>
          <p:cNvPr id="56" name="TextBox 35">
            <a:extLst>
              <a:ext uri="{FF2B5EF4-FFF2-40B4-BE49-F238E27FC236}">
                <a16:creationId xmlns:a16="http://schemas.microsoft.com/office/drawing/2014/main" id="{93DAE866-971E-48F8-B044-377A4840AD97}"/>
              </a:ext>
            </a:extLst>
          </p:cNvPr>
          <p:cNvSpPr txBox="1"/>
          <p:nvPr/>
        </p:nvSpPr>
        <p:spPr>
          <a:xfrm>
            <a:off x="10077966" y="6968743"/>
            <a:ext cx="3168269" cy="1590307"/>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주요 내용</a:t>
            </a:r>
            <a:endParaRPr lang="en-US" altLang="ko-KR" sz="1900" dirty="0">
              <a:solidFill>
                <a:schemeClr val="tx1">
                  <a:lumMod val="85000"/>
                  <a:lumOff val="15000"/>
                </a:schemeClr>
              </a:solidFill>
              <a:latin typeface="Nanum Square"/>
              <a:ea typeface="Nanum Square"/>
              <a:cs typeface="Nanum Square"/>
              <a:sym typeface="Nanum Square"/>
            </a:endParaRPr>
          </a:p>
          <a:p>
            <a:pPr lvl="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공공데이터 개방</a:t>
            </a:r>
            <a:endParaRPr lang="en-US" altLang="ko-KR" sz="1900" dirty="0">
              <a:solidFill>
                <a:srgbClr val="6E727B"/>
              </a:solidFill>
              <a:latin typeface="Nanum Square"/>
              <a:ea typeface="Nanum Square"/>
              <a:cs typeface="Nanum Square"/>
              <a:sym typeface="Nanum Square"/>
            </a:endParaRPr>
          </a:p>
          <a:p>
            <a:pPr lvl="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영리목적포함</a:t>
            </a: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자유로운 이용</a:t>
            </a:r>
            <a:endParaRPr lang="en-US" altLang="ko-KR" sz="1900" dirty="0">
              <a:solidFill>
                <a:srgbClr val="6E727B"/>
              </a:solidFill>
              <a:latin typeface="Nanum Square"/>
              <a:ea typeface="Nanum Square"/>
              <a:cs typeface="Nanum Square"/>
              <a:sym typeface="Nanum Square"/>
            </a:endParaRPr>
          </a:p>
          <a:p>
            <a:pPr marL="342900" lvl="0" indent="-342900" algn="just">
              <a:lnSpc>
                <a:spcPts val="2470"/>
              </a:lnSpc>
              <a:buFontTx/>
              <a:buChar char="-"/>
            </a:pPr>
            <a:endParaRPr lang="en-US" altLang="ko-KR" sz="1900" dirty="0">
              <a:solidFill>
                <a:srgbClr val="6E727B"/>
              </a:solidFill>
              <a:latin typeface="Nanum Square"/>
              <a:ea typeface="Nanum Square"/>
              <a:cs typeface="Nanum Square"/>
              <a:sym typeface="Nanum Square"/>
            </a:endParaRPr>
          </a:p>
          <a:p>
            <a:pPr marL="342900" lvl="0" indent="-342900" algn="just">
              <a:lnSpc>
                <a:spcPts val="2470"/>
              </a:lnSpc>
              <a:buFontTx/>
              <a:buChar char="-"/>
            </a:pPr>
            <a:endParaRPr lang="en-US" altLang="ko-KR" sz="1900" dirty="0">
              <a:solidFill>
                <a:srgbClr val="6E727B"/>
              </a:solidFill>
              <a:latin typeface="Nanum Square"/>
              <a:ea typeface="Nanum Square"/>
              <a:cs typeface="Nanum Square"/>
              <a:sym typeface="Nanum Square"/>
            </a:endParaRPr>
          </a:p>
        </p:txBody>
      </p:sp>
      <p:sp>
        <p:nvSpPr>
          <p:cNvPr id="57" name="TextBox 35">
            <a:extLst>
              <a:ext uri="{FF2B5EF4-FFF2-40B4-BE49-F238E27FC236}">
                <a16:creationId xmlns:a16="http://schemas.microsoft.com/office/drawing/2014/main" id="{636E6C9B-4695-49C5-B72D-C1652E3E3DFB}"/>
              </a:ext>
            </a:extLst>
          </p:cNvPr>
          <p:cNvSpPr txBox="1"/>
          <p:nvPr/>
        </p:nvSpPr>
        <p:spPr>
          <a:xfrm>
            <a:off x="10095922" y="8156142"/>
            <a:ext cx="3168269" cy="949106"/>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대응 방안</a:t>
            </a:r>
            <a:endParaRPr lang="en-US" altLang="ko-KR" sz="1900" dirty="0">
              <a:solidFill>
                <a:schemeClr val="tx1">
                  <a:lumMod val="85000"/>
                  <a:lumOff val="15000"/>
                </a:schemeClr>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공공데이터 적극 활용</a:t>
            </a:r>
            <a:endParaRPr lang="en-US" altLang="ko-KR" sz="1900" dirty="0">
              <a:solidFill>
                <a:srgbClr val="6E727B"/>
              </a:solidFill>
              <a:latin typeface="Nanum Square"/>
              <a:ea typeface="Nanum Square"/>
              <a:cs typeface="Nanum Square"/>
              <a:sym typeface="Nanum Square"/>
            </a:endParaRPr>
          </a:p>
          <a:p>
            <a:pPr lvl="0" algn="just">
              <a:lnSpc>
                <a:spcPts val="2470"/>
              </a:lnSpc>
            </a:pPr>
            <a:r>
              <a:rPr lang="en-US" altLang="ko-KR" sz="1900" dirty="0">
                <a:solidFill>
                  <a:srgbClr val="6E727B"/>
                </a:solidFill>
                <a:latin typeface="Nanum Square"/>
                <a:ea typeface="Nanum Square"/>
                <a:cs typeface="Nanum Square"/>
                <a:sym typeface="Nanum Square"/>
              </a:rPr>
              <a:t>-</a:t>
            </a:r>
            <a:r>
              <a:rPr lang="ko-KR" altLang="en-US" sz="1900" dirty="0">
                <a:solidFill>
                  <a:srgbClr val="6E727B"/>
                </a:solidFill>
                <a:latin typeface="Nanum Square"/>
                <a:ea typeface="Nanum Square"/>
                <a:cs typeface="Nanum Square"/>
                <a:sym typeface="Nanum Square"/>
              </a:rPr>
              <a:t> 데이터 상품화 기회</a:t>
            </a:r>
            <a:endParaRPr lang="en-US" altLang="ko-KR" sz="1900" dirty="0">
              <a:solidFill>
                <a:srgbClr val="6E727B"/>
              </a:solidFill>
              <a:latin typeface="Nanum Square"/>
              <a:ea typeface="Nanum Square"/>
              <a:cs typeface="Nanum Square"/>
              <a:sym typeface="Nanum Square"/>
            </a:endParaRPr>
          </a:p>
        </p:txBody>
      </p:sp>
      <p:grpSp>
        <p:nvGrpSpPr>
          <p:cNvPr id="59" name="Group 9">
            <a:extLst>
              <a:ext uri="{FF2B5EF4-FFF2-40B4-BE49-F238E27FC236}">
                <a16:creationId xmlns:a16="http://schemas.microsoft.com/office/drawing/2014/main" id="{7C72F2D6-F1BF-4636-A9A6-BEA4A3F0C14F}"/>
              </a:ext>
            </a:extLst>
          </p:cNvPr>
          <p:cNvGrpSpPr/>
          <p:nvPr/>
        </p:nvGrpSpPr>
        <p:grpSpPr>
          <a:xfrm>
            <a:off x="14027801" y="3086100"/>
            <a:ext cx="3802999" cy="6401452"/>
            <a:chOff x="0" y="0"/>
            <a:chExt cx="1001613" cy="1685979"/>
          </a:xfrm>
        </p:grpSpPr>
        <p:sp>
          <p:nvSpPr>
            <p:cNvPr id="60" name="Freeform 10">
              <a:extLst>
                <a:ext uri="{FF2B5EF4-FFF2-40B4-BE49-F238E27FC236}">
                  <a16:creationId xmlns:a16="http://schemas.microsoft.com/office/drawing/2014/main" id="{E75B4A45-5D62-4ECA-AE75-9B09BF660BBC}"/>
                </a:ext>
              </a:extLst>
            </p:cNvPr>
            <p:cNvSpPr/>
            <p:nvPr/>
          </p:nvSpPr>
          <p:spPr>
            <a:xfrm>
              <a:off x="0" y="0"/>
              <a:ext cx="1001613" cy="1685979"/>
            </a:xfrm>
            <a:custGeom>
              <a:avLst/>
              <a:gdLst/>
              <a:ahLst/>
              <a:cxnLst/>
              <a:rect l="l" t="t" r="r" b="b"/>
              <a:pathLst>
                <a:path w="1001613" h="1685979">
                  <a:moveTo>
                    <a:pt x="0" y="0"/>
                  </a:moveTo>
                  <a:lnTo>
                    <a:pt x="1001613" y="0"/>
                  </a:lnTo>
                  <a:lnTo>
                    <a:pt x="1001613" y="1685979"/>
                  </a:lnTo>
                  <a:lnTo>
                    <a:pt x="0" y="1685979"/>
                  </a:lnTo>
                  <a:close/>
                </a:path>
              </a:pathLst>
            </a:custGeom>
            <a:solidFill>
              <a:srgbClr val="F1EFEF"/>
            </a:solidFill>
            <a:ln w="9525" cap="sq">
              <a:solidFill>
                <a:srgbClr val="6E727B"/>
              </a:solidFill>
              <a:prstDash val="solid"/>
              <a:miter/>
            </a:ln>
          </p:spPr>
        </p:sp>
        <p:sp>
          <p:nvSpPr>
            <p:cNvPr id="61" name="TextBox 11">
              <a:extLst>
                <a:ext uri="{FF2B5EF4-FFF2-40B4-BE49-F238E27FC236}">
                  <a16:creationId xmlns:a16="http://schemas.microsoft.com/office/drawing/2014/main" id="{8EE0D39E-DB79-4978-BD70-73E93D4DD24A}"/>
                </a:ext>
              </a:extLst>
            </p:cNvPr>
            <p:cNvSpPr txBox="1"/>
            <p:nvPr/>
          </p:nvSpPr>
          <p:spPr>
            <a:xfrm>
              <a:off x="0" y="-38100"/>
              <a:ext cx="1001613" cy="1724079"/>
            </a:xfrm>
            <a:prstGeom prst="rect">
              <a:avLst/>
            </a:prstGeom>
          </p:spPr>
          <p:txBody>
            <a:bodyPr lIns="50800" tIns="50800" rIns="50800" bIns="50800" rtlCol="0" anchor="ctr"/>
            <a:lstStyle/>
            <a:p>
              <a:pPr algn="ctr">
                <a:lnSpc>
                  <a:spcPts val="3249"/>
                </a:lnSpc>
              </a:pPr>
              <a:endParaRPr/>
            </a:p>
          </p:txBody>
        </p:sp>
      </p:grpSp>
      <p:grpSp>
        <p:nvGrpSpPr>
          <p:cNvPr id="62" name="Group 24">
            <a:extLst>
              <a:ext uri="{FF2B5EF4-FFF2-40B4-BE49-F238E27FC236}">
                <a16:creationId xmlns:a16="http://schemas.microsoft.com/office/drawing/2014/main" id="{3731E91B-D948-4068-8834-889432225369}"/>
              </a:ext>
            </a:extLst>
          </p:cNvPr>
          <p:cNvGrpSpPr/>
          <p:nvPr/>
        </p:nvGrpSpPr>
        <p:grpSpPr>
          <a:xfrm>
            <a:off x="14026191" y="3086100"/>
            <a:ext cx="3801388" cy="1112496"/>
            <a:chOff x="0" y="0"/>
            <a:chExt cx="1001189" cy="293003"/>
          </a:xfrm>
        </p:grpSpPr>
        <p:sp>
          <p:nvSpPr>
            <p:cNvPr id="63" name="Freeform 25">
              <a:extLst>
                <a:ext uri="{FF2B5EF4-FFF2-40B4-BE49-F238E27FC236}">
                  <a16:creationId xmlns:a16="http://schemas.microsoft.com/office/drawing/2014/main" id="{E1D5F4D6-63FA-4887-854D-C9A75296F386}"/>
                </a:ext>
              </a:extLst>
            </p:cNvPr>
            <p:cNvSpPr/>
            <p:nvPr/>
          </p:nvSpPr>
          <p:spPr>
            <a:xfrm>
              <a:off x="0" y="0"/>
              <a:ext cx="1001189" cy="293003"/>
            </a:xfrm>
            <a:custGeom>
              <a:avLst/>
              <a:gdLst/>
              <a:ahLst/>
              <a:cxnLst/>
              <a:rect l="l" t="t" r="r" b="b"/>
              <a:pathLst>
                <a:path w="1001189" h="293003">
                  <a:moveTo>
                    <a:pt x="0" y="0"/>
                  </a:moveTo>
                  <a:lnTo>
                    <a:pt x="1001189" y="0"/>
                  </a:lnTo>
                  <a:lnTo>
                    <a:pt x="1001189" y="293003"/>
                  </a:lnTo>
                  <a:lnTo>
                    <a:pt x="0" y="293003"/>
                  </a:lnTo>
                  <a:close/>
                </a:path>
              </a:pathLst>
            </a:custGeom>
            <a:solidFill>
              <a:srgbClr val="6E727B"/>
            </a:solidFill>
          </p:spPr>
        </p:sp>
        <p:sp>
          <p:nvSpPr>
            <p:cNvPr id="64" name="TextBox 26">
              <a:extLst>
                <a:ext uri="{FF2B5EF4-FFF2-40B4-BE49-F238E27FC236}">
                  <a16:creationId xmlns:a16="http://schemas.microsoft.com/office/drawing/2014/main" id="{D1A6C525-DD98-48CC-9010-70147CA23A9D}"/>
                </a:ext>
              </a:extLst>
            </p:cNvPr>
            <p:cNvSpPr txBox="1"/>
            <p:nvPr/>
          </p:nvSpPr>
          <p:spPr>
            <a:xfrm>
              <a:off x="0" y="-28575"/>
              <a:ext cx="1001189" cy="321578"/>
            </a:xfrm>
            <a:prstGeom prst="rect">
              <a:avLst/>
            </a:prstGeom>
          </p:spPr>
          <p:txBody>
            <a:bodyPr lIns="50800" tIns="50800" rIns="50800" bIns="50800" rtlCol="0" anchor="ctr"/>
            <a:lstStyle/>
            <a:p>
              <a:pPr algn="ctr">
                <a:lnSpc>
                  <a:spcPts val="3249"/>
                </a:lnSpc>
              </a:pPr>
              <a:endParaRPr/>
            </a:p>
          </p:txBody>
        </p:sp>
      </p:grpSp>
      <p:sp>
        <p:nvSpPr>
          <p:cNvPr id="65" name="TextBox 29">
            <a:extLst>
              <a:ext uri="{FF2B5EF4-FFF2-40B4-BE49-F238E27FC236}">
                <a16:creationId xmlns:a16="http://schemas.microsoft.com/office/drawing/2014/main" id="{34DDFB36-0943-47D9-8079-42E8D662CA04}"/>
              </a:ext>
            </a:extLst>
          </p:cNvPr>
          <p:cNvSpPr txBox="1"/>
          <p:nvPr/>
        </p:nvSpPr>
        <p:spPr>
          <a:xfrm>
            <a:off x="14026191" y="3392076"/>
            <a:ext cx="3802999" cy="543561"/>
          </a:xfrm>
          <a:prstGeom prst="rect">
            <a:avLst/>
          </a:prstGeom>
        </p:spPr>
        <p:txBody>
          <a:bodyPr lIns="0" tIns="0" rIns="0" bIns="0" rtlCol="0" anchor="t">
            <a:spAutoFit/>
          </a:bodyPr>
          <a:lstStyle/>
          <a:p>
            <a:pPr marL="0" lvl="0" indent="0" algn="ctr">
              <a:lnSpc>
                <a:spcPts val="4180"/>
              </a:lnSpc>
            </a:pPr>
            <a:r>
              <a:rPr lang="ko-KR" altLang="en-US" sz="3800" dirty="0">
                <a:solidFill>
                  <a:srgbClr val="FFFFFF"/>
                </a:solidFill>
                <a:latin typeface="TDTD한강고딕"/>
                <a:ea typeface="TDTD한강고딕"/>
                <a:cs typeface="TDTD한강고딕"/>
                <a:sym typeface="TDTD한강고딕"/>
              </a:rPr>
              <a:t>신용정보법</a:t>
            </a:r>
            <a:endParaRPr lang="en-US" sz="3800" dirty="0">
              <a:solidFill>
                <a:srgbClr val="FFFFFF"/>
              </a:solidFill>
              <a:latin typeface="TDTD한강고딕"/>
              <a:ea typeface="TDTD한강고딕"/>
              <a:cs typeface="TDTD한강고딕"/>
              <a:sym typeface="TDTD한강고딕"/>
            </a:endParaRPr>
          </a:p>
        </p:txBody>
      </p:sp>
      <p:sp>
        <p:nvSpPr>
          <p:cNvPr id="66" name="TextBox 35">
            <a:extLst>
              <a:ext uri="{FF2B5EF4-FFF2-40B4-BE49-F238E27FC236}">
                <a16:creationId xmlns:a16="http://schemas.microsoft.com/office/drawing/2014/main" id="{837FAE7A-E31D-4FCC-9526-052F6228800D}"/>
              </a:ext>
            </a:extLst>
          </p:cNvPr>
          <p:cNvSpPr txBox="1"/>
          <p:nvPr/>
        </p:nvSpPr>
        <p:spPr>
          <a:xfrm>
            <a:off x="14345166" y="6969395"/>
            <a:ext cx="3168269" cy="1590307"/>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주요 내용</a:t>
            </a:r>
            <a:endParaRPr lang="en-US" altLang="ko-KR" sz="1900" dirty="0">
              <a:solidFill>
                <a:schemeClr val="tx1">
                  <a:lumMod val="85000"/>
                  <a:lumOff val="15000"/>
                </a:schemeClr>
              </a:solidFill>
              <a:latin typeface="Nanum Square"/>
              <a:ea typeface="Nanum Square"/>
              <a:cs typeface="Nanum Square"/>
              <a:sym typeface="Nanum Square"/>
            </a:endParaRPr>
          </a:p>
          <a:p>
            <a:pPr lvl="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신용정보 보안관리 내용을 포함한 계약 체결 의무</a:t>
            </a:r>
            <a:endParaRPr lang="en-US" altLang="ko-KR" sz="1900" dirty="0">
              <a:solidFill>
                <a:srgbClr val="6E727B"/>
              </a:solidFill>
              <a:latin typeface="Nanum Square"/>
              <a:ea typeface="Nanum Square"/>
              <a:cs typeface="Nanum Square"/>
              <a:sym typeface="Nanum Square"/>
            </a:endParaRPr>
          </a:p>
          <a:p>
            <a:pPr marL="342900" lvl="0" indent="-342900" algn="just">
              <a:lnSpc>
                <a:spcPts val="2470"/>
              </a:lnSpc>
              <a:buFontTx/>
              <a:buChar char="-"/>
            </a:pPr>
            <a:endParaRPr lang="en-US" altLang="ko-KR" sz="1900" dirty="0">
              <a:solidFill>
                <a:srgbClr val="6E727B"/>
              </a:solidFill>
              <a:latin typeface="Nanum Square"/>
              <a:ea typeface="Nanum Square"/>
              <a:cs typeface="Nanum Square"/>
              <a:sym typeface="Nanum Square"/>
            </a:endParaRPr>
          </a:p>
          <a:p>
            <a:pPr marL="342900" lvl="0" indent="-342900" algn="just">
              <a:lnSpc>
                <a:spcPts val="2470"/>
              </a:lnSpc>
              <a:buFontTx/>
              <a:buChar char="-"/>
            </a:pPr>
            <a:endParaRPr lang="en-US" altLang="ko-KR" sz="1900" dirty="0">
              <a:solidFill>
                <a:srgbClr val="6E727B"/>
              </a:solidFill>
              <a:latin typeface="Nanum Square"/>
              <a:ea typeface="Nanum Square"/>
              <a:cs typeface="Nanum Square"/>
              <a:sym typeface="Nanum Square"/>
            </a:endParaRPr>
          </a:p>
        </p:txBody>
      </p:sp>
      <p:sp>
        <p:nvSpPr>
          <p:cNvPr id="67" name="TextBox 35">
            <a:extLst>
              <a:ext uri="{FF2B5EF4-FFF2-40B4-BE49-F238E27FC236}">
                <a16:creationId xmlns:a16="http://schemas.microsoft.com/office/drawing/2014/main" id="{CCDD92E1-B99E-46E8-8F70-28585C664FEC}"/>
              </a:ext>
            </a:extLst>
          </p:cNvPr>
          <p:cNvSpPr txBox="1"/>
          <p:nvPr/>
        </p:nvSpPr>
        <p:spPr>
          <a:xfrm>
            <a:off x="14363122" y="8156794"/>
            <a:ext cx="3168269" cy="949106"/>
          </a:xfrm>
          <a:prstGeom prst="rect">
            <a:avLst/>
          </a:prstGeom>
        </p:spPr>
        <p:txBody>
          <a:bodyPr lIns="0" tIns="0" rIns="0" bIns="0" rtlCol="0" anchor="t">
            <a:spAutoFit/>
          </a:bodyPr>
          <a:lstStyle/>
          <a:p>
            <a:pPr marL="0" lvl="0" indent="0" algn="just">
              <a:lnSpc>
                <a:spcPts val="2470"/>
              </a:lnSpc>
            </a:pPr>
            <a:r>
              <a:rPr lang="ko-KR" altLang="en-US" sz="1900" dirty="0">
                <a:solidFill>
                  <a:schemeClr val="tx1">
                    <a:lumMod val="85000"/>
                    <a:lumOff val="15000"/>
                  </a:schemeClr>
                </a:solidFill>
                <a:latin typeface="Nanum Square"/>
                <a:ea typeface="Nanum Square"/>
                <a:cs typeface="Nanum Square"/>
                <a:sym typeface="Nanum Square"/>
              </a:rPr>
              <a:t>대응 방안</a:t>
            </a:r>
            <a:endParaRPr lang="en-US" altLang="ko-KR" sz="1900" dirty="0">
              <a:solidFill>
                <a:schemeClr val="tx1">
                  <a:lumMod val="85000"/>
                  <a:lumOff val="15000"/>
                </a:schemeClr>
              </a:solidFill>
              <a:latin typeface="Nanum Square"/>
              <a:ea typeface="Nanum Square"/>
              <a:cs typeface="Nanum Square"/>
              <a:sym typeface="Nanum Square"/>
            </a:endParaRPr>
          </a:p>
          <a:p>
            <a:pPr marL="0" lvl="0" indent="0" algn="just">
              <a:lnSpc>
                <a:spcPts val="2470"/>
              </a:lnSpc>
            </a:pP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회원가입 시 동의사항에 계약 체결 단계 포함</a:t>
            </a:r>
            <a:endParaRPr lang="en-US" altLang="ko-KR" sz="1900" dirty="0">
              <a:solidFill>
                <a:srgbClr val="6E727B"/>
              </a:solidFill>
              <a:latin typeface="Nanum Square"/>
              <a:ea typeface="Nanum Square"/>
              <a:cs typeface="Nanum Square"/>
              <a:sym typeface="Nanum Square"/>
            </a:endParaRPr>
          </a:p>
        </p:txBody>
      </p:sp>
      <p:pic>
        <p:nvPicPr>
          <p:cNvPr id="1032" name="Picture 8" descr="공공데이터 개방의 새로운 이정표: 10만 건 돌파와 AI 시대의 데이터 활용">
            <a:extLst>
              <a:ext uri="{FF2B5EF4-FFF2-40B4-BE49-F238E27FC236}">
                <a16:creationId xmlns:a16="http://schemas.microsoft.com/office/drawing/2014/main" id="{BDDC81CF-6E8E-4843-9275-E890D667D5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95923" y="4503919"/>
            <a:ext cx="3168268" cy="208317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금융회사 개인정보보호, '신용정보법' 우선 적용">
            <a:extLst>
              <a:ext uri="{FF2B5EF4-FFF2-40B4-BE49-F238E27FC236}">
                <a16:creationId xmlns:a16="http://schemas.microsoft.com/office/drawing/2014/main" id="{93B41BD3-370D-4FBD-BA87-923F496650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41642" y="4581577"/>
            <a:ext cx="3168269" cy="200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1E0DF"/>
        </a:solidFill>
        <a:effectLst/>
      </p:bgPr>
    </p:bg>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0" name="TextBox 30"/>
          <p:cNvSpPr txBox="1"/>
          <p:nvPr/>
        </p:nvSpPr>
        <p:spPr>
          <a:xfrm>
            <a:off x="1761914" y="1136460"/>
            <a:ext cx="13616943"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02 </a:t>
            </a:r>
            <a:r>
              <a:rPr lang="ko-KR" altLang="en-US" sz="7999" dirty="0">
                <a:solidFill>
                  <a:srgbClr val="565A62"/>
                </a:solidFill>
                <a:latin typeface="TDTD한강고딕"/>
                <a:ea typeface="TDTD한강고딕"/>
                <a:cs typeface="TDTD한강고딕"/>
                <a:sym typeface="TDTD한강고딕"/>
              </a:rPr>
              <a:t>비즈니스 모델 활용 기획</a:t>
            </a:r>
            <a:endParaRPr lang="en-US" sz="7999" dirty="0">
              <a:solidFill>
                <a:srgbClr val="565A62"/>
              </a:solidFill>
              <a:latin typeface="TDTD한강고딕"/>
              <a:ea typeface="TDTD한강고딕"/>
              <a:cs typeface="TDTD한강고딕"/>
              <a:sym typeface="TDTD한강고딕"/>
            </a:endParaRPr>
          </a:p>
        </p:txBody>
      </p:sp>
      <p:graphicFrame>
        <p:nvGraphicFramePr>
          <p:cNvPr id="36" name="Table 3">
            <a:extLst>
              <a:ext uri="{FF2B5EF4-FFF2-40B4-BE49-F238E27FC236}">
                <a16:creationId xmlns:a16="http://schemas.microsoft.com/office/drawing/2014/main" id="{2748BA8D-3C1F-4CF4-8DDA-53E5F89875F0}"/>
              </a:ext>
            </a:extLst>
          </p:cNvPr>
          <p:cNvGraphicFramePr>
            <a:graphicFrameLocks noGrp="1"/>
          </p:cNvGraphicFramePr>
          <p:nvPr>
            <p:extLst>
              <p:ext uri="{D42A27DB-BD31-4B8C-83A1-F6EECF244321}">
                <p14:modId xmlns:p14="http://schemas.microsoft.com/office/powerpoint/2010/main" val="4264775843"/>
              </p:ext>
            </p:extLst>
          </p:nvPr>
        </p:nvGraphicFramePr>
        <p:xfrm>
          <a:off x="1447800" y="2781300"/>
          <a:ext cx="15478335" cy="7096130"/>
        </p:xfrm>
        <a:graphic>
          <a:graphicData uri="http://schemas.openxmlformats.org/drawingml/2006/table">
            <a:tbl>
              <a:tblPr/>
              <a:tblGrid>
                <a:gridCol w="2536110">
                  <a:extLst>
                    <a:ext uri="{9D8B030D-6E8A-4147-A177-3AD203B41FA5}">
                      <a16:colId xmlns:a16="http://schemas.microsoft.com/office/drawing/2014/main" val="20000"/>
                    </a:ext>
                  </a:extLst>
                </a:gridCol>
                <a:gridCol w="6328325">
                  <a:extLst>
                    <a:ext uri="{9D8B030D-6E8A-4147-A177-3AD203B41FA5}">
                      <a16:colId xmlns:a16="http://schemas.microsoft.com/office/drawing/2014/main" val="20001"/>
                    </a:ext>
                  </a:extLst>
                </a:gridCol>
                <a:gridCol w="6613900">
                  <a:extLst>
                    <a:ext uri="{9D8B030D-6E8A-4147-A177-3AD203B41FA5}">
                      <a16:colId xmlns:a16="http://schemas.microsoft.com/office/drawing/2014/main" val="20003"/>
                    </a:ext>
                  </a:extLst>
                </a:gridCol>
              </a:tblGrid>
              <a:tr h="709613">
                <a:tc>
                  <a:txBody>
                    <a:bodyPr/>
                    <a:lstStyle/>
                    <a:p>
                      <a:pPr algn="ctr">
                        <a:lnSpc>
                          <a:spcPct val="100000"/>
                        </a:lnSpc>
                        <a:defRPr/>
                      </a:pPr>
                      <a:r>
                        <a:rPr lang="en-US" sz="2300" dirty="0" err="1">
                          <a:solidFill>
                            <a:srgbClr val="565A62"/>
                          </a:solidFill>
                          <a:latin typeface="TDTD한강고딕"/>
                          <a:ea typeface="TDTD한강고딕"/>
                          <a:cs typeface="TDTD한강고딕"/>
                          <a:sym typeface="TDTD한강고딕"/>
                        </a:rPr>
                        <a:t>구분</a:t>
                      </a: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ct val="100000"/>
                        </a:lnSpc>
                        <a:defRPr/>
                      </a:pPr>
                      <a:r>
                        <a:rPr lang="ko-KR" altLang="en-US" sz="2000" dirty="0">
                          <a:solidFill>
                            <a:srgbClr val="565A62"/>
                          </a:solidFill>
                          <a:latin typeface="TDTD한강고딕"/>
                          <a:ea typeface="TDTD한강고딕"/>
                          <a:sym typeface="TDTD한강고딕"/>
                        </a:rPr>
                        <a:t>내용</a:t>
                      </a:r>
                      <a:endParaRPr lang="en-US" altLang="ko-KR" sz="1050" dirty="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ct val="100000"/>
                        </a:lnSpc>
                        <a:defRPr/>
                      </a:pPr>
                      <a:r>
                        <a:rPr lang="ko-KR" altLang="en-US" sz="2000" dirty="0">
                          <a:solidFill>
                            <a:srgbClr val="565A62"/>
                          </a:solidFill>
                          <a:latin typeface="TDTD한강고딕"/>
                          <a:ea typeface="TDTD한강고딕"/>
                          <a:sym typeface="TDTD한강고딕"/>
                        </a:rPr>
                        <a:t>활용 기획</a:t>
                      </a:r>
                      <a:endParaRPr lang="en-US" altLang="ko-KR" sz="105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extLst>
                  <a:ext uri="{0D108BD9-81ED-4DB2-BD59-A6C34878D82A}">
                    <a16:rowId xmlns:a16="http://schemas.microsoft.com/office/drawing/2014/main" val="10000"/>
                  </a:ext>
                </a:extLst>
              </a:tr>
              <a:tr h="2128839">
                <a:tc>
                  <a:txBody>
                    <a:bodyPr/>
                    <a:lstStyle/>
                    <a:p>
                      <a:pPr algn="ctr">
                        <a:lnSpc>
                          <a:spcPct val="100000"/>
                        </a:lnSpc>
                        <a:defRPr/>
                      </a:pPr>
                      <a:r>
                        <a:rPr lang="ko-KR" altLang="en-US" sz="2200" dirty="0">
                          <a:solidFill>
                            <a:srgbClr val="000000"/>
                          </a:solidFill>
                          <a:latin typeface="TDTD한강고딕"/>
                          <a:ea typeface="TDTD한강고딕"/>
                          <a:cs typeface="TDTD한강고딕"/>
                          <a:sym typeface="TDTD한강고딕"/>
                        </a:rPr>
                        <a:t>창업지원 정책</a:t>
                      </a: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창업 희망자에게 스타트업 지원 및 정착 지원</a:t>
                      </a:r>
                      <a:endParaRPr lang="en-US"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정부 지원사업 참여</a:t>
                      </a: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지자체 협력 사업</a:t>
                      </a: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데이터 기반 창업컨설팅 참여</a:t>
                      </a:r>
                      <a:endParaRPr lang="en-US" altLang="ko-KR"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extLst>
                  <a:ext uri="{0D108BD9-81ED-4DB2-BD59-A6C34878D82A}">
                    <a16:rowId xmlns:a16="http://schemas.microsoft.com/office/drawing/2014/main" val="10001"/>
                  </a:ext>
                </a:extLst>
              </a:tr>
              <a:tr h="2128839">
                <a:tc>
                  <a:txBody>
                    <a:bodyPr/>
                    <a:lstStyle/>
                    <a:p>
                      <a:pPr algn="ctr">
                        <a:lnSpc>
                          <a:spcPct val="100000"/>
                        </a:lnSpc>
                        <a:defRPr/>
                      </a:pPr>
                      <a:r>
                        <a:rPr lang="ko-KR" altLang="en-US" sz="2200" dirty="0">
                          <a:solidFill>
                            <a:srgbClr val="000000"/>
                          </a:solidFill>
                          <a:latin typeface="TDTD한강고딕"/>
                          <a:ea typeface="TDTD한강고딕"/>
                          <a:sym typeface="TDTD한강고딕"/>
                        </a:rPr>
                        <a:t>데이터기반</a:t>
                      </a:r>
                      <a:endParaRPr lang="en-US" altLang="ko-KR" sz="2200" dirty="0">
                        <a:solidFill>
                          <a:srgbClr val="000000"/>
                        </a:solidFill>
                        <a:latin typeface="TDTD한강고딕"/>
                        <a:ea typeface="TDTD한강고딕"/>
                        <a:sym typeface="TDTD한강고딕"/>
                      </a:endParaRPr>
                    </a:p>
                    <a:p>
                      <a:pPr algn="ctr">
                        <a:lnSpc>
                          <a:spcPct val="100000"/>
                        </a:lnSpc>
                        <a:defRPr/>
                      </a:pPr>
                      <a:r>
                        <a:rPr lang="ko-KR" altLang="en-US" sz="2200" dirty="0">
                          <a:solidFill>
                            <a:srgbClr val="000000"/>
                          </a:solidFill>
                          <a:latin typeface="TDTD한강고딕"/>
                          <a:ea typeface="TDTD한강고딕"/>
                          <a:sym typeface="TDTD한강고딕"/>
                        </a:rPr>
                        <a:t> 행정 강화</a:t>
                      </a: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r>
                        <a:rPr lang="ko-KR" altLang="en-US" sz="2200" dirty="0">
                          <a:solidFill>
                            <a:srgbClr val="000000"/>
                          </a:solidFill>
                          <a:latin typeface="TDTD한강고딕"/>
                          <a:ea typeface="TDTD한강고딕"/>
                          <a:cs typeface="TDTD한강고딕"/>
                          <a:sym typeface="TDTD한강고딕"/>
                        </a:rPr>
                        <a:t>공공기관이 데이터를 수집</a:t>
                      </a:r>
                      <a:r>
                        <a:rPr lang="en-US" altLang="ko-KR" sz="2200" dirty="0">
                          <a:solidFill>
                            <a:srgbClr val="000000"/>
                          </a:solidFill>
                          <a:latin typeface="TDTD한강고딕"/>
                          <a:ea typeface="TDTD한강고딕"/>
                          <a:cs typeface="TDTD한강고딕"/>
                          <a:sym typeface="TDTD한강고딕"/>
                        </a:rPr>
                        <a:t>, </a:t>
                      </a:r>
                      <a:r>
                        <a:rPr lang="ko-KR" altLang="en-US" sz="2200" dirty="0">
                          <a:solidFill>
                            <a:srgbClr val="000000"/>
                          </a:solidFill>
                          <a:latin typeface="TDTD한강고딕"/>
                          <a:ea typeface="TDTD한강고딕"/>
                          <a:cs typeface="TDTD한강고딕"/>
                          <a:sym typeface="TDTD한강고딕"/>
                        </a:rPr>
                        <a:t>가공</a:t>
                      </a:r>
                      <a:r>
                        <a:rPr lang="en-US" altLang="ko-KR" sz="2200" dirty="0">
                          <a:solidFill>
                            <a:srgbClr val="000000"/>
                          </a:solidFill>
                          <a:latin typeface="TDTD한강고딕"/>
                          <a:ea typeface="TDTD한강고딕"/>
                          <a:cs typeface="TDTD한강고딕"/>
                          <a:sym typeface="TDTD한강고딕"/>
                        </a:rPr>
                        <a:t>, </a:t>
                      </a:r>
                      <a:r>
                        <a:rPr lang="ko-KR" altLang="en-US" sz="2200" dirty="0">
                          <a:solidFill>
                            <a:srgbClr val="000000"/>
                          </a:solidFill>
                          <a:latin typeface="TDTD한강고딕"/>
                          <a:ea typeface="TDTD한강고딕"/>
                          <a:cs typeface="TDTD한강고딕"/>
                          <a:sym typeface="TDTD한강고딕"/>
                        </a:rPr>
                        <a:t>분석하여 정책 수립 및 의사결정에 활용</a:t>
                      </a:r>
                      <a:endParaRPr lang="en-US" sz="2200" dirty="0">
                        <a:solidFill>
                          <a:srgbClr val="000000"/>
                        </a:solidFill>
                        <a:latin typeface="TDTD한강고딕"/>
                        <a:ea typeface="TDTD한강고딕"/>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공공기관과 업무 협약 가능</a:t>
                      </a: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데이터 기반 의사결정 시스템 활용 가능</a:t>
                      </a:r>
                      <a:endParaRPr lang="en-US" sz="22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extLst>
                  <a:ext uri="{0D108BD9-81ED-4DB2-BD59-A6C34878D82A}">
                    <a16:rowId xmlns:a16="http://schemas.microsoft.com/office/drawing/2014/main" val="10004"/>
                  </a:ext>
                </a:extLst>
              </a:tr>
              <a:tr h="2128839">
                <a:tc>
                  <a:txBody>
                    <a:bodyPr/>
                    <a:lstStyle/>
                    <a:p>
                      <a:pPr algn="ctr">
                        <a:lnSpc>
                          <a:spcPct val="100000"/>
                        </a:lnSpc>
                        <a:defRPr/>
                      </a:pPr>
                      <a:r>
                        <a:rPr lang="ko-KR" altLang="en-US" sz="2200" dirty="0">
                          <a:solidFill>
                            <a:srgbClr val="000000"/>
                          </a:solidFill>
                          <a:latin typeface="TDTD한강고딕"/>
                          <a:ea typeface="TDTD한강고딕"/>
                          <a:sym typeface="TDTD한강고딕"/>
                        </a:rPr>
                        <a:t>디지털 플랫폼 </a:t>
                      </a:r>
                      <a:endParaRPr lang="en-US" altLang="ko-KR" sz="2200" dirty="0">
                        <a:solidFill>
                          <a:srgbClr val="000000"/>
                        </a:solidFill>
                        <a:latin typeface="TDTD한강고딕"/>
                        <a:ea typeface="TDTD한강고딕"/>
                        <a:sym typeface="TDTD한강고딕"/>
                      </a:endParaRPr>
                    </a:p>
                    <a:p>
                      <a:pPr algn="ctr">
                        <a:lnSpc>
                          <a:spcPct val="100000"/>
                        </a:lnSpc>
                        <a:defRPr/>
                      </a:pPr>
                      <a:r>
                        <a:rPr lang="ko-KR" altLang="en-US" sz="2200" dirty="0">
                          <a:solidFill>
                            <a:srgbClr val="000000"/>
                          </a:solidFill>
                          <a:latin typeface="TDTD한강고딕"/>
                          <a:ea typeface="TDTD한강고딕"/>
                          <a:sym typeface="TDTD한강고딕"/>
                        </a:rPr>
                        <a:t>정부</a:t>
                      </a:r>
                      <a:r>
                        <a:rPr lang="en-US" altLang="ko-KR" sz="2200" dirty="0">
                          <a:solidFill>
                            <a:srgbClr val="000000"/>
                          </a:solidFill>
                          <a:latin typeface="TDTD한강고딕"/>
                          <a:ea typeface="TDTD한강고딕"/>
                          <a:sym typeface="TDTD한강고딕"/>
                        </a:rPr>
                        <a:t> </a:t>
                      </a:r>
                      <a:r>
                        <a:rPr lang="ko-KR" altLang="en-US" sz="2200" dirty="0">
                          <a:solidFill>
                            <a:srgbClr val="000000"/>
                          </a:solidFill>
                          <a:latin typeface="TDTD한강고딕"/>
                          <a:ea typeface="TDTD한강고딕"/>
                          <a:sym typeface="TDTD한강고딕"/>
                        </a:rPr>
                        <a:t>구축</a:t>
                      </a:r>
                      <a:endParaRPr lang="en-US" altLang="ko-KR" sz="2200" dirty="0">
                        <a:solidFill>
                          <a:srgbClr val="000000"/>
                        </a:solidFill>
                        <a:latin typeface="TDTD한강고딕"/>
                        <a:ea typeface="TDTD한강고딕"/>
                        <a:sym typeface="TDTD한강고딕"/>
                      </a:endParaRPr>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정부 서비스와 민간의 데이터 및 서비스를 통합하여 국민 맞춤형 서비스를 제공하는 것을 목표</a:t>
                      </a:r>
                      <a:endParaRPr lang="en-US" sz="2200" dirty="0">
                        <a:solidFill>
                          <a:srgbClr val="000000"/>
                        </a:solidFill>
                        <a:latin typeface="TDTD한강고딕" panose="020B0600000101010101" charset="-127"/>
                        <a:ea typeface="TDTD한강고딕" panose="020B0600000101010101" charset="-127"/>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개방 확대되는 공공데이터 이용 가능</a:t>
                      </a: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정부와의 협업  인프라 구축 가능</a:t>
                      </a: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r>
                        <a:rPr lang="ko-KR" altLang="en-US" sz="2200" dirty="0">
                          <a:latin typeface="TDTD한강고딕" panose="020B0600000101010101" charset="-127"/>
                          <a:ea typeface="TDTD한강고딕" panose="020B0600000101010101" charset="-127"/>
                        </a:rPr>
                        <a:t>정부와의 협력으로 데이터 기반 시스템 구축가능</a:t>
                      </a: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endParaRPr lang="en-US" altLang="ko-KR" sz="22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3031313626"/>
                  </a:ext>
                </a:extLst>
              </a:tr>
            </a:tbl>
          </a:graphicData>
        </a:graphic>
      </p:graphicFrame>
      <p:sp>
        <p:nvSpPr>
          <p:cNvPr id="37" name="TextBox 5">
            <a:extLst>
              <a:ext uri="{FF2B5EF4-FFF2-40B4-BE49-F238E27FC236}">
                <a16:creationId xmlns:a16="http://schemas.microsoft.com/office/drawing/2014/main" id="{73D9003C-6E5E-412C-BD9C-25B6F1059985}"/>
              </a:ext>
              <a:ext uri="{C183D7F6-B498-43B3-948B-1728B52AA6E4}">
                <adec:decorative xmlns:adec="http://schemas.microsoft.com/office/drawing/2017/decorative" val="1"/>
              </a:ext>
            </a:extLst>
          </p:cNvPr>
          <p:cNvSpPr txBox="1"/>
          <p:nvPr/>
        </p:nvSpPr>
        <p:spPr>
          <a:xfrm>
            <a:off x="1831922" y="2244795"/>
            <a:ext cx="7388278" cy="307905"/>
          </a:xfrm>
          <a:prstGeom prst="rect">
            <a:avLst/>
          </a:prstGeom>
        </p:spPr>
        <p:txBody>
          <a:bodyPr lIns="0" tIns="0" rIns="0" bIns="0" rtlCol="0" anchor="t">
            <a:spAutoFit/>
          </a:bodyPr>
          <a:lstStyle/>
          <a:p>
            <a:pPr marL="0" lvl="0" indent="0" algn="just">
              <a:lnSpc>
                <a:spcPts val="2470"/>
              </a:lnSpc>
            </a:pPr>
            <a:r>
              <a:rPr lang="ko-KR" altLang="en-US" sz="1900" dirty="0">
                <a:solidFill>
                  <a:srgbClr val="6E727B"/>
                </a:solidFill>
                <a:latin typeface="Nanum Square"/>
                <a:ea typeface="Nanum Square"/>
                <a:cs typeface="Nanum Square"/>
                <a:sym typeface="Nanum Square"/>
              </a:rPr>
              <a:t>정부 정책 동향</a:t>
            </a:r>
            <a:endParaRPr lang="en-US" sz="1900" dirty="0">
              <a:solidFill>
                <a:srgbClr val="6E727B"/>
              </a:solidFill>
              <a:latin typeface="Nanum Square"/>
              <a:ea typeface="Nanum Square"/>
              <a:cs typeface="Nanum Square"/>
              <a:sym typeface="Nanum Square"/>
            </a:endParaRPr>
          </a:p>
        </p:txBody>
      </p:sp>
    </p:spTree>
    <p:extLst>
      <p:ext uri="{BB962C8B-B14F-4D97-AF65-F5344CB8AC3E}">
        <p14:creationId xmlns:p14="http://schemas.microsoft.com/office/powerpoint/2010/main" val="330394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0" name="TextBox 30"/>
          <p:cNvSpPr txBox="1"/>
          <p:nvPr/>
        </p:nvSpPr>
        <p:spPr>
          <a:xfrm>
            <a:off x="1761914" y="1136460"/>
            <a:ext cx="13616943"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02 </a:t>
            </a:r>
            <a:r>
              <a:rPr lang="ko-KR" altLang="en-US" sz="7999" dirty="0">
                <a:solidFill>
                  <a:srgbClr val="565A62"/>
                </a:solidFill>
                <a:latin typeface="TDTD한강고딕"/>
                <a:ea typeface="TDTD한강고딕"/>
                <a:cs typeface="TDTD한강고딕"/>
                <a:sym typeface="TDTD한강고딕"/>
              </a:rPr>
              <a:t>비즈니스 모델 활용 기획</a:t>
            </a:r>
            <a:endParaRPr lang="en-US" sz="7999" dirty="0">
              <a:solidFill>
                <a:srgbClr val="565A62"/>
              </a:solidFill>
              <a:latin typeface="TDTD한강고딕"/>
              <a:ea typeface="TDTD한강고딕"/>
              <a:cs typeface="TDTD한강고딕"/>
              <a:sym typeface="TDTD한강고딕"/>
            </a:endParaRPr>
          </a:p>
        </p:txBody>
      </p:sp>
      <p:graphicFrame>
        <p:nvGraphicFramePr>
          <p:cNvPr id="36" name="Table 3">
            <a:extLst>
              <a:ext uri="{FF2B5EF4-FFF2-40B4-BE49-F238E27FC236}">
                <a16:creationId xmlns:a16="http://schemas.microsoft.com/office/drawing/2014/main" id="{2748BA8D-3C1F-4CF4-8DDA-53E5F89875F0}"/>
              </a:ext>
            </a:extLst>
          </p:cNvPr>
          <p:cNvGraphicFramePr>
            <a:graphicFrameLocks noGrp="1"/>
          </p:cNvGraphicFramePr>
          <p:nvPr>
            <p:extLst>
              <p:ext uri="{D42A27DB-BD31-4B8C-83A1-F6EECF244321}">
                <p14:modId xmlns:p14="http://schemas.microsoft.com/office/powerpoint/2010/main" val="2768318207"/>
              </p:ext>
            </p:extLst>
          </p:nvPr>
        </p:nvGraphicFramePr>
        <p:xfrm>
          <a:off x="1676405" y="4000500"/>
          <a:ext cx="14935195" cy="5876933"/>
        </p:xfrm>
        <a:graphic>
          <a:graphicData uri="http://schemas.openxmlformats.org/drawingml/2006/table">
            <a:tbl>
              <a:tblPr/>
              <a:tblGrid>
                <a:gridCol w="2447117">
                  <a:extLst>
                    <a:ext uri="{9D8B030D-6E8A-4147-A177-3AD203B41FA5}">
                      <a16:colId xmlns:a16="http://schemas.microsoft.com/office/drawing/2014/main" val="20000"/>
                    </a:ext>
                  </a:extLst>
                </a:gridCol>
                <a:gridCol w="6106262">
                  <a:extLst>
                    <a:ext uri="{9D8B030D-6E8A-4147-A177-3AD203B41FA5}">
                      <a16:colId xmlns:a16="http://schemas.microsoft.com/office/drawing/2014/main" val="20001"/>
                    </a:ext>
                  </a:extLst>
                </a:gridCol>
                <a:gridCol w="6381816">
                  <a:extLst>
                    <a:ext uri="{9D8B030D-6E8A-4147-A177-3AD203B41FA5}">
                      <a16:colId xmlns:a16="http://schemas.microsoft.com/office/drawing/2014/main" val="20003"/>
                    </a:ext>
                  </a:extLst>
                </a:gridCol>
              </a:tblGrid>
              <a:tr h="587693">
                <a:tc>
                  <a:txBody>
                    <a:bodyPr/>
                    <a:lstStyle/>
                    <a:p>
                      <a:pPr algn="ctr">
                        <a:lnSpc>
                          <a:spcPct val="100000"/>
                        </a:lnSpc>
                        <a:defRPr/>
                      </a:pPr>
                      <a:r>
                        <a:rPr lang="ko-KR" altLang="en-US" sz="2300" dirty="0">
                          <a:solidFill>
                            <a:srgbClr val="565A62"/>
                          </a:solidFill>
                          <a:latin typeface="TDTD한강고딕"/>
                          <a:ea typeface="TDTD한강고딕"/>
                          <a:sym typeface="TDTD한강고딕"/>
                        </a:rPr>
                        <a:t>세분시장</a:t>
                      </a: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ct val="100000"/>
                        </a:lnSpc>
                        <a:defRPr/>
                      </a:pPr>
                      <a:r>
                        <a:rPr lang="ko-KR" altLang="en-US" sz="2000" dirty="0">
                          <a:solidFill>
                            <a:srgbClr val="565A62"/>
                          </a:solidFill>
                          <a:latin typeface="TDTD한강고딕"/>
                          <a:ea typeface="TDTD한강고딕"/>
                          <a:sym typeface="TDTD한강고딕"/>
                        </a:rPr>
                        <a:t>시장 규모</a:t>
                      </a:r>
                      <a:endParaRPr lang="en-US" altLang="ko-KR" sz="1050" dirty="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ct val="100000"/>
                        </a:lnSpc>
                        <a:defRPr/>
                      </a:pPr>
                      <a:r>
                        <a:rPr lang="ko-KR" altLang="en-US" sz="2000" dirty="0">
                          <a:solidFill>
                            <a:srgbClr val="565A62"/>
                          </a:solidFill>
                          <a:latin typeface="TDTD한강고딕"/>
                          <a:ea typeface="TDTD한강고딕"/>
                          <a:sym typeface="TDTD한강고딕"/>
                        </a:rPr>
                        <a:t>산출 근거</a:t>
                      </a:r>
                      <a:endParaRPr lang="en-US" altLang="ko-KR" sz="105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extLst>
                  <a:ext uri="{0D108BD9-81ED-4DB2-BD59-A6C34878D82A}">
                    <a16:rowId xmlns:a16="http://schemas.microsoft.com/office/drawing/2014/main" val="10000"/>
                  </a:ext>
                </a:extLst>
              </a:tr>
              <a:tr h="1763080">
                <a:tc>
                  <a:txBody>
                    <a:bodyPr/>
                    <a:lstStyle/>
                    <a:p>
                      <a:pPr algn="ctr">
                        <a:lnSpc>
                          <a:spcPct val="100000"/>
                        </a:lnSpc>
                        <a:defRPr/>
                      </a:pP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endParaRPr lang="en-US"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endParaRPr lang="en-US" altLang="ko-KR"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extLst>
                  <a:ext uri="{0D108BD9-81ED-4DB2-BD59-A6C34878D82A}">
                    <a16:rowId xmlns:a16="http://schemas.microsoft.com/office/drawing/2014/main" val="10001"/>
                  </a:ext>
                </a:extLst>
              </a:tr>
              <a:tr h="1763080">
                <a:tc>
                  <a:txBody>
                    <a:bodyPr/>
                    <a:lstStyle/>
                    <a:p>
                      <a:pPr algn="ctr">
                        <a:lnSpc>
                          <a:spcPct val="100000"/>
                        </a:lnSpc>
                        <a:defRPr/>
                      </a:pP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endParaRPr lang="en-US" sz="2200" dirty="0">
                        <a:solidFill>
                          <a:srgbClr val="000000"/>
                        </a:solidFill>
                        <a:latin typeface="TDTD한강고딕"/>
                        <a:ea typeface="TDTD한강고딕"/>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endParaRPr lang="en-US" sz="22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extLst>
                  <a:ext uri="{0D108BD9-81ED-4DB2-BD59-A6C34878D82A}">
                    <a16:rowId xmlns:a16="http://schemas.microsoft.com/office/drawing/2014/main" val="10004"/>
                  </a:ext>
                </a:extLst>
              </a:tr>
              <a:tr h="1763080">
                <a:tc>
                  <a:txBody>
                    <a:bodyPr/>
                    <a:lstStyle/>
                    <a:p>
                      <a:pPr algn="ctr">
                        <a:lnSpc>
                          <a:spcPct val="100000"/>
                        </a:lnSpc>
                        <a:defRPr/>
                      </a:pPr>
                      <a:endParaRPr lang="en-US" altLang="ko-KR" sz="2200" dirty="0">
                        <a:solidFill>
                          <a:srgbClr val="000000"/>
                        </a:solidFill>
                        <a:latin typeface="TDTD한강고딕"/>
                        <a:ea typeface="TDTD한강고딕"/>
                        <a:sym typeface="TDTD한강고딕"/>
                      </a:endParaRPr>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endParaRPr lang="en-US" sz="2200" dirty="0">
                        <a:solidFill>
                          <a:srgbClr val="000000"/>
                        </a:solidFill>
                        <a:latin typeface="TDTD한강고딕" panose="020B0600000101010101" charset="-127"/>
                        <a:ea typeface="TDTD한강고딕" panose="020B0600000101010101" charset="-127"/>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endParaRPr lang="en-US" altLang="ko-KR" sz="22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3031313626"/>
                  </a:ext>
                </a:extLst>
              </a:tr>
            </a:tbl>
          </a:graphicData>
        </a:graphic>
      </p:graphicFrame>
      <p:sp>
        <p:nvSpPr>
          <p:cNvPr id="37" name="TextBox 5">
            <a:extLst>
              <a:ext uri="{FF2B5EF4-FFF2-40B4-BE49-F238E27FC236}">
                <a16:creationId xmlns:a16="http://schemas.microsoft.com/office/drawing/2014/main" id="{73D9003C-6E5E-412C-BD9C-25B6F1059985}"/>
              </a:ext>
              <a:ext uri="{C183D7F6-B498-43B3-948B-1728B52AA6E4}">
                <adec:decorative xmlns:adec="http://schemas.microsoft.com/office/drawing/2017/decorative" val="1"/>
              </a:ext>
            </a:extLst>
          </p:cNvPr>
          <p:cNvSpPr txBox="1"/>
          <p:nvPr/>
        </p:nvSpPr>
        <p:spPr>
          <a:xfrm>
            <a:off x="1831922" y="2244795"/>
            <a:ext cx="7388278" cy="307905"/>
          </a:xfrm>
          <a:prstGeom prst="rect">
            <a:avLst/>
          </a:prstGeom>
        </p:spPr>
        <p:txBody>
          <a:bodyPr lIns="0" tIns="0" rIns="0" bIns="0" rtlCol="0" anchor="t">
            <a:spAutoFit/>
          </a:bodyPr>
          <a:lstStyle/>
          <a:p>
            <a:pPr marL="0" lvl="0" indent="0" algn="just">
              <a:lnSpc>
                <a:spcPts val="2470"/>
              </a:lnSpc>
            </a:pPr>
            <a:r>
              <a:rPr lang="ko-KR" altLang="en-US" sz="1900" dirty="0">
                <a:solidFill>
                  <a:srgbClr val="6E727B"/>
                </a:solidFill>
                <a:latin typeface="Nanum Square"/>
                <a:ea typeface="Nanum Square"/>
                <a:cs typeface="Nanum Square"/>
                <a:sym typeface="Nanum Square"/>
              </a:rPr>
              <a:t>시장 규모 분석 전체시장</a:t>
            </a: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유효시장</a:t>
            </a:r>
            <a:endParaRPr lang="en-US" sz="1900" dirty="0">
              <a:solidFill>
                <a:srgbClr val="6E727B"/>
              </a:solidFill>
              <a:latin typeface="Nanum Square"/>
              <a:ea typeface="Nanum Square"/>
              <a:cs typeface="Nanum Square"/>
              <a:sym typeface="Nanum Square"/>
            </a:endParaRPr>
          </a:p>
        </p:txBody>
      </p:sp>
    </p:spTree>
    <p:extLst>
      <p:ext uri="{BB962C8B-B14F-4D97-AF65-F5344CB8AC3E}">
        <p14:creationId xmlns:p14="http://schemas.microsoft.com/office/powerpoint/2010/main" val="182443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0" name="TextBox 30"/>
          <p:cNvSpPr txBox="1"/>
          <p:nvPr/>
        </p:nvSpPr>
        <p:spPr>
          <a:xfrm>
            <a:off x="1761914" y="1136460"/>
            <a:ext cx="13616943"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02 </a:t>
            </a:r>
            <a:r>
              <a:rPr lang="ko-KR" altLang="en-US" sz="7999" dirty="0">
                <a:solidFill>
                  <a:srgbClr val="565A62"/>
                </a:solidFill>
                <a:latin typeface="TDTD한강고딕"/>
                <a:ea typeface="TDTD한강고딕"/>
                <a:cs typeface="TDTD한강고딕"/>
                <a:sym typeface="TDTD한강고딕"/>
              </a:rPr>
              <a:t>비즈니스 모델 활용 기획</a:t>
            </a:r>
            <a:endParaRPr lang="en-US" sz="7999" dirty="0">
              <a:solidFill>
                <a:srgbClr val="565A62"/>
              </a:solidFill>
              <a:latin typeface="TDTD한강고딕"/>
              <a:ea typeface="TDTD한강고딕"/>
              <a:cs typeface="TDTD한강고딕"/>
              <a:sym typeface="TDTD한강고딕"/>
            </a:endParaRPr>
          </a:p>
        </p:txBody>
      </p:sp>
      <p:graphicFrame>
        <p:nvGraphicFramePr>
          <p:cNvPr id="36" name="Table 3">
            <a:extLst>
              <a:ext uri="{FF2B5EF4-FFF2-40B4-BE49-F238E27FC236}">
                <a16:creationId xmlns:a16="http://schemas.microsoft.com/office/drawing/2014/main" id="{2748BA8D-3C1F-4CF4-8DDA-53E5F89875F0}"/>
              </a:ext>
            </a:extLst>
          </p:cNvPr>
          <p:cNvGraphicFramePr>
            <a:graphicFrameLocks noGrp="1"/>
          </p:cNvGraphicFramePr>
          <p:nvPr/>
        </p:nvGraphicFramePr>
        <p:xfrm>
          <a:off x="1447800" y="2781300"/>
          <a:ext cx="15478335" cy="7096130"/>
        </p:xfrm>
        <a:graphic>
          <a:graphicData uri="http://schemas.openxmlformats.org/drawingml/2006/table">
            <a:tbl>
              <a:tblPr/>
              <a:tblGrid>
                <a:gridCol w="2536110">
                  <a:extLst>
                    <a:ext uri="{9D8B030D-6E8A-4147-A177-3AD203B41FA5}">
                      <a16:colId xmlns:a16="http://schemas.microsoft.com/office/drawing/2014/main" val="20000"/>
                    </a:ext>
                  </a:extLst>
                </a:gridCol>
                <a:gridCol w="6328325">
                  <a:extLst>
                    <a:ext uri="{9D8B030D-6E8A-4147-A177-3AD203B41FA5}">
                      <a16:colId xmlns:a16="http://schemas.microsoft.com/office/drawing/2014/main" val="20001"/>
                    </a:ext>
                  </a:extLst>
                </a:gridCol>
                <a:gridCol w="6613900">
                  <a:extLst>
                    <a:ext uri="{9D8B030D-6E8A-4147-A177-3AD203B41FA5}">
                      <a16:colId xmlns:a16="http://schemas.microsoft.com/office/drawing/2014/main" val="20003"/>
                    </a:ext>
                  </a:extLst>
                </a:gridCol>
              </a:tblGrid>
              <a:tr h="709613">
                <a:tc>
                  <a:txBody>
                    <a:bodyPr/>
                    <a:lstStyle/>
                    <a:p>
                      <a:pPr algn="ctr">
                        <a:lnSpc>
                          <a:spcPct val="100000"/>
                        </a:lnSpc>
                        <a:defRPr/>
                      </a:pPr>
                      <a:r>
                        <a:rPr lang="ko-KR" altLang="en-US" sz="2300" dirty="0">
                          <a:solidFill>
                            <a:srgbClr val="565A62"/>
                          </a:solidFill>
                          <a:latin typeface="TDTD한강고딕"/>
                          <a:ea typeface="TDTD한강고딕"/>
                          <a:sym typeface="TDTD한강고딕"/>
                        </a:rPr>
                        <a:t>세분시장</a:t>
                      </a: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ct val="100000"/>
                        </a:lnSpc>
                        <a:defRPr/>
                      </a:pPr>
                      <a:r>
                        <a:rPr lang="ko-KR" altLang="en-US" sz="2000" dirty="0">
                          <a:solidFill>
                            <a:srgbClr val="565A62"/>
                          </a:solidFill>
                          <a:latin typeface="TDTD한강고딕"/>
                          <a:ea typeface="TDTD한강고딕"/>
                          <a:sym typeface="TDTD한강고딕"/>
                        </a:rPr>
                        <a:t>시장 규모</a:t>
                      </a:r>
                      <a:endParaRPr lang="en-US" altLang="ko-KR" sz="1050" dirty="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a:txBody>
                    <a:bodyPr/>
                    <a:lstStyle/>
                    <a:p>
                      <a:pPr algn="ctr">
                        <a:lnSpc>
                          <a:spcPct val="100000"/>
                        </a:lnSpc>
                        <a:defRPr/>
                      </a:pPr>
                      <a:r>
                        <a:rPr lang="ko-KR" altLang="en-US" sz="2000" dirty="0">
                          <a:solidFill>
                            <a:srgbClr val="565A62"/>
                          </a:solidFill>
                          <a:latin typeface="TDTD한강고딕"/>
                          <a:ea typeface="TDTD한강고딕"/>
                          <a:sym typeface="TDTD한강고딕"/>
                        </a:rPr>
                        <a:t>산출 근거</a:t>
                      </a:r>
                      <a:endParaRPr lang="en-US" altLang="ko-KR" sz="105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extLst>
                  <a:ext uri="{0D108BD9-81ED-4DB2-BD59-A6C34878D82A}">
                    <a16:rowId xmlns:a16="http://schemas.microsoft.com/office/drawing/2014/main" val="10000"/>
                  </a:ext>
                </a:extLst>
              </a:tr>
              <a:tr h="2128839">
                <a:tc>
                  <a:txBody>
                    <a:bodyPr/>
                    <a:lstStyle/>
                    <a:p>
                      <a:pPr algn="ctr">
                        <a:lnSpc>
                          <a:spcPct val="100000"/>
                        </a:lnSpc>
                        <a:defRPr/>
                      </a:pP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endParaRPr lang="en-US"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endParaRPr lang="en-US" altLang="ko-KR"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extLst>
                  <a:ext uri="{0D108BD9-81ED-4DB2-BD59-A6C34878D82A}">
                    <a16:rowId xmlns:a16="http://schemas.microsoft.com/office/drawing/2014/main" val="10001"/>
                  </a:ext>
                </a:extLst>
              </a:tr>
              <a:tr h="2128839">
                <a:tc>
                  <a:txBody>
                    <a:bodyPr/>
                    <a:lstStyle/>
                    <a:p>
                      <a:pPr algn="ctr">
                        <a:lnSpc>
                          <a:spcPct val="100000"/>
                        </a:lnSpc>
                        <a:defRPr/>
                      </a:pPr>
                      <a:endParaRPr lang="en-US" sz="1100" dirty="0"/>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endParaRPr lang="en-US" sz="2200" dirty="0">
                        <a:solidFill>
                          <a:srgbClr val="000000"/>
                        </a:solidFill>
                        <a:latin typeface="TDTD한강고딕"/>
                        <a:ea typeface="TDTD한강고딕"/>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endParaRPr lang="en-US" sz="22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extLst>
                  <a:ext uri="{0D108BD9-81ED-4DB2-BD59-A6C34878D82A}">
                    <a16:rowId xmlns:a16="http://schemas.microsoft.com/office/drawing/2014/main" val="10004"/>
                  </a:ext>
                </a:extLst>
              </a:tr>
              <a:tr h="2128839">
                <a:tc>
                  <a:txBody>
                    <a:bodyPr/>
                    <a:lstStyle/>
                    <a:p>
                      <a:pPr algn="ctr">
                        <a:lnSpc>
                          <a:spcPct val="100000"/>
                        </a:lnSpc>
                        <a:defRPr/>
                      </a:pPr>
                      <a:endParaRPr lang="en-US" altLang="ko-KR" sz="2200" dirty="0">
                        <a:solidFill>
                          <a:srgbClr val="000000"/>
                        </a:solidFill>
                        <a:latin typeface="TDTD한강고딕"/>
                        <a:ea typeface="TDTD한강고딕"/>
                        <a:sym typeface="TDTD한강고딕"/>
                      </a:endParaRPr>
                    </a:p>
                  </a:txBody>
                  <a:tcPr marL="28575" marR="28575" marT="28575" marB="28575" anchor="ctr">
                    <a:lnL w="0" cap="flat" cmpd="sng" algn="ctr">
                      <a:solidFill>
                        <a:srgbClr val="565A62"/>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1C6D1"/>
                    </a:solidFill>
                  </a:tcPr>
                </a:tc>
                <a:tc>
                  <a:txBody>
                    <a:bodyPr/>
                    <a:lstStyle/>
                    <a:p>
                      <a:pPr marL="342900" indent="-342900" algn="ctr">
                        <a:lnSpc>
                          <a:spcPct val="100000"/>
                        </a:lnSpc>
                        <a:buFont typeface="Arial" panose="020B0604020202020204" pitchFamily="34" charset="0"/>
                        <a:buChar char="•"/>
                        <a:defRPr/>
                      </a:pPr>
                      <a:endParaRPr lang="en-US" sz="2200" dirty="0">
                        <a:solidFill>
                          <a:srgbClr val="000000"/>
                        </a:solidFill>
                        <a:latin typeface="TDTD한강고딕" panose="020B0600000101010101" charset="-127"/>
                        <a:ea typeface="TDTD한강고딕" panose="020B0600000101010101" charset="-127"/>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42900" indent="-342900" algn="ctr">
                        <a:lnSpc>
                          <a:spcPct val="100000"/>
                        </a:lnSpc>
                        <a:buFont typeface="Arial" panose="020B0604020202020204" pitchFamily="34" charset="0"/>
                        <a:buChar char="•"/>
                        <a:defRPr/>
                      </a:pPr>
                      <a:endParaRPr lang="en-US" altLang="ko-KR" sz="2200" dirty="0">
                        <a:latin typeface="TDTD한강고딕" panose="020B0600000101010101" charset="-127"/>
                        <a:ea typeface="TDTD한강고딕" panose="020B0600000101010101" charset="-127"/>
                      </a:endParaRPr>
                    </a:p>
                    <a:p>
                      <a:pPr marL="342900" indent="-342900" algn="ctr">
                        <a:lnSpc>
                          <a:spcPct val="100000"/>
                        </a:lnSpc>
                        <a:buFont typeface="Arial" panose="020B0604020202020204" pitchFamily="34" charset="0"/>
                        <a:buChar char="•"/>
                        <a:defRPr/>
                      </a:pPr>
                      <a:endParaRPr lang="en-US" altLang="ko-KR" sz="22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9525" cap="flat" cmpd="sng" algn="ctr">
                      <a:solidFill>
                        <a:srgbClr val="565A62"/>
                      </a:solidFill>
                      <a:prstDash val="sysDash"/>
                      <a:round/>
                      <a:headEnd type="none" w="med" len="med"/>
                      <a:tailEnd type="none" w="med" len="med"/>
                    </a:lnB>
                  </a:tcPr>
                </a:tc>
                <a:extLst>
                  <a:ext uri="{0D108BD9-81ED-4DB2-BD59-A6C34878D82A}">
                    <a16:rowId xmlns:a16="http://schemas.microsoft.com/office/drawing/2014/main" val="3031313626"/>
                  </a:ext>
                </a:extLst>
              </a:tr>
            </a:tbl>
          </a:graphicData>
        </a:graphic>
      </p:graphicFrame>
      <p:sp>
        <p:nvSpPr>
          <p:cNvPr id="37" name="TextBox 5">
            <a:extLst>
              <a:ext uri="{FF2B5EF4-FFF2-40B4-BE49-F238E27FC236}">
                <a16:creationId xmlns:a16="http://schemas.microsoft.com/office/drawing/2014/main" id="{73D9003C-6E5E-412C-BD9C-25B6F1059985}"/>
              </a:ext>
              <a:ext uri="{C183D7F6-B498-43B3-948B-1728B52AA6E4}">
                <adec:decorative xmlns:adec="http://schemas.microsoft.com/office/drawing/2017/decorative" val="1"/>
              </a:ext>
            </a:extLst>
          </p:cNvPr>
          <p:cNvSpPr txBox="1"/>
          <p:nvPr/>
        </p:nvSpPr>
        <p:spPr>
          <a:xfrm>
            <a:off x="1831922" y="2244795"/>
            <a:ext cx="7388278" cy="307905"/>
          </a:xfrm>
          <a:prstGeom prst="rect">
            <a:avLst/>
          </a:prstGeom>
        </p:spPr>
        <p:txBody>
          <a:bodyPr lIns="0" tIns="0" rIns="0" bIns="0" rtlCol="0" anchor="t">
            <a:spAutoFit/>
          </a:bodyPr>
          <a:lstStyle/>
          <a:p>
            <a:pPr marL="0" lvl="0" indent="0" algn="just">
              <a:lnSpc>
                <a:spcPts val="2470"/>
              </a:lnSpc>
            </a:pPr>
            <a:r>
              <a:rPr lang="ko-KR" altLang="en-US" sz="1900" dirty="0">
                <a:solidFill>
                  <a:srgbClr val="6E727B"/>
                </a:solidFill>
                <a:latin typeface="Nanum Square"/>
                <a:ea typeface="Nanum Square"/>
                <a:cs typeface="Nanum Square"/>
                <a:sym typeface="Nanum Square"/>
              </a:rPr>
              <a:t>수익 시장</a:t>
            </a:r>
            <a:r>
              <a:rPr lang="en-US" altLang="ko-KR" sz="1900" dirty="0">
                <a:solidFill>
                  <a:srgbClr val="6E727B"/>
                </a:solidFill>
                <a:latin typeface="Nanum Square"/>
                <a:ea typeface="Nanum Square"/>
                <a:cs typeface="Nanum Square"/>
                <a:sym typeface="Nanum Square"/>
              </a:rPr>
              <a:t>, </a:t>
            </a:r>
            <a:r>
              <a:rPr lang="ko-KR" altLang="en-US" sz="1900" dirty="0">
                <a:solidFill>
                  <a:srgbClr val="6E727B"/>
                </a:solidFill>
                <a:latin typeface="Nanum Square"/>
                <a:ea typeface="Nanum Square"/>
                <a:cs typeface="Nanum Square"/>
                <a:sym typeface="Nanum Square"/>
              </a:rPr>
              <a:t>경쟁 환경 분석</a:t>
            </a:r>
            <a:endParaRPr lang="en-US" sz="1900" dirty="0">
              <a:solidFill>
                <a:srgbClr val="6E727B"/>
              </a:solidFill>
              <a:latin typeface="Nanum Square"/>
              <a:ea typeface="Nanum Square"/>
              <a:cs typeface="Nanum Square"/>
              <a:sym typeface="Nanum Square"/>
            </a:endParaRPr>
          </a:p>
        </p:txBody>
      </p:sp>
    </p:spTree>
    <p:extLst>
      <p:ext uri="{BB962C8B-B14F-4D97-AF65-F5344CB8AC3E}">
        <p14:creationId xmlns:p14="http://schemas.microsoft.com/office/powerpoint/2010/main" val="330674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740032" y="430923"/>
            <a:ext cx="0" cy="9425155"/>
          </a:xfrm>
          <a:prstGeom prst="line">
            <a:avLst/>
          </a:prstGeom>
          <a:ln w="9525" cap="flat">
            <a:solidFill>
              <a:srgbClr val="565A62"/>
            </a:solidFill>
            <a:prstDash val="solid"/>
            <a:headEnd type="none" w="sm" len="sm"/>
            <a:tailEnd type="none" w="sm" len="sm"/>
          </a:ln>
        </p:spPr>
      </p:sp>
      <p:sp>
        <p:nvSpPr>
          <p:cNvPr id="30" name="TextBox 30"/>
          <p:cNvSpPr txBox="1"/>
          <p:nvPr/>
        </p:nvSpPr>
        <p:spPr>
          <a:xfrm>
            <a:off x="1761914" y="1136460"/>
            <a:ext cx="13616943" cy="1128514"/>
          </a:xfrm>
          <a:prstGeom prst="rect">
            <a:avLst/>
          </a:prstGeom>
        </p:spPr>
        <p:txBody>
          <a:bodyPr wrap="square" lIns="0" tIns="0" rIns="0" bIns="0" rtlCol="0" anchor="t">
            <a:spAutoFit/>
          </a:bodyPr>
          <a:lstStyle/>
          <a:p>
            <a:pPr marL="0" lvl="0" indent="0" algn="l">
              <a:lnSpc>
                <a:spcPts val="8799"/>
              </a:lnSpc>
            </a:pPr>
            <a:r>
              <a:rPr lang="en-US" sz="7999" dirty="0">
                <a:solidFill>
                  <a:srgbClr val="565A62"/>
                </a:solidFill>
                <a:latin typeface="TDTD한강고딕"/>
                <a:ea typeface="TDTD한강고딕"/>
                <a:cs typeface="TDTD한강고딕"/>
                <a:sym typeface="TDTD한강고딕"/>
              </a:rPr>
              <a:t>02 </a:t>
            </a:r>
            <a:r>
              <a:rPr lang="ko-KR" altLang="en-US" sz="7999" dirty="0">
                <a:solidFill>
                  <a:srgbClr val="565A62"/>
                </a:solidFill>
                <a:latin typeface="TDTD한강고딕"/>
                <a:ea typeface="TDTD한강고딕"/>
                <a:cs typeface="TDTD한강고딕"/>
                <a:sym typeface="TDTD한강고딕"/>
              </a:rPr>
              <a:t>비즈니스 모델 활용 기획</a:t>
            </a:r>
            <a:endParaRPr lang="en-US" sz="7999" dirty="0">
              <a:solidFill>
                <a:srgbClr val="565A62"/>
              </a:solidFill>
              <a:latin typeface="TDTD한강고딕"/>
              <a:ea typeface="TDTD한강고딕"/>
              <a:cs typeface="TDTD한강고딕"/>
              <a:sym typeface="TDTD한강고딕"/>
            </a:endParaRPr>
          </a:p>
        </p:txBody>
      </p:sp>
      <p:graphicFrame>
        <p:nvGraphicFramePr>
          <p:cNvPr id="36" name="Table 3">
            <a:extLst>
              <a:ext uri="{FF2B5EF4-FFF2-40B4-BE49-F238E27FC236}">
                <a16:creationId xmlns:a16="http://schemas.microsoft.com/office/drawing/2014/main" id="{2748BA8D-3C1F-4CF4-8DDA-53E5F89875F0}"/>
              </a:ext>
            </a:extLst>
          </p:cNvPr>
          <p:cNvGraphicFramePr>
            <a:graphicFrameLocks noGrp="1"/>
          </p:cNvGraphicFramePr>
          <p:nvPr>
            <p:extLst>
              <p:ext uri="{D42A27DB-BD31-4B8C-83A1-F6EECF244321}">
                <p14:modId xmlns:p14="http://schemas.microsoft.com/office/powerpoint/2010/main" val="4174404324"/>
              </p:ext>
            </p:extLst>
          </p:nvPr>
        </p:nvGraphicFramePr>
        <p:xfrm>
          <a:off x="1447800" y="2781300"/>
          <a:ext cx="15478335" cy="7291633"/>
        </p:xfrm>
        <a:graphic>
          <a:graphicData uri="http://schemas.openxmlformats.org/drawingml/2006/table">
            <a:tbl>
              <a:tblPr/>
              <a:tblGrid>
                <a:gridCol w="2536110">
                  <a:extLst>
                    <a:ext uri="{9D8B030D-6E8A-4147-A177-3AD203B41FA5}">
                      <a16:colId xmlns:a16="http://schemas.microsoft.com/office/drawing/2014/main" val="20000"/>
                    </a:ext>
                  </a:extLst>
                </a:gridCol>
                <a:gridCol w="2569290">
                  <a:extLst>
                    <a:ext uri="{9D8B030D-6E8A-4147-A177-3AD203B41FA5}">
                      <a16:colId xmlns:a16="http://schemas.microsoft.com/office/drawing/2014/main" val="20001"/>
                    </a:ext>
                  </a:extLst>
                </a:gridCol>
                <a:gridCol w="10372935">
                  <a:extLst>
                    <a:ext uri="{9D8B030D-6E8A-4147-A177-3AD203B41FA5}">
                      <a16:colId xmlns:a16="http://schemas.microsoft.com/office/drawing/2014/main" val="20003"/>
                    </a:ext>
                  </a:extLst>
                </a:gridCol>
              </a:tblGrid>
              <a:tr h="709613">
                <a:tc>
                  <a:txBody>
                    <a:bodyPr/>
                    <a:lstStyle/>
                    <a:p>
                      <a:pPr algn="ctr">
                        <a:lnSpc>
                          <a:spcPct val="100000"/>
                        </a:lnSpc>
                        <a:defRPr/>
                      </a:pPr>
                      <a:r>
                        <a:rPr lang="en-US" sz="2300" dirty="0" err="1">
                          <a:solidFill>
                            <a:srgbClr val="565A62"/>
                          </a:solidFill>
                          <a:latin typeface="TDTD한강고딕"/>
                          <a:ea typeface="TDTD한강고딕"/>
                          <a:cs typeface="TDTD한강고딕"/>
                          <a:sym typeface="TDTD한강고딕"/>
                        </a:rPr>
                        <a:t>구분</a:t>
                      </a:r>
                      <a:endParaRPr lang="en-US" sz="1100" dirty="0"/>
                    </a:p>
                  </a:txBody>
                  <a:tcPr marL="28575" marR="28575" marT="28575" marB="28575"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gridSpan="2">
                  <a:txBody>
                    <a:bodyPr/>
                    <a:lstStyle/>
                    <a:p>
                      <a:pPr algn="ctr">
                        <a:lnSpc>
                          <a:spcPct val="100000"/>
                        </a:lnSpc>
                        <a:defRPr/>
                      </a:pPr>
                      <a:r>
                        <a:rPr lang="ko-KR" altLang="en-US" sz="2000" dirty="0">
                          <a:solidFill>
                            <a:srgbClr val="565A62"/>
                          </a:solidFill>
                          <a:latin typeface="TDTD한강고딕"/>
                          <a:ea typeface="TDTD한강고딕"/>
                          <a:sym typeface="TDTD한강고딕"/>
                        </a:rPr>
                        <a:t>내용</a:t>
                      </a:r>
                      <a:endParaRPr lang="en-US" altLang="ko-KR" sz="1050" dirty="0"/>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tc hMerge="1">
                  <a:txBody>
                    <a:bodyPr/>
                    <a:lstStyle/>
                    <a:p>
                      <a:pPr algn="ctr">
                        <a:lnSpc>
                          <a:spcPct val="100000"/>
                        </a:lnSpc>
                        <a:defRPr/>
                      </a:pPr>
                      <a:endParaRPr lang="en-US" sz="2000" dirty="0"/>
                    </a:p>
                  </a:txBody>
                  <a:tcPr marL="28575" marR="28575" marT="28575" marB="28575" anchor="ctr">
                    <a:lnL w="9525" cap="flat" cmpd="sng" algn="ctr">
                      <a:solidFill>
                        <a:srgbClr val="000000"/>
                      </a:solidFill>
                      <a:prstDash val="solid"/>
                      <a:round/>
                      <a:headEnd type="none" w="med" len="med"/>
                      <a:tailEnd type="none" w="med" len="med"/>
                    </a:lnL>
                    <a:lnR w="0" cap="flat" cmpd="sng" algn="ctr">
                      <a:solidFill>
                        <a:srgbClr val="565A62"/>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F1EFEF"/>
                    </a:solidFill>
                  </a:tcPr>
                </a:tc>
                <a:extLst>
                  <a:ext uri="{0D108BD9-81ED-4DB2-BD59-A6C34878D82A}">
                    <a16:rowId xmlns:a16="http://schemas.microsoft.com/office/drawing/2014/main" val="10000"/>
                  </a:ext>
                </a:extLst>
              </a:tr>
              <a:tr h="532210">
                <a:tc rowSpan="4">
                  <a:txBody>
                    <a:bodyPr/>
                    <a:lstStyle/>
                    <a:p>
                      <a:pPr algn="ctr">
                        <a:lnSpc>
                          <a:spcPct val="100000"/>
                        </a:lnSpc>
                        <a:defRPr/>
                      </a:pPr>
                      <a:r>
                        <a:rPr lang="ko-KR" altLang="en-US" sz="2200" dirty="0">
                          <a:solidFill>
                            <a:srgbClr val="000000"/>
                          </a:solidFill>
                          <a:latin typeface="TDTD한강고딕"/>
                          <a:ea typeface="TDTD한강고딕"/>
                          <a:sym typeface="TDTD한강고딕"/>
                        </a:rPr>
                        <a:t>청년</a:t>
                      </a:r>
                      <a:endParaRPr lang="en-US" sz="1100" dirty="0"/>
                    </a:p>
                  </a:txBody>
                  <a:tcPr marL="28575" marR="28575" marT="28575" marB="28575"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0" indent="0" algn="ctr">
                        <a:lnSpc>
                          <a:spcPct val="100000"/>
                        </a:lnSpc>
                        <a:buFontTx/>
                        <a:buNone/>
                        <a:defRPr/>
                      </a:pPr>
                      <a:r>
                        <a:rPr lang="ko-KR" altLang="en-US" sz="2200" dirty="0">
                          <a:latin typeface="TDTD한강고딕" panose="020B0600000101010101" charset="-127"/>
                          <a:ea typeface="TDTD한강고딕" panose="020B0600000101010101" charset="-127"/>
                        </a:rPr>
                        <a:t>특성</a:t>
                      </a:r>
                      <a:endParaRPr lang="en-US"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latin typeface="TDTD한강고딕" panose="020B0600000101010101" charset="-127"/>
                        <a:ea typeface="TDTD한강고딕" panose="020B0600000101010101" charset="-127"/>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a:latin typeface="TDTD한강고딕" panose="020B0600000101010101" charset="-127"/>
                          <a:ea typeface="TDTD한강고딕" panose="020B0600000101010101" charset="-127"/>
                        </a:rPr>
                        <a:t>핵심 니즈</a:t>
                      </a:r>
                      <a:endParaRPr lang="en-US"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latin typeface="TDTD한강고딕" panose="020B0600000101010101" charset="-127"/>
                        <a:ea typeface="TDTD한강고딕" panose="020B0600000101010101" charset="-127"/>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844894"/>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a:latin typeface="TDTD한강고딕" panose="020B0600000101010101" charset="-127"/>
                          <a:ea typeface="TDTD한강고딕" panose="020B0600000101010101" charset="-127"/>
                        </a:rPr>
                        <a:t>페인 포인트</a:t>
                      </a:r>
                      <a:endParaRPr lang="en-US"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latin typeface="TDTD한강고딕" panose="020B0600000101010101" charset="-127"/>
                        <a:ea typeface="TDTD한강고딕" panose="020B0600000101010101" charset="-127"/>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514459"/>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a:latin typeface="TDTD한강고딕" panose="020B0600000101010101" charset="-127"/>
                          <a:ea typeface="TDTD한강고딕" panose="020B0600000101010101" charset="-127"/>
                        </a:rPr>
                        <a:t>구매 결정 요인</a:t>
                      </a:r>
                      <a:endParaRPr lang="en-US" sz="2200" dirty="0">
                        <a:latin typeface="TDTD한강고딕" panose="020B0600000101010101" charset="-127"/>
                        <a:ea typeface="TDTD한강고딕" panose="020B0600000101010101" charset="-127"/>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latin typeface="TDTD한강고딕" panose="020B0600000101010101" charset="-127"/>
                        <a:ea typeface="TDTD한강고딕" panose="020B0600000101010101" charset="-127"/>
                      </a:endParaRPr>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1840995"/>
                  </a:ext>
                </a:extLst>
              </a:tr>
              <a:tr h="532210">
                <a:tc rowSpan="4">
                  <a:txBody>
                    <a:bodyPr/>
                    <a:lstStyle/>
                    <a:p>
                      <a:pPr algn="ctr">
                        <a:lnSpc>
                          <a:spcPct val="100000"/>
                        </a:lnSpc>
                        <a:defRPr/>
                      </a:pPr>
                      <a:r>
                        <a:rPr lang="ko-KR" altLang="en-US" sz="2200" dirty="0">
                          <a:solidFill>
                            <a:srgbClr val="000000"/>
                          </a:solidFill>
                          <a:latin typeface="TDTD한강고딕"/>
                          <a:ea typeface="TDTD한강고딕"/>
                          <a:sym typeface="TDTD한강고딕"/>
                        </a:rPr>
                        <a:t>중년</a:t>
                      </a:r>
                      <a:endParaRPr lang="en-US" altLang="ko-KR" sz="2200" dirty="0">
                        <a:solidFill>
                          <a:srgbClr val="000000"/>
                        </a:solidFill>
                        <a:latin typeface="TDTD한강고딕"/>
                        <a:ea typeface="TDTD한강고딕"/>
                        <a:sym typeface="TDTD한강고딕"/>
                      </a:endParaRPr>
                    </a:p>
                  </a:txBody>
                  <a:tcPr marL="28575" marR="28575" marT="28575" marB="28575"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solidFill>
                      <a:srgbClr val="C1C6D1"/>
                    </a:solidFill>
                  </a:tcPr>
                </a:tc>
                <a:tc>
                  <a:txBody>
                    <a:bodyPr/>
                    <a:lstStyle/>
                    <a:p>
                      <a:pPr marL="0" indent="0" algn="ctr">
                        <a:lnSpc>
                          <a:spcPct val="100000"/>
                        </a:lnSpc>
                        <a:buFontTx/>
                        <a:buNone/>
                        <a:defRPr/>
                      </a:pPr>
                      <a:r>
                        <a:rPr lang="ko-KR" altLang="en-US" sz="2200" dirty="0">
                          <a:solidFill>
                            <a:srgbClr val="000000"/>
                          </a:solidFill>
                          <a:latin typeface="TDTD한강고딕"/>
                          <a:ea typeface="TDTD한강고딕"/>
                          <a:cs typeface="TDTD한강고딕"/>
                          <a:sym typeface="TDTD한강고딕"/>
                        </a:rPr>
                        <a:t>특성</a:t>
                      </a:r>
                      <a:endParaRPr lang="en-US" sz="2200" dirty="0">
                        <a:solidFill>
                          <a:srgbClr val="000000"/>
                        </a:solidFill>
                        <a:latin typeface="TDTD한강고딕"/>
                        <a:ea typeface="TDTD한강고딕"/>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a:solidFill>
                            <a:srgbClr val="000000"/>
                          </a:solidFill>
                          <a:latin typeface="TDTD한강고딕"/>
                          <a:ea typeface="TDTD한강고딕"/>
                          <a:cs typeface="TDTD한강고딕"/>
                          <a:sym typeface="TDTD한강고딕"/>
                        </a:rPr>
                        <a:t>핵심 니즈</a:t>
                      </a:r>
                      <a:endParaRPr lang="en-US" sz="2200" dirty="0">
                        <a:solidFill>
                          <a:srgbClr val="000000"/>
                        </a:solidFill>
                        <a:latin typeface="TDTD한강고딕"/>
                        <a:ea typeface="TDTD한강고딕"/>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6516527"/>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err="1">
                          <a:solidFill>
                            <a:srgbClr val="000000"/>
                          </a:solidFill>
                          <a:latin typeface="TDTD한강고딕"/>
                          <a:ea typeface="TDTD한강고딕"/>
                          <a:cs typeface="TDTD한강고딕"/>
                          <a:sym typeface="TDTD한강고딕"/>
                        </a:rPr>
                        <a:t>페인포인트</a:t>
                      </a:r>
                      <a:endParaRPr lang="en-US" sz="2200" dirty="0">
                        <a:solidFill>
                          <a:srgbClr val="000000"/>
                        </a:solidFill>
                        <a:latin typeface="TDTD한강고딕"/>
                        <a:ea typeface="TDTD한강고딕"/>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768950"/>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a:solidFill>
                            <a:srgbClr val="000000"/>
                          </a:solidFill>
                          <a:latin typeface="TDTD한강고딕"/>
                          <a:ea typeface="TDTD한강고딕"/>
                          <a:cs typeface="TDTD한강고딕"/>
                          <a:sym typeface="TDTD한강고딕"/>
                        </a:rPr>
                        <a:t>구매 결정 요인</a:t>
                      </a:r>
                      <a:endParaRPr lang="en-US" sz="2200" dirty="0">
                        <a:solidFill>
                          <a:srgbClr val="000000"/>
                        </a:solidFill>
                        <a:latin typeface="TDTD한강고딕"/>
                        <a:ea typeface="TDTD한강고딕"/>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19050" cap="flat" cmpd="sng" algn="ctr">
                      <a:solidFill>
                        <a:srgbClr val="565A62"/>
                      </a:solidFill>
                      <a:prstDash val="solid"/>
                      <a:round/>
                      <a:headEnd type="none" w="med" len="med"/>
                      <a:tailEnd type="none" w="med" len="med"/>
                    </a:lnB>
                  </a:tcPr>
                </a:tc>
                <a:tc>
                  <a:txBody>
                    <a:bodyPr/>
                    <a:lstStyle/>
                    <a:p>
                      <a:pPr marL="0" indent="0" algn="ctr">
                        <a:lnSpc>
                          <a:spcPct val="100000"/>
                        </a:lnSpc>
                        <a:buFontTx/>
                        <a:buNone/>
                        <a:defRPr/>
                      </a:pPr>
                      <a:endParaRPr lang="en-US"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885414"/>
                  </a:ext>
                </a:extLst>
              </a:tr>
              <a:tr h="532210">
                <a:tc rowSpan="4">
                  <a:txBody>
                    <a:bodyPr/>
                    <a:lstStyle/>
                    <a:p>
                      <a:pPr algn="ctr">
                        <a:lnSpc>
                          <a:spcPct val="100000"/>
                        </a:lnSpc>
                        <a:defRPr/>
                      </a:pPr>
                      <a:r>
                        <a:rPr lang="ko-KR" altLang="en-US" sz="2200" dirty="0">
                          <a:solidFill>
                            <a:srgbClr val="000000"/>
                          </a:solidFill>
                          <a:latin typeface="TDTD한강고딕"/>
                          <a:ea typeface="TDTD한강고딕"/>
                          <a:sym typeface="TDTD한강고딕"/>
                        </a:rPr>
                        <a:t>장년</a:t>
                      </a:r>
                      <a:r>
                        <a:rPr lang="en-US" altLang="ko-KR" sz="2200" dirty="0">
                          <a:solidFill>
                            <a:srgbClr val="000000"/>
                          </a:solidFill>
                          <a:latin typeface="TDTD한강고딕"/>
                          <a:ea typeface="TDTD한강고딕"/>
                          <a:sym typeface="TDTD한강고딕"/>
                        </a:rPr>
                        <a:t>(</a:t>
                      </a:r>
                      <a:r>
                        <a:rPr lang="ko-KR" altLang="en-US" sz="2200" dirty="0">
                          <a:solidFill>
                            <a:srgbClr val="000000"/>
                          </a:solidFill>
                          <a:latin typeface="TDTD한강고딕"/>
                          <a:ea typeface="TDTD한강고딕"/>
                          <a:sym typeface="TDTD한강고딕"/>
                        </a:rPr>
                        <a:t>정년 </a:t>
                      </a:r>
                      <a:r>
                        <a:rPr lang="ko-KR" altLang="en-US" sz="2200" dirty="0" err="1">
                          <a:solidFill>
                            <a:srgbClr val="000000"/>
                          </a:solidFill>
                          <a:latin typeface="TDTD한강고딕"/>
                          <a:ea typeface="TDTD한강고딕"/>
                          <a:sym typeface="TDTD한강고딕"/>
                        </a:rPr>
                        <a:t>은퇴후</a:t>
                      </a:r>
                      <a:r>
                        <a:rPr lang="en-US" altLang="ko-KR" sz="2200" dirty="0">
                          <a:solidFill>
                            <a:srgbClr val="000000"/>
                          </a:solidFill>
                          <a:latin typeface="TDTD한강고딕"/>
                          <a:ea typeface="TDTD한강고딕"/>
                          <a:sym typeface="TDTD한강고딕"/>
                        </a:rPr>
                        <a:t>)</a:t>
                      </a:r>
                    </a:p>
                  </a:txBody>
                  <a:tcPr marL="28575" marR="28575" marT="28575" marB="28575"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565A6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1C6D1"/>
                    </a:solidFill>
                  </a:tcPr>
                </a:tc>
                <a:tc>
                  <a:txBody>
                    <a:bodyPr/>
                    <a:lstStyle/>
                    <a:p>
                      <a:pPr marL="0" indent="0" algn="ctr">
                        <a:lnSpc>
                          <a:spcPct val="100000"/>
                        </a:lnSpc>
                        <a:buFontTx/>
                        <a:buNone/>
                        <a:defRPr/>
                      </a:pPr>
                      <a:r>
                        <a:rPr lang="ko-KR" altLang="en-US" sz="2200" dirty="0">
                          <a:solidFill>
                            <a:srgbClr val="000000"/>
                          </a:solidFill>
                          <a:latin typeface="TDTD한강고딕" panose="020B0600000101010101" charset="-127"/>
                          <a:ea typeface="TDTD한강고딕" panose="020B0600000101010101" charset="-127"/>
                          <a:cs typeface="TDTD한강고딕"/>
                          <a:sym typeface="TDTD한강고딕"/>
                        </a:rPr>
                        <a:t>핵심 니즈</a:t>
                      </a:r>
                      <a:endParaRPr lang="en-US" sz="2200" dirty="0">
                        <a:solidFill>
                          <a:srgbClr val="000000"/>
                        </a:solidFill>
                        <a:latin typeface="TDTD한강고딕" panose="020B0600000101010101" charset="-127"/>
                        <a:ea typeface="TDTD한강고딕" panose="020B0600000101010101" charset="-127"/>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rgbClr val="565A62"/>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latin typeface="TDTD한강고딕" panose="020B0600000101010101" charset="-127"/>
                        <a:ea typeface="TDTD한강고딕" panose="020B0600000101010101" charset="-127"/>
                      </a:endParaRPr>
                    </a:p>
                    <a:p>
                      <a:pPr marL="0" indent="0" algn="ctr">
                        <a:lnSpc>
                          <a:spcPct val="100000"/>
                        </a:lnSpc>
                        <a:buFontTx/>
                        <a:buNone/>
                        <a:defRPr/>
                      </a:pPr>
                      <a:endParaRPr lang="en-US" altLang="ko-KR"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313626"/>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a:solidFill>
                            <a:srgbClr val="000000"/>
                          </a:solidFill>
                          <a:latin typeface="TDTD한강고딕" panose="020B0600000101010101" charset="-127"/>
                          <a:ea typeface="TDTD한강고딕" panose="020B0600000101010101" charset="-127"/>
                          <a:cs typeface="TDTD한강고딕"/>
                          <a:sym typeface="TDTD한강고딕"/>
                        </a:rPr>
                        <a:t>페인 포인트</a:t>
                      </a:r>
                      <a:endParaRPr lang="en-US" sz="2200" dirty="0">
                        <a:solidFill>
                          <a:srgbClr val="000000"/>
                        </a:solidFill>
                        <a:latin typeface="TDTD한강고딕" panose="020B0600000101010101" charset="-127"/>
                        <a:ea typeface="TDTD한강고딕" panose="020B0600000101010101" charset="-127"/>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93847"/>
                  </a:ext>
                </a:extLst>
              </a:tr>
              <a:tr h="532210">
                <a:tc vMerge="1">
                  <a:txBody>
                    <a:bodyPr/>
                    <a:lstStyle/>
                    <a:p>
                      <a:pPr latinLnBrk="1"/>
                      <a:endParaRPr lang="ko-KR" altLang="en-US"/>
                    </a:p>
                  </a:txBody>
                  <a:tcPr/>
                </a:tc>
                <a:tc>
                  <a:txBody>
                    <a:bodyPr/>
                    <a:lstStyle/>
                    <a:p>
                      <a:pPr marL="0" indent="0" algn="ctr">
                        <a:lnSpc>
                          <a:spcPct val="100000"/>
                        </a:lnSpc>
                        <a:buFontTx/>
                        <a:buNone/>
                        <a:defRPr/>
                      </a:pPr>
                      <a:r>
                        <a:rPr lang="ko-KR" altLang="en-US" sz="2200" dirty="0">
                          <a:solidFill>
                            <a:srgbClr val="000000"/>
                          </a:solidFill>
                          <a:latin typeface="TDTD한강고딕" panose="020B0600000101010101" charset="-127"/>
                          <a:ea typeface="TDTD한강고딕" panose="020B0600000101010101" charset="-127"/>
                          <a:cs typeface="TDTD한강고딕"/>
                          <a:sym typeface="TDTD한강고딕"/>
                        </a:rPr>
                        <a:t>구매 결정 요인</a:t>
                      </a:r>
                      <a:endParaRPr lang="en-US" sz="2200" dirty="0">
                        <a:solidFill>
                          <a:srgbClr val="000000"/>
                        </a:solidFill>
                        <a:latin typeface="TDTD한강고딕" panose="020B0600000101010101" charset="-127"/>
                        <a:ea typeface="TDTD한강고딕" panose="020B0600000101010101" charset="-127"/>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718810"/>
                  </a:ext>
                </a:extLst>
              </a:tr>
              <a:tr h="532210">
                <a:tc vMerge="1">
                  <a:txBody>
                    <a:bodyPr/>
                    <a:lstStyle/>
                    <a:p>
                      <a:pPr latinLnBrk="1"/>
                      <a:endParaRPr lang="ko-KR" altLang="en-US"/>
                    </a:p>
                  </a:txBody>
                  <a:tcPr/>
                </a:tc>
                <a:tc>
                  <a:txBody>
                    <a:bodyPr/>
                    <a:lstStyle/>
                    <a:p>
                      <a:pPr marL="0" indent="0" algn="ctr">
                        <a:lnSpc>
                          <a:spcPct val="100000"/>
                        </a:lnSpc>
                        <a:buFontTx/>
                        <a:buNone/>
                        <a:defRPr/>
                      </a:pPr>
                      <a:endParaRPr lang="en-US" sz="2200" dirty="0">
                        <a:solidFill>
                          <a:srgbClr val="000000"/>
                        </a:solidFill>
                        <a:latin typeface="TDTD한강고딕" panose="020B0600000101010101" charset="-127"/>
                        <a:ea typeface="TDTD한강고딕" panose="020B0600000101010101" charset="-127"/>
                        <a:cs typeface="TDTD한강고딕"/>
                        <a:sym typeface="TDTD한강고딕"/>
                      </a:endParaRPr>
                    </a:p>
                  </a:txBody>
                  <a:tcPr marL="28575" marR="28575" marT="28575" marB="285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lnSpc>
                          <a:spcPct val="100000"/>
                        </a:lnSpc>
                        <a:buFontTx/>
                        <a:buNone/>
                        <a:defRPr/>
                      </a:pPr>
                      <a:endParaRPr lang="en-US" altLang="ko-KR" sz="2200" dirty="0"/>
                    </a:p>
                  </a:txBody>
                  <a:tcPr marL="28575" marR="28575"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508690"/>
                  </a:ext>
                </a:extLst>
              </a:tr>
            </a:tbl>
          </a:graphicData>
        </a:graphic>
      </p:graphicFrame>
      <p:sp>
        <p:nvSpPr>
          <p:cNvPr id="37" name="TextBox 5">
            <a:extLst>
              <a:ext uri="{FF2B5EF4-FFF2-40B4-BE49-F238E27FC236}">
                <a16:creationId xmlns:a16="http://schemas.microsoft.com/office/drawing/2014/main" id="{73D9003C-6E5E-412C-BD9C-25B6F1059985}"/>
              </a:ext>
              <a:ext uri="{C183D7F6-B498-43B3-948B-1728B52AA6E4}">
                <adec:decorative xmlns:adec="http://schemas.microsoft.com/office/drawing/2017/decorative" val="1"/>
              </a:ext>
            </a:extLst>
          </p:cNvPr>
          <p:cNvSpPr txBox="1"/>
          <p:nvPr/>
        </p:nvSpPr>
        <p:spPr>
          <a:xfrm>
            <a:off x="1831922" y="2244795"/>
            <a:ext cx="7388278" cy="307905"/>
          </a:xfrm>
          <a:prstGeom prst="rect">
            <a:avLst/>
          </a:prstGeom>
        </p:spPr>
        <p:txBody>
          <a:bodyPr lIns="0" tIns="0" rIns="0" bIns="0" rtlCol="0" anchor="t">
            <a:spAutoFit/>
          </a:bodyPr>
          <a:lstStyle/>
          <a:p>
            <a:pPr marL="0" lvl="0" indent="0" algn="just">
              <a:lnSpc>
                <a:spcPts val="2470"/>
              </a:lnSpc>
            </a:pPr>
            <a:r>
              <a:rPr lang="ko-KR" altLang="en-US" sz="1900" dirty="0">
                <a:solidFill>
                  <a:srgbClr val="6E727B"/>
                </a:solidFill>
                <a:latin typeface="Nanum Square"/>
                <a:ea typeface="Nanum Square"/>
                <a:cs typeface="Nanum Square"/>
                <a:sym typeface="Nanum Square"/>
              </a:rPr>
              <a:t>고객 니즈 분석 및 목표 시장</a:t>
            </a:r>
            <a:endParaRPr lang="en-US" sz="1900" dirty="0">
              <a:solidFill>
                <a:srgbClr val="6E727B"/>
              </a:solidFill>
              <a:latin typeface="Nanum Square"/>
              <a:ea typeface="Nanum Square"/>
              <a:cs typeface="Nanum Square"/>
              <a:sym typeface="Nanum Square"/>
            </a:endParaRPr>
          </a:p>
        </p:txBody>
      </p:sp>
    </p:spTree>
    <p:extLst>
      <p:ext uri="{BB962C8B-B14F-4D97-AF65-F5344CB8AC3E}">
        <p14:creationId xmlns:p14="http://schemas.microsoft.com/office/powerpoint/2010/main" val="522281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1009</Words>
  <Application>Microsoft Office PowerPoint</Application>
  <PresentationFormat>사용자 지정</PresentationFormat>
  <Paragraphs>162</Paragraphs>
  <Slides>18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Nanum Square Bold</vt:lpstr>
      <vt:lpstr>Arial</vt:lpstr>
      <vt:lpstr>Nanum Square</vt:lpstr>
      <vt:lpstr>Calibri</vt:lpstr>
      <vt:lpstr>TDTD한강고딕</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쿨그레이 깔끔한 사업계획서 프레젠테이션</dc:title>
  <cp:lastModifiedBy>FullName</cp:lastModifiedBy>
  <cp:revision>23</cp:revision>
  <dcterms:created xsi:type="dcterms:W3CDTF">2006-08-16T00:00:00Z</dcterms:created>
  <dcterms:modified xsi:type="dcterms:W3CDTF">2025-10-14T08:08:04Z</dcterms:modified>
  <dc:identifier>DAG1vVjqT6g</dc:identifier>
</cp:coreProperties>
</file>