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8" r:id="rId2"/>
    <p:sldId id="260" r:id="rId3"/>
  </p:sldIdLst>
  <p:sldSz cx="18288000" cy="10287000"/>
  <p:notesSz cx="6858000" cy="9144000"/>
  <p:embeddedFontLst>
    <p:embeddedFont>
      <p:font typeface="Nanum Square" panose="020B0600000101010101" charset="-127"/>
      <p:regular r:id="rId4"/>
    </p:embeddedFont>
    <p:embeddedFont>
      <p:font typeface="TDTD한강고딕" panose="020B0600000101010101" charset="-127"/>
      <p:regular r:id="rId5"/>
    </p:embeddedFont>
    <p:embeddedFont>
      <p:font typeface="Calibri" panose="020F0502020204030204" pitchFamily="34" charset="0"/>
      <p:regular r:id="rId6"/>
      <p:bold r:id="rId7"/>
      <p:italic r:id="rId8"/>
      <p:boldItalic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E0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925" autoAdjust="0"/>
    <p:restoredTop sz="94622" autoAdjust="0"/>
  </p:normalViewPr>
  <p:slideViewPr>
    <p:cSldViewPr>
      <p:cViewPr>
        <p:scale>
          <a:sx n="50" d="100"/>
          <a:sy n="50" d="100"/>
        </p:scale>
        <p:origin x="-42" y="6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0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740032" y="430923"/>
            <a:ext cx="0" cy="9425155"/>
          </a:xfrm>
          <a:prstGeom prst="line">
            <a:avLst/>
          </a:prstGeom>
          <a:ln w="9525" cap="flat">
            <a:solidFill>
              <a:srgbClr val="565A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774308" y="1562100"/>
            <a:ext cx="7388278" cy="311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470"/>
              </a:lnSpc>
            </a:pPr>
            <a:r>
              <a:rPr lang="ko-KR" altLang="en-US" sz="2000" b="1" dirty="0">
                <a:solidFill>
                  <a:srgbClr val="6E727B"/>
                </a:solidFill>
                <a:latin typeface="Nanum Square"/>
                <a:ea typeface="Nanum Square"/>
                <a:cs typeface="Nanum Square"/>
                <a:sym typeface="Nanum Square"/>
              </a:rPr>
              <a:t>빅데이터 분석 모델 정의서 </a:t>
            </a:r>
            <a:endParaRPr lang="en-US" sz="2000" b="1" dirty="0">
              <a:solidFill>
                <a:srgbClr val="6E727B"/>
              </a:solidFill>
              <a:latin typeface="Nanum Square"/>
              <a:ea typeface="Nanum Square"/>
              <a:cs typeface="Nanum Square"/>
              <a:sym typeface="Nanum Square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768732" y="465306"/>
            <a:ext cx="10430083" cy="11285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799"/>
              </a:lnSpc>
            </a:pPr>
            <a:r>
              <a:rPr lang="en-US" sz="7999" dirty="0">
                <a:solidFill>
                  <a:srgbClr val="565A62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01 </a:t>
            </a:r>
            <a:r>
              <a:rPr lang="ko-KR" altLang="en-US" sz="7999" dirty="0">
                <a:solidFill>
                  <a:srgbClr val="565A62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분석 결과 활용 기획</a:t>
            </a:r>
            <a:endParaRPr lang="en-US" sz="7999" dirty="0">
              <a:solidFill>
                <a:srgbClr val="565A62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133598AE-1872-42AB-B421-E333771B2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518008"/>
              </p:ext>
            </p:extLst>
          </p:nvPr>
        </p:nvGraphicFramePr>
        <p:xfrm>
          <a:off x="1772449" y="1997941"/>
          <a:ext cx="14955175" cy="8143559"/>
        </p:xfrm>
        <a:graphic>
          <a:graphicData uri="http://schemas.openxmlformats.org/drawingml/2006/table">
            <a:tbl>
              <a:tblPr/>
              <a:tblGrid>
                <a:gridCol w="2012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851">
                <a:tc>
                  <a:txBody>
                    <a:bodyPr/>
                    <a:lstStyle/>
                    <a:p>
                      <a:pPr algn="just">
                        <a:lnSpc>
                          <a:spcPts val="3220"/>
                        </a:lnSpc>
                        <a:defRPr/>
                      </a:pPr>
                      <a:r>
                        <a:rPr lang="ko-KR" altLang="en-US" sz="2300" dirty="0">
                          <a:solidFill>
                            <a:srgbClr val="565A62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항목</a:t>
                      </a:r>
                      <a:endParaRPr lang="en-US" sz="1100" dirty="0"/>
                    </a:p>
                  </a:txBody>
                  <a:tcPr marL="28575" marR="28575" marT="28575" marB="28575" anchor="ctr">
                    <a:lnL w="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FE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3220"/>
                        </a:lnSpc>
                        <a:defRPr/>
                      </a:pPr>
                      <a:r>
                        <a:rPr lang="ko-KR" altLang="en-US" sz="2300" dirty="0">
                          <a:solidFill>
                            <a:srgbClr val="565A62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내용</a:t>
                      </a:r>
                      <a:endParaRPr lang="en-US" sz="1100" dirty="0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71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30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모델 명칭</a:t>
                      </a:r>
                      <a:endParaRPr lang="en-US" altLang="ko-KR" sz="2000" dirty="0"/>
                    </a:p>
                  </a:txBody>
                  <a:tcPr marL="28575" marR="28575" marT="28575" marB="28575" anchor="ctr">
                    <a:lnL w="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6D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3080"/>
                        </a:lnSpc>
                        <a:defRPr/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행정구역 기반 창업 추천 분석 모델</a:t>
                      </a:r>
                      <a:endParaRPr lang="en-US" sz="2000" dirty="0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693">
                <a:tc>
                  <a:txBody>
                    <a:bodyPr/>
                    <a:lstStyle/>
                    <a:p>
                      <a:pPr algn="just">
                        <a:lnSpc>
                          <a:spcPts val="3080"/>
                        </a:lnSpc>
                        <a:defRPr/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모델 설명</a:t>
                      </a:r>
                      <a:endParaRPr lang="en-US" sz="2000" dirty="0"/>
                    </a:p>
                  </a:txBody>
                  <a:tcPr marL="28575" marR="28575" marT="28575" marB="28575" anchor="ctr">
                    <a:lnL w="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6D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지역별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성별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연령대별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시간대별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주요 </a:t>
                      </a:r>
                      <a:r>
                        <a:rPr lang="ko-KR" altLang="en-US" sz="2000" dirty="0" err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타겟층별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(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소득분위에 따른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)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등에 따른 독립변수에 의한 해당 지역의 배달 건수 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or </a:t>
                      </a:r>
                      <a:r>
                        <a:rPr lang="ko-KR" altLang="en-US" sz="2000" dirty="0" err="1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주문율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 분석하여 창업 업종을 추천하는 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AI 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모델</a:t>
                      </a:r>
                      <a:endParaRPr lang="ko-KR" altLang="en-US" sz="2000" dirty="0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35173"/>
                  </a:ext>
                </a:extLst>
              </a:tr>
              <a:tr h="320717">
                <a:tc>
                  <a:txBody>
                    <a:bodyPr/>
                    <a:lstStyle/>
                    <a:p>
                      <a:pPr algn="just">
                        <a:lnSpc>
                          <a:spcPts val="3080"/>
                        </a:lnSpc>
                        <a:defRPr/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사용자</a:t>
                      </a:r>
                      <a:endParaRPr lang="en-US" sz="2000" dirty="0"/>
                    </a:p>
                  </a:txBody>
                  <a:tcPr marL="28575" marR="28575" marT="28575" marB="28575" anchor="ctr">
                    <a:lnL w="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6D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창업을 통해 비수도권에 정착하고자 하는 청년층 혹은 중장년층</a:t>
                      </a:r>
                      <a:endParaRPr lang="ko-KR" altLang="en-US" sz="2000" dirty="0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5941960"/>
                  </a:ext>
                </a:extLst>
              </a:tr>
              <a:tr h="971869">
                <a:tc>
                  <a:txBody>
                    <a:bodyPr/>
                    <a:lstStyle/>
                    <a:p>
                      <a:pPr algn="just">
                        <a:lnSpc>
                          <a:spcPts val="3080"/>
                        </a:lnSpc>
                        <a:defRPr/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분석요건</a:t>
                      </a:r>
                      <a:endParaRPr lang="en-US" sz="2000" dirty="0"/>
                    </a:p>
                  </a:txBody>
                  <a:tcPr marL="28575" marR="28575" marT="28575" marB="28575" anchor="ctr">
                    <a:lnL w="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6D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 latinLnBrk="1">
                        <a:buFontTx/>
                        <a:buChar char="-"/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실시간 위치 기반 업종 추천</a:t>
                      </a:r>
                      <a:endParaRPr lang="en-US" altLang="ko-KR" sz="2000" dirty="0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sym typeface="TDTD한강고딕"/>
                      </a:endParaRPr>
                    </a:p>
                    <a:p>
                      <a:pPr marL="342900" indent="-342900" algn="just" latinLnBrk="1">
                        <a:buFontTx/>
                        <a:buChar char="-"/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지역별 창업 위험도 및 생존율 예측</a:t>
                      </a:r>
                      <a:endParaRPr lang="en-US" altLang="ko-KR" sz="2000" dirty="0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sym typeface="TDTD한강고딕"/>
                      </a:endParaRPr>
                    </a:p>
                    <a:p>
                      <a:pPr marL="342900" indent="-342900" algn="just" latinLnBrk="1">
                        <a:buFontTx/>
                        <a:buChar char="-"/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경쟁 환경 및 상권 포화도 분석</a:t>
                      </a:r>
                      <a:endParaRPr lang="en-US" altLang="ko-KR" sz="2000" dirty="0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sym typeface="TDTD한강고딕"/>
                      </a:endParaRPr>
                    </a:p>
                    <a:p>
                      <a:pPr marL="342900" indent="-342900" algn="just" latinLnBrk="1">
                        <a:buFontTx/>
                        <a:buChar char="-"/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사용자 선호 업종 기반 맞춤 필터</a:t>
                      </a:r>
                      <a:endParaRPr lang="en-US" altLang="ko-KR" sz="2000" dirty="0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sym typeface="TDTD한강고딕"/>
                      </a:endParaRP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4006765"/>
                  </a:ext>
                </a:extLst>
              </a:tr>
              <a:tr h="320717">
                <a:tc>
                  <a:txBody>
                    <a:bodyPr/>
                    <a:lstStyle/>
                    <a:p>
                      <a:pPr algn="just">
                        <a:lnSpc>
                          <a:spcPts val="3080"/>
                        </a:lnSpc>
                        <a:defRPr/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분석도구</a:t>
                      </a:r>
                      <a:endParaRPr lang="en-US" sz="2000" dirty="0"/>
                    </a:p>
                  </a:txBody>
                  <a:tcPr marL="28575" marR="28575" marT="28575" marB="28575" anchor="ctr">
                    <a:lnL w="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6D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en-US" altLang="ko-KR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Python(scikit-learn, TensorFlow), Apache Spark, Tableau</a:t>
                      </a:r>
                      <a:endParaRPr lang="ko-KR" altLang="en-US" sz="2000" dirty="0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8291844"/>
                  </a:ext>
                </a:extLst>
              </a:tr>
              <a:tr h="1254207">
                <a:tc>
                  <a:txBody>
                    <a:bodyPr/>
                    <a:lstStyle/>
                    <a:p>
                      <a:pPr algn="just">
                        <a:lnSpc>
                          <a:spcPts val="3080"/>
                        </a:lnSpc>
                        <a:defRPr/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수집 대상 데이터</a:t>
                      </a:r>
                      <a:endParaRPr lang="en-US" sz="2000" dirty="0"/>
                    </a:p>
                  </a:txBody>
                  <a:tcPr marL="28575" marR="28575" marT="28575" marB="28575" anchor="ctr">
                    <a:lnL w="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6D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 latinLnBrk="1">
                        <a:buFontTx/>
                        <a:buChar char="-"/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배달 플랫폼 데이터</a:t>
                      </a:r>
                      <a:endParaRPr lang="en-US" altLang="ko-KR" sz="2000" dirty="0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sym typeface="TDTD한강고딕"/>
                      </a:endParaRPr>
                    </a:p>
                    <a:p>
                      <a:pPr marL="342900" indent="-342900" algn="just" latinLnBrk="1">
                        <a:buFontTx/>
                        <a:buChar char="-"/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소득분위 및 소득통계 데이터</a:t>
                      </a:r>
                      <a:endParaRPr lang="en-US" altLang="ko-KR" sz="2000" dirty="0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sym typeface="TDTD한강고딕"/>
                      </a:endParaRPr>
                    </a:p>
                    <a:p>
                      <a:pPr marL="342900" indent="-342900" algn="just" latinLnBrk="1">
                        <a:buFontTx/>
                        <a:buChar char="-"/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지역별 매출 및 이용고객 정보</a:t>
                      </a:r>
                      <a:endParaRPr lang="en-US" altLang="ko-KR" sz="2000" dirty="0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sym typeface="TDTD한강고딕"/>
                      </a:endParaRPr>
                    </a:p>
                    <a:p>
                      <a:pPr marL="342900" indent="-342900" algn="just" latinLnBrk="1">
                        <a:buFontTx/>
                        <a:buChar char="-"/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부동산 플랫폼 데이터</a:t>
                      </a:r>
                      <a:endParaRPr lang="en-US" altLang="ko-KR" sz="2000" dirty="0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sym typeface="TDTD한강고딕"/>
                      </a:endParaRPr>
                    </a:p>
                    <a:p>
                      <a:pPr marL="342900" indent="-342900" algn="just" latinLnBrk="1">
                        <a:buFontTx/>
                        <a:buChar char="-"/>
                      </a:pPr>
                      <a:r>
                        <a:rPr lang="en-US" altLang="ko-KR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GPS 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위치 데이터</a:t>
                      </a:r>
                      <a:endParaRPr lang="en-US" altLang="ko-KR" sz="2000" dirty="0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sym typeface="TDTD한강고딕"/>
                      </a:endParaRP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768829"/>
                  </a:ext>
                </a:extLst>
              </a:tr>
              <a:tr h="739781">
                <a:tc>
                  <a:txBody>
                    <a:bodyPr/>
                    <a:lstStyle/>
                    <a:p>
                      <a:pPr algn="just">
                        <a:lnSpc>
                          <a:spcPts val="3080"/>
                        </a:lnSpc>
                        <a:defRPr/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분석 방안</a:t>
                      </a:r>
                      <a:endParaRPr lang="en-US" sz="2000" dirty="0"/>
                    </a:p>
                  </a:txBody>
                  <a:tcPr marL="28575" marR="28575" marT="28575" marB="28575" anchor="ctr">
                    <a:lnL w="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6D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 latinLnBrk="1">
                        <a:buFontTx/>
                        <a:buChar char="-"/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딥러닝 기반 수요 예측 모델 개발</a:t>
                      </a:r>
                      <a:endParaRPr lang="en-US" altLang="ko-KR" sz="2000" dirty="0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sym typeface="TDTD한강고딕"/>
                      </a:endParaRPr>
                    </a:p>
                    <a:p>
                      <a:pPr marL="342900" indent="-342900" algn="just" latinLnBrk="1">
                        <a:buFontTx/>
                        <a:buChar char="-"/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협업 필터링 기반 추천</a:t>
                      </a:r>
                      <a:endParaRPr lang="en-US" altLang="ko-KR" sz="2000" dirty="0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sym typeface="TDTD한강고딕"/>
                      </a:endParaRPr>
                    </a:p>
                    <a:p>
                      <a:pPr marL="342900" indent="-342900" algn="just" latinLnBrk="1">
                        <a:buFontTx/>
                        <a:buChar char="-"/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시계열 분석을 통한 위험도 및 상권 변화 예측</a:t>
                      </a:r>
                      <a:endParaRPr lang="en-US" altLang="ko-KR" sz="2000" dirty="0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sym typeface="TDTD한강고딕"/>
                      </a:endParaRP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6175591"/>
                  </a:ext>
                </a:extLst>
              </a:tr>
              <a:tr h="320717">
                <a:tc>
                  <a:txBody>
                    <a:bodyPr/>
                    <a:lstStyle/>
                    <a:p>
                      <a:pPr algn="just">
                        <a:lnSpc>
                          <a:spcPts val="3080"/>
                        </a:lnSpc>
                        <a:defRPr/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분석 결과 데이터</a:t>
                      </a:r>
                      <a:endParaRPr lang="en-US" sz="2000" dirty="0"/>
                    </a:p>
                  </a:txBody>
                  <a:tcPr marL="28575" marR="28575" marT="28575" marB="28575" anchor="ctr">
                    <a:lnL w="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6D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 latinLnBrk="1">
                        <a:buFontTx/>
                        <a:buChar char="-"/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맞춤형 특정 상권에 관한 리스트 출력</a:t>
                      </a:r>
                      <a:endParaRPr lang="en-US" altLang="ko-KR" sz="2000" dirty="0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sym typeface="TDTD한강고딕"/>
                      </a:endParaRPr>
                    </a:p>
                    <a:p>
                      <a:pPr marL="342900" indent="-342900" algn="just" latinLnBrk="1">
                        <a:buFontTx/>
                        <a:buChar char="-"/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창업 성공 지수 정립 및 창업 성공률을 퍼센트로 시각화</a:t>
                      </a:r>
                      <a:endParaRPr lang="en-US" altLang="ko-KR" sz="2000" dirty="0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sym typeface="TDTD한강고딕"/>
                      </a:endParaRP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8396327"/>
                  </a:ext>
                </a:extLst>
              </a:tr>
              <a:tr h="971869">
                <a:tc>
                  <a:txBody>
                    <a:bodyPr/>
                    <a:lstStyle/>
                    <a:p>
                      <a:pPr algn="just">
                        <a:lnSpc>
                          <a:spcPts val="3080"/>
                        </a:lnSpc>
                        <a:defRPr/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활용분야</a:t>
                      </a:r>
                      <a:endParaRPr lang="en-US" sz="2000" dirty="0"/>
                    </a:p>
                  </a:txBody>
                  <a:tcPr marL="28575" marR="28575" marT="28575" marB="28575" anchor="ctr">
                    <a:lnL w="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6D1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just" latinLnBrk="1">
                        <a:buFontTx/>
                        <a:buChar char="-"/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모바일 창업 추천 앱</a:t>
                      </a:r>
                      <a:endParaRPr lang="en-US" altLang="ko-KR" sz="2000" dirty="0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sym typeface="TDTD한강고딕"/>
                      </a:endParaRPr>
                    </a:p>
                    <a:p>
                      <a:pPr marL="342900" indent="-342900" algn="just" latinLnBrk="1">
                        <a:buFontTx/>
                        <a:buChar char="-"/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모든 비수도권으로의 창업지원정책 적용</a:t>
                      </a:r>
                      <a:endParaRPr lang="en-US" altLang="ko-KR" sz="2000" dirty="0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sym typeface="TDTD한강고딕"/>
                      </a:endParaRPr>
                    </a:p>
                    <a:p>
                      <a:pPr marL="342900" indent="-342900" algn="just" latinLnBrk="1">
                        <a:buFontTx/>
                        <a:buChar char="-"/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웹 플랫폼을 통한 통계와 추천 현황 확인</a:t>
                      </a:r>
                      <a:endParaRPr lang="en-US" altLang="ko-KR" sz="2000" dirty="0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sym typeface="TDTD한강고딕"/>
                      </a:endParaRPr>
                    </a:p>
                    <a:p>
                      <a:pPr marL="342900" indent="-342900" algn="just" latinLnBrk="1">
                        <a:buFontTx/>
                        <a:buChar char="-"/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지역 특성 강화 및 활성화</a:t>
                      </a:r>
                      <a:endParaRPr lang="en-US" altLang="ko-KR" sz="2000" dirty="0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sym typeface="TDTD한강고딕"/>
                      </a:endParaRPr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131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1E0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740032" y="430923"/>
            <a:ext cx="0" cy="9425155"/>
          </a:xfrm>
          <a:prstGeom prst="line">
            <a:avLst/>
          </a:prstGeom>
          <a:ln w="9525" cap="flat">
            <a:solidFill>
              <a:srgbClr val="565A6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1761914" y="1136460"/>
            <a:ext cx="9744285" cy="11285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799"/>
              </a:lnSpc>
            </a:pPr>
            <a:r>
              <a:rPr lang="en-US" sz="7999" dirty="0">
                <a:solidFill>
                  <a:srgbClr val="565A62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03 </a:t>
            </a:r>
            <a:r>
              <a:rPr lang="ko-KR" altLang="en-US" sz="7999" dirty="0">
                <a:solidFill>
                  <a:srgbClr val="565A62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시장</a:t>
            </a:r>
            <a:r>
              <a:rPr lang="en-US" sz="7999" dirty="0">
                <a:solidFill>
                  <a:srgbClr val="565A62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 </a:t>
            </a:r>
            <a:r>
              <a:rPr lang="ko-KR" altLang="en-US" sz="7999" dirty="0">
                <a:solidFill>
                  <a:srgbClr val="565A62"/>
                </a:solidFill>
                <a:latin typeface="TDTD한강고딕"/>
                <a:ea typeface="TDTD한강고딕"/>
                <a:cs typeface="TDTD한강고딕"/>
                <a:sym typeface="TDTD한강고딕"/>
              </a:rPr>
              <a:t>활용 기획</a:t>
            </a:r>
            <a:endParaRPr lang="en-US" sz="7999" dirty="0">
              <a:solidFill>
                <a:srgbClr val="565A62"/>
              </a:solidFill>
              <a:latin typeface="TDTD한강고딕"/>
              <a:ea typeface="TDTD한강고딕"/>
              <a:cs typeface="TDTD한강고딕"/>
              <a:sym typeface="TDTD한강고딕"/>
            </a:endParaRPr>
          </a:p>
        </p:txBody>
      </p:sp>
      <p:sp>
        <p:nvSpPr>
          <p:cNvPr id="19" name="TextBox 5">
            <a:extLst>
              <a:ext uri="{FF2B5EF4-FFF2-40B4-BE49-F238E27FC236}">
                <a16:creationId xmlns:a16="http://schemas.microsoft.com/office/drawing/2014/main" id="{C4AEF078-1485-4DD8-BE2E-EA70D58E1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755722" y="2897441"/>
            <a:ext cx="7388278" cy="311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470"/>
              </a:lnSpc>
            </a:pPr>
            <a:r>
              <a:rPr lang="ko-KR" altLang="en-US" sz="2000" b="1" dirty="0">
                <a:solidFill>
                  <a:srgbClr val="6E727B"/>
                </a:solidFill>
                <a:latin typeface="Nanum Square"/>
                <a:ea typeface="Nanum Square"/>
                <a:cs typeface="Nanum Square"/>
                <a:sym typeface="Nanum Square"/>
              </a:rPr>
              <a:t>시장에서 활용 가능한 분석 서비스 모델 아이디어 수집</a:t>
            </a:r>
            <a:endParaRPr lang="en-US" sz="2000" b="1" dirty="0">
              <a:solidFill>
                <a:srgbClr val="6E727B"/>
              </a:solidFill>
              <a:latin typeface="Nanum Square"/>
              <a:ea typeface="Nanum Square"/>
              <a:cs typeface="Nanum Square"/>
              <a:sym typeface="Nanum Square"/>
            </a:endParaRPr>
          </a:p>
        </p:txBody>
      </p:sp>
      <p:graphicFrame>
        <p:nvGraphicFramePr>
          <p:cNvPr id="20" name="Table 3">
            <a:extLst>
              <a:ext uri="{FF2B5EF4-FFF2-40B4-BE49-F238E27FC236}">
                <a16:creationId xmlns:a16="http://schemas.microsoft.com/office/drawing/2014/main" id="{00ABEE13-4982-4E8D-A5A1-CB2827BB2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102132"/>
              </p:ext>
            </p:extLst>
          </p:nvPr>
        </p:nvGraphicFramePr>
        <p:xfrm>
          <a:off x="1755722" y="3467100"/>
          <a:ext cx="14955176" cy="3276600"/>
        </p:xfrm>
        <a:graphic>
          <a:graphicData uri="http://schemas.openxmlformats.org/drawingml/2006/table">
            <a:tbl>
              <a:tblPr/>
              <a:tblGrid>
                <a:gridCol w="1877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9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38039">
                  <a:extLst>
                    <a:ext uri="{9D8B030D-6E8A-4147-A177-3AD203B41FA5}">
                      <a16:colId xmlns:a16="http://schemas.microsoft.com/office/drawing/2014/main" val="2577748682"/>
                    </a:ext>
                  </a:extLst>
                </a:gridCol>
              </a:tblGrid>
              <a:tr h="697880">
                <a:tc>
                  <a:txBody>
                    <a:bodyPr/>
                    <a:lstStyle/>
                    <a:p>
                      <a:pPr algn="just">
                        <a:lnSpc>
                          <a:spcPts val="3220"/>
                        </a:lnSpc>
                        <a:defRPr/>
                      </a:pPr>
                      <a:r>
                        <a:rPr lang="ko-KR" altLang="en-US" sz="2300" dirty="0" err="1">
                          <a:solidFill>
                            <a:srgbClr val="565A62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스캠퍼</a:t>
                      </a:r>
                      <a:r>
                        <a:rPr lang="ko-KR" altLang="en-US" sz="2300" dirty="0">
                          <a:solidFill>
                            <a:srgbClr val="565A62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 규칙</a:t>
                      </a:r>
                      <a:endParaRPr lang="en-US" sz="1100" dirty="0"/>
                    </a:p>
                  </a:txBody>
                  <a:tcPr marL="28575" marR="28575" marT="28575" marB="28575" anchor="ctr">
                    <a:lnL w="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FEF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3220"/>
                        </a:lnSpc>
                        <a:defRPr/>
                      </a:pPr>
                      <a:r>
                        <a:rPr lang="ko-KR" altLang="en-US" sz="2300" dirty="0">
                          <a:solidFill>
                            <a:srgbClr val="565A62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적용 내용</a:t>
                      </a:r>
                      <a:r>
                        <a:rPr lang="en-US" altLang="ko-KR" sz="2300" dirty="0">
                          <a:solidFill>
                            <a:srgbClr val="565A62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(</a:t>
                      </a:r>
                      <a:r>
                        <a:rPr lang="ko-KR" altLang="en-US" sz="2300" dirty="0">
                          <a:solidFill>
                            <a:srgbClr val="565A62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위치 데이터 활용</a:t>
                      </a:r>
                      <a:r>
                        <a:rPr lang="en-US" altLang="ko-KR" sz="2300" dirty="0">
                          <a:solidFill>
                            <a:srgbClr val="565A62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)</a:t>
                      </a:r>
                      <a:endParaRPr lang="en-US" sz="1100" dirty="0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32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300" dirty="0">
                          <a:solidFill>
                            <a:srgbClr val="565A62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새로운 아이디어</a:t>
                      </a:r>
                      <a:r>
                        <a:rPr lang="en-US" altLang="ko-KR" sz="2300" dirty="0">
                          <a:solidFill>
                            <a:srgbClr val="565A62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(</a:t>
                      </a:r>
                      <a:r>
                        <a:rPr lang="ko-KR" altLang="en-US" sz="2300" dirty="0">
                          <a:solidFill>
                            <a:srgbClr val="565A62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분석 서비스 모델</a:t>
                      </a:r>
                      <a:r>
                        <a:rPr lang="en-US" altLang="ko-KR" sz="2300" dirty="0">
                          <a:solidFill>
                            <a:srgbClr val="565A62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)</a:t>
                      </a:r>
                      <a:endParaRPr lang="en-US" altLang="ko-KR" sz="2300" dirty="0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936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ts val="30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결합하기</a:t>
                      </a:r>
                      <a:endParaRPr lang="en-US" altLang="ko-KR" sz="2000" dirty="0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cs typeface="TDTD한강고딕"/>
                        <a:sym typeface="TDTD한강고딕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ts val="30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(Combine)</a:t>
                      </a:r>
                      <a:endParaRPr lang="en-US" altLang="ko-KR" sz="2000" dirty="0"/>
                    </a:p>
                  </a:txBody>
                  <a:tcPr marL="28575" marR="28575" marT="28575" marB="28575" anchor="ctr">
                    <a:lnL w="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6D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3080"/>
                        </a:lnSpc>
                        <a:defRPr/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창업 추천 데이터와 비수도권 지자체의 빈 점포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/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공실 정보를 결합</a:t>
                      </a:r>
                      <a:endParaRPr lang="en-US" sz="2000" dirty="0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3080"/>
                        </a:lnSpc>
                        <a:defRPr/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추천 업종의 특성에 맞는 최적의 빈 점포 위치 및 임대료 정보를 매칭하여 창업 후보지를 추천하는 서비스</a:t>
                      </a:r>
                      <a:endParaRPr lang="en-US" sz="2000" dirty="0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9360">
                <a:tc>
                  <a:txBody>
                    <a:bodyPr/>
                    <a:lstStyle/>
                    <a:p>
                      <a:pPr algn="just">
                        <a:lnSpc>
                          <a:spcPts val="3080"/>
                        </a:lnSpc>
                        <a:defRPr/>
                      </a:pP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응용하기</a:t>
                      </a:r>
                      <a:endParaRPr lang="en-US" altLang="ko-KR" sz="2000" dirty="0">
                        <a:solidFill>
                          <a:srgbClr val="000000"/>
                        </a:solidFill>
                        <a:latin typeface="TDTD한강고딕"/>
                        <a:ea typeface="TDTD한강고딕"/>
                        <a:sym typeface="TDTD한강고딕"/>
                      </a:endParaRPr>
                    </a:p>
                    <a:p>
                      <a:pPr algn="just">
                        <a:lnSpc>
                          <a:spcPts val="3080"/>
                        </a:lnSpc>
                        <a:defRPr/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(Adapt)</a:t>
                      </a:r>
                      <a:endParaRPr lang="en-US" sz="2000" dirty="0"/>
                    </a:p>
                  </a:txBody>
                  <a:tcPr marL="28575" marR="28575" marT="28575" marB="28575" anchor="ctr">
                    <a:lnL w="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C6D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sym typeface="TDTD한강고딕"/>
                        </a:rPr>
                        <a:t>창업 모델의 지역별 인구 이동 패턴 및 소비 데이터를 도시 계획 및 지역 재생 프로젝트의 기초 자료로 응용</a:t>
                      </a:r>
                      <a:endParaRPr lang="ko-KR" altLang="en-US" sz="2000" dirty="0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/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지역별 상권 활성화 지표</a:t>
                      </a:r>
                      <a:r>
                        <a:rPr lang="en-US" altLang="ko-KR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, </a:t>
                      </a:r>
                      <a:r>
                        <a:rPr lang="ko-KR" altLang="en-US" sz="2000" dirty="0">
                          <a:solidFill>
                            <a:srgbClr val="000000"/>
                          </a:solidFill>
                          <a:latin typeface="TDTD한강고딕"/>
                          <a:ea typeface="TDTD한강고딕"/>
                          <a:cs typeface="TDTD한강고딕"/>
                          <a:sym typeface="TDTD한강고딕"/>
                        </a:rPr>
                        <a:t>인구 변화 예측을 기반으로 지자체의 쇠퇴 지역 재활성화 전략 수립을 지원하는 서비스</a:t>
                      </a:r>
                      <a:endParaRPr lang="ko-KR" altLang="en-US" sz="2000" dirty="0"/>
                    </a:p>
                  </a:txBody>
                  <a:tcPr marL="28575" marR="28575" marT="28575" marB="28575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65A6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13517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273</Words>
  <Application>Microsoft Office PowerPoint</Application>
  <PresentationFormat>사용자 지정</PresentationFormat>
  <Paragraphs>48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Nanum Square</vt:lpstr>
      <vt:lpstr>Arial</vt:lpstr>
      <vt:lpstr>TDTD한강고딕</vt:lpstr>
      <vt:lpstr>Calibri</vt:lpstr>
      <vt:lpstr>Office Theme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쿨그레이 깔끔한 사업계획서 프레젠테이션</dc:title>
  <cp:lastModifiedBy>FullName</cp:lastModifiedBy>
  <cp:revision>20</cp:revision>
  <dcterms:created xsi:type="dcterms:W3CDTF">2006-08-16T00:00:00Z</dcterms:created>
  <dcterms:modified xsi:type="dcterms:W3CDTF">2025-10-14T07:33:57Z</dcterms:modified>
  <dc:identifier>DAG1vVjqT6g</dc:identifier>
</cp:coreProperties>
</file>