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2" r:id="rId2"/>
    <p:sldId id="263" r:id="rId3"/>
    <p:sldId id="265" r:id="rId4"/>
    <p:sldId id="274" r:id="rId5"/>
    <p:sldId id="281" r:id="rId6"/>
    <p:sldId id="269" r:id="rId7"/>
    <p:sldId id="282" r:id="rId8"/>
    <p:sldId id="283" r:id="rId9"/>
    <p:sldId id="284" r:id="rId10"/>
    <p:sldId id="268" r:id="rId11"/>
    <p:sldId id="289" r:id="rId12"/>
    <p:sldId id="285" r:id="rId13"/>
    <p:sldId id="286" r:id="rId14"/>
    <p:sldId id="291" r:id="rId15"/>
    <p:sldId id="292" r:id="rId16"/>
    <p:sldId id="288" r:id="rId17"/>
    <p:sldId id="271" r:id="rId18"/>
    <p:sldId id="272" r:id="rId19"/>
    <p:sldId id="279" r:id="rId20"/>
    <p:sldId id="280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프리젠테이션 5 Medium" pitchFamily="2" charset="-127"/>
      <p:regular r:id="rId24"/>
    </p:embeddedFont>
    <p:embeddedFont>
      <p:font typeface="프리젠테이션 6 SemiBold" pitchFamily="2" charset="-127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6F8F7"/>
    <a:srgbClr val="E3E9E6"/>
    <a:srgbClr val="DFE9E6"/>
    <a:srgbClr val="6B9989"/>
    <a:srgbClr val="577F71"/>
    <a:srgbClr val="22523B"/>
    <a:srgbClr val="83A99B"/>
    <a:srgbClr val="578F76"/>
    <a:srgbClr val="4793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167A5-8E19-4287-A5A5-182C23939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868C66-BDC6-425C-A64E-07F512B20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D9C98E-9C04-42A3-8E96-7AB92EDA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821DD-D63F-4DFC-9ED4-A2773BA0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3174C-CB5B-4ED4-8A12-E5DAD46A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AC389-A145-4EAC-91FD-8BE4CC63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23409C-A9AD-4092-BB31-C70684CB9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746BC-2987-4C18-AE11-C303E956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76167C-7967-42F2-9F7A-8B4254B2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39B12-0C32-480C-B698-DD1EE790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9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0615DA-21BA-46CC-AEEC-38AB4AB1E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FF0AB8-28CC-4AF2-82FF-10B3BDCDA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4B39D-3F26-4AD3-AC98-F42E615E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94A13-5F6A-4E47-9667-4FF1B18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D8CA7-8190-46A8-913E-C495BB01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98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21427-D1CC-4F36-9253-E35C17E02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36A4A-801D-478A-82BF-5532E5456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03F5E-B49D-42DB-AB18-D00419D1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570E1-79D9-4BDD-A0EB-F7240CFE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4A56D-3608-4C62-BD94-91666C01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19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04B5B-F879-4648-8183-CD41F248C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59DDCA-97E0-4977-A58C-763C2EF3A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07FA0-4E73-4316-8316-C5CADDB0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60F629-5296-4627-AF22-9B8F5C40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65B7D9-FF22-40F1-AEDC-8EDF4E22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8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BFF0-6377-44CD-B38E-DFC1BC1A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E942C-EC7B-4E8D-93E9-E74C43DD7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36F9B1-9E59-4227-ABD6-B5237A43C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A54C25-C162-4E36-8B99-850EB58C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DAE05-274B-4849-8970-87980862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BB29B-E888-41FD-86FA-E7327D2B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29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58573-97B6-4145-BA8F-B5A2E9A9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B74BFD-7E1C-4F33-943D-C3EF1FCF6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2D9117-E11C-447F-B189-EFCEA0D8F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38D753-3F11-4161-B7C2-7AB4DB2AA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EC49279-6350-4888-BDEE-E23965273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6ED4DB-473D-450C-AFE0-B2C2EE76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0E21D3-C708-4B9E-B4EE-22B72F30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B3CF6-3FA4-4249-A2DE-C2DA9C62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8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727B2-4DCA-44ED-BA8E-5DD413A7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0267B0-613C-4775-8C6D-40534439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B99756-F6A6-44B4-B2A7-116A5387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0E2FA5-2ABB-40E0-A163-7960945F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3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875976-181E-47FF-8AB2-4228C837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BDE05F-765F-4756-8827-94BB5DF1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7A9B6-360E-45BD-A13A-0DC4AF56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63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7125B-EA7E-427B-9ACD-900D19AB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DC384-0088-48E5-BF10-0154C289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06238-E145-4F91-A323-2C9F0E2E6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32E768-95E2-49A0-8C57-D71AD807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BF6A07-CFBE-47CA-9B7C-C6A145BE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0326C8-48BA-4C6B-85C8-FD51E0077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4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FF28A8-0EF6-4E5D-9CB7-75306703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E72328-9FEB-4F00-BF48-708B43DD4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CC943-29AE-4146-A364-35A4A5CEC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B4FF9A-CFF6-4E26-A086-7BDFAC6A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16D5EA-4650-434D-BA45-8C4E955B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F890F-E5FC-44B3-B340-4B95E642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98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3F36F0-33A4-4F3F-AD9C-E3E73E12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2B2653-5E91-4E6E-856F-5AA3BE78F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091DC-E192-492F-8E05-1D2DDCD14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B74E3-1C4A-42D3-837B-4AE68FB7ECCC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DB150-05E8-4B8A-BA6B-3C935DD4D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58D1F-63FA-4869-A786-85CF05F64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8CBF-67A1-49B4-AF28-BABC69C341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79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21CA1DC-F86E-4894-A15D-0CEE6085916A}"/>
              </a:ext>
            </a:extLst>
          </p:cNvPr>
          <p:cNvCxnSpPr>
            <a:cxnSpLocks/>
          </p:cNvCxnSpPr>
          <p:nvPr/>
        </p:nvCxnSpPr>
        <p:spPr>
          <a:xfrm>
            <a:off x="1495470" y="1728694"/>
            <a:ext cx="9201060" cy="0"/>
          </a:xfrm>
          <a:prstGeom prst="line">
            <a:avLst/>
          </a:prstGeom>
          <a:ln w="3175">
            <a:solidFill>
              <a:srgbClr val="15332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CF87FA4-E2ED-40E1-9007-87B65445E373}"/>
              </a:ext>
            </a:extLst>
          </p:cNvPr>
          <p:cNvSpPr/>
          <p:nvPr/>
        </p:nvSpPr>
        <p:spPr>
          <a:xfrm>
            <a:off x="3520633" y="1411390"/>
            <a:ext cx="5104435" cy="636607"/>
          </a:xfrm>
          <a:prstGeom prst="roundRect">
            <a:avLst>
              <a:gd name="adj" fmla="val 50000"/>
            </a:avLst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837554-332A-44AC-B111-3FEE5B90982D}"/>
              </a:ext>
            </a:extLst>
          </p:cNvPr>
          <p:cNvSpPr txBox="1"/>
          <p:nvPr/>
        </p:nvSpPr>
        <p:spPr>
          <a:xfrm>
            <a:off x="4142283" y="5277333"/>
            <a:ext cx="39074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카페24 써라운드" pitchFamily="2" charset="-127"/>
              </a:rPr>
              <a:t>이수현</a:t>
            </a:r>
            <a:r>
              <a:rPr lang="en-US" altLang="ko-KR" sz="3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카페24 써라운드" pitchFamily="2" charset="-127"/>
              </a:rPr>
              <a:t>, </a:t>
            </a:r>
            <a:r>
              <a:rPr lang="ko-KR" altLang="en-US" sz="3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카페24 써라운드" pitchFamily="2" charset="-127"/>
              </a:rPr>
              <a:t>이인호</a:t>
            </a:r>
            <a:r>
              <a:rPr lang="en-US" altLang="ko-KR" sz="3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카페24 써라운드" pitchFamily="2" charset="-127"/>
              </a:rPr>
              <a:t>, </a:t>
            </a:r>
            <a:r>
              <a:rPr lang="ko-KR" altLang="en-US" sz="3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카페24 써라운드" pitchFamily="2" charset="-127"/>
              </a:rPr>
              <a:t>임새롬</a:t>
            </a:r>
            <a:endParaRPr lang="ko-KR" altLang="en-US" sz="3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카페24 써라운드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6C8DFD-4794-46C8-AD55-E3331A6AA96B}"/>
              </a:ext>
            </a:extLst>
          </p:cNvPr>
          <p:cNvSpPr txBox="1"/>
          <p:nvPr/>
        </p:nvSpPr>
        <p:spPr>
          <a:xfrm>
            <a:off x="3025813" y="2527976"/>
            <a:ext cx="609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서버프로그램 구현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F994DB5-EF82-4CC8-AF1F-BADF1CB5BA0A}"/>
              </a:ext>
            </a:extLst>
          </p:cNvPr>
          <p:cNvCxnSpPr>
            <a:cxnSpLocks/>
          </p:cNvCxnSpPr>
          <p:nvPr/>
        </p:nvCxnSpPr>
        <p:spPr>
          <a:xfrm>
            <a:off x="1495470" y="4702399"/>
            <a:ext cx="9201060" cy="0"/>
          </a:xfrm>
          <a:prstGeom prst="line">
            <a:avLst/>
          </a:prstGeom>
          <a:ln w="3175">
            <a:solidFill>
              <a:srgbClr val="15332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39C8FE8-BA5B-4C12-BAC6-C3EEC0E69C2D}"/>
              </a:ext>
            </a:extLst>
          </p:cNvPr>
          <p:cNvSpPr/>
          <p:nvPr/>
        </p:nvSpPr>
        <p:spPr>
          <a:xfrm rot="10800000">
            <a:off x="5991220" y="4827350"/>
            <a:ext cx="209550" cy="171450"/>
          </a:xfrm>
          <a:prstGeom prst="triangle">
            <a:avLst/>
          </a:prstGeom>
          <a:solidFill>
            <a:srgbClr val="1533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97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2307D50-824B-4B27-BB5E-5B2018EBA414}"/>
              </a:ext>
            </a:extLst>
          </p:cNvPr>
          <p:cNvSpPr txBox="1"/>
          <p:nvPr/>
        </p:nvSpPr>
        <p:spPr>
          <a:xfrm>
            <a:off x="766763" y="1365017"/>
            <a:ext cx="4734045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문자셋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설정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C363C4-1964-4CDC-9CFB-D995C176C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2104840"/>
            <a:ext cx="6944694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64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2307D50-824B-4B27-BB5E-5B2018EBA414}"/>
              </a:ext>
            </a:extLst>
          </p:cNvPr>
          <p:cNvSpPr txBox="1"/>
          <p:nvPr/>
        </p:nvSpPr>
        <p:spPr>
          <a:xfrm>
            <a:off x="766763" y="1365017"/>
            <a:ext cx="4734045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유효성 검증 함수 만들기 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CDAEE8C-7280-4810-9558-DB2A3F822B37}"/>
              </a:ext>
            </a:extLst>
          </p:cNvPr>
          <p:cNvCxnSpPr>
            <a:cxnSpLocks/>
          </p:cNvCxnSpPr>
          <p:nvPr/>
        </p:nvCxnSpPr>
        <p:spPr>
          <a:xfrm>
            <a:off x="7144198" y="1873360"/>
            <a:ext cx="0" cy="3461951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BCE31C-FEC4-4E57-9426-7092C88074AD}"/>
              </a:ext>
            </a:extLst>
          </p:cNvPr>
          <p:cNvSpPr txBox="1"/>
          <p:nvPr/>
        </p:nvSpPr>
        <p:spPr>
          <a:xfrm>
            <a:off x="854667" y="2455020"/>
            <a:ext cx="2305308" cy="3377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유효성 검증 함수</a:t>
            </a:r>
            <a:endParaRPr lang="en-US" altLang="ko-KR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각 항목 </a:t>
            </a: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not null</a:t>
            </a:r>
            <a:b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</a:b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 → </a:t>
            </a:r>
            <a:r>
              <a:rPr lang="en-US" altLang="ko-KR" sz="1400" dirty="0" err="1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System.out</a:t>
            </a: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로 출력 </a:t>
            </a:r>
            <a:b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</a:b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 </a:t>
            </a: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→ </a:t>
            </a: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 return false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 err="1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Userid</a:t>
            </a: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 </a:t>
            </a: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값이 </a:t>
            </a: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5</a:t>
            </a: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자</a:t>
            </a: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 </a:t>
            </a: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이하 </a:t>
            </a:r>
            <a:b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</a:b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→ </a:t>
            </a:r>
            <a:r>
              <a:rPr lang="en-US" altLang="ko-KR" sz="1400" dirty="0" err="1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System.out</a:t>
            </a: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로 출력</a:t>
            </a:r>
            <a:b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</a:b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→ </a:t>
            </a: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return</a:t>
            </a: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 </a:t>
            </a: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false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패스워드 유효성 검증</a:t>
            </a:r>
            <a:b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</a:b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→</a:t>
            </a: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 </a:t>
            </a:r>
            <a:r>
              <a:rPr lang="en-US" altLang="ko-KR" sz="1400" dirty="0" err="1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System.out</a:t>
            </a: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로</a:t>
            </a: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 </a:t>
            </a: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출력</a:t>
            </a:r>
            <a:b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</a:br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→</a:t>
            </a:r>
            <a:r>
              <a:rPr lang="en-US" altLang="ko-KR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 return false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9AE1F3-D192-4574-9F0A-248C80C922D7}"/>
              </a:ext>
            </a:extLst>
          </p:cNvPr>
          <p:cNvSpPr/>
          <p:nvPr/>
        </p:nvSpPr>
        <p:spPr>
          <a:xfrm>
            <a:off x="766763" y="2282258"/>
            <a:ext cx="2429436" cy="3852546"/>
          </a:xfrm>
          <a:prstGeom prst="rect">
            <a:avLst/>
          </a:prstGeom>
          <a:noFill/>
          <a:ln>
            <a:solidFill>
              <a:srgbClr val="609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BA0E1E5-7DE4-416F-90EE-3BAB05060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141" y="1988968"/>
            <a:ext cx="4357712" cy="21550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3338B7E-A4F5-4800-96DB-8415DC10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715" y="1844328"/>
            <a:ext cx="3364973" cy="240131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BFE00E5-006E-4A38-9D27-E58757852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488" y="4322719"/>
            <a:ext cx="3037706" cy="234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97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2307D50-824B-4B27-BB5E-5B2018EBA414}"/>
              </a:ext>
            </a:extLst>
          </p:cNvPr>
          <p:cNvSpPr txBox="1"/>
          <p:nvPr/>
        </p:nvSpPr>
        <p:spPr>
          <a:xfrm>
            <a:off x="766763" y="1365017"/>
            <a:ext cx="4734045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유효성 검증 함수 만들기 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95224-7134-4D28-A8DC-591C23092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26" y="2163691"/>
            <a:ext cx="2085553" cy="413001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C933BD-6BBB-4007-878A-044E92411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834" t="-7028" r="271" b="10775"/>
          <a:stretch/>
        </p:blipFill>
        <p:spPr>
          <a:xfrm>
            <a:off x="2797479" y="2133419"/>
            <a:ext cx="9190750" cy="14289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CD19C4-E52C-4168-9BA9-20C7BFDBF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785" y="4060974"/>
            <a:ext cx="8205438" cy="3354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A4A48D9-3D78-49C6-B696-8AA2DB10BD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868" r="87201" b="414"/>
          <a:stretch/>
        </p:blipFill>
        <p:spPr>
          <a:xfrm>
            <a:off x="3045881" y="3716738"/>
            <a:ext cx="2719773" cy="33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2307D50-824B-4B27-BB5E-5B2018EBA414}"/>
              </a:ext>
            </a:extLst>
          </p:cNvPr>
          <p:cNvSpPr txBox="1"/>
          <p:nvPr/>
        </p:nvSpPr>
        <p:spPr>
          <a:xfrm>
            <a:off x="766763" y="1365017"/>
            <a:ext cx="4734045" cy="184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01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파라미터 받기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02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유효성 검증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093B0F-AFE4-4CDF-99F5-A81051D5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2774927"/>
            <a:ext cx="5215068" cy="8704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3E9FB3-D4D6-4B1F-A87E-C4B3D01E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170" y="681656"/>
            <a:ext cx="4773170" cy="38418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0A3F6A-D241-4DD4-B284-9B1FC9217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153" y="4566766"/>
            <a:ext cx="3549940" cy="16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3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62307D50-824B-4B27-BB5E-5B2018EBA414}"/>
              </a:ext>
            </a:extLst>
          </p:cNvPr>
          <p:cNvSpPr txBox="1"/>
          <p:nvPr/>
        </p:nvSpPr>
        <p:spPr>
          <a:xfrm>
            <a:off x="766763" y="1365017"/>
            <a:ext cx="4734045" cy="1845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03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서비스처리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회원가입 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-&gt; DB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저장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로그인 페이지로 이동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7B3CD8-401D-4627-8D36-E728F490E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4" y="2668047"/>
            <a:ext cx="1905680" cy="36256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909C61-9B20-418F-930F-8280DC083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433" y="3390389"/>
            <a:ext cx="2272973" cy="12174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12ACFF-0270-4C45-991A-A54293E47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744" y="3848274"/>
            <a:ext cx="5950541" cy="2445428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014C50-C646-4B88-9656-D4BB1DEAA727}"/>
              </a:ext>
            </a:extLst>
          </p:cNvPr>
          <p:cNvCxnSpPr>
            <a:cxnSpLocks/>
          </p:cNvCxnSpPr>
          <p:nvPr/>
        </p:nvCxnSpPr>
        <p:spPr>
          <a:xfrm flipV="1">
            <a:off x="4629150" y="5293453"/>
            <a:ext cx="1710681" cy="688247"/>
          </a:xfrm>
          <a:prstGeom prst="line">
            <a:avLst/>
          </a:prstGeom>
          <a:ln>
            <a:solidFill>
              <a:srgbClr val="153325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CD5A62C-FCC6-49C5-8C06-F1FF85A89F1C}"/>
              </a:ext>
            </a:extLst>
          </p:cNvPr>
          <p:cNvGrpSpPr/>
          <p:nvPr/>
        </p:nvGrpSpPr>
        <p:grpSpPr>
          <a:xfrm>
            <a:off x="6474655" y="4547508"/>
            <a:ext cx="5126751" cy="1263104"/>
            <a:chOff x="6360399" y="2169350"/>
            <a:chExt cx="5126751" cy="126310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6F6A061-DF93-4D09-8A2B-9E35476CB67B}"/>
                </a:ext>
              </a:extLst>
            </p:cNvPr>
            <p:cNvSpPr/>
            <p:nvPr/>
          </p:nvSpPr>
          <p:spPr>
            <a:xfrm>
              <a:off x="6360399" y="2169350"/>
              <a:ext cx="5126751" cy="1263104"/>
            </a:xfrm>
            <a:prstGeom prst="rect">
              <a:avLst/>
            </a:prstGeom>
            <a:noFill/>
            <a:ln>
              <a:solidFill>
                <a:srgbClr val="153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74F0E5-0F34-466B-B2C6-B9239D3EAAEE}"/>
                </a:ext>
              </a:extLst>
            </p:cNvPr>
            <p:cNvSpPr txBox="1"/>
            <p:nvPr/>
          </p:nvSpPr>
          <p:spPr>
            <a:xfrm>
              <a:off x="6398216" y="2222698"/>
              <a:ext cx="4844033" cy="11564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01Join.html </a:t>
              </a:r>
              <a:r>
                <a:rPr lang="ko-KR" altLang="en-US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입력했던 정보들이 유효성 검사를 거쳐 유효하다면 </a:t>
              </a:r>
              <a:r>
                <a:rPr lang="en-US" altLang="ko-KR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03Login.jsp </a:t>
              </a:r>
              <a:r>
                <a:rPr lang="ko-KR" altLang="en-US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로 이동</a:t>
              </a:r>
              <a:endParaRPr lang="en-US" altLang="ko-KR" sz="16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DB</a:t>
              </a:r>
              <a:r>
                <a:rPr lang="ko-KR" altLang="en-US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에 연결했기 때문에 입력했던 데이터들이 저장되는 것 확인</a:t>
              </a: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D1B91A14-0DF5-451F-8EDF-67BF5A161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198" y="2719276"/>
            <a:ext cx="6115498" cy="1088418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D165BB3-F7F8-4F1C-9D82-1AFD75074E15}"/>
              </a:ext>
            </a:extLst>
          </p:cNvPr>
          <p:cNvCxnSpPr>
            <a:cxnSpLocks/>
          </p:cNvCxnSpPr>
          <p:nvPr/>
        </p:nvCxnSpPr>
        <p:spPr>
          <a:xfrm>
            <a:off x="8417896" y="3999096"/>
            <a:ext cx="794845" cy="0"/>
          </a:xfrm>
          <a:prstGeom prst="line">
            <a:avLst/>
          </a:prstGeom>
          <a:ln w="12700">
            <a:solidFill>
              <a:srgbClr val="153325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3332876C-2DB7-4010-94B3-3C07EAD1F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9742" y="1069804"/>
            <a:ext cx="3705495" cy="92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1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CD5A62C-FCC6-49C5-8C06-F1FF85A89F1C}"/>
              </a:ext>
            </a:extLst>
          </p:cNvPr>
          <p:cNvGrpSpPr/>
          <p:nvPr/>
        </p:nvGrpSpPr>
        <p:grpSpPr>
          <a:xfrm>
            <a:off x="6895725" y="5073136"/>
            <a:ext cx="5126751" cy="1263104"/>
            <a:chOff x="6360399" y="2169350"/>
            <a:chExt cx="5126751" cy="126310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6F6A061-DF93-4D09-8A2B-9E35476CB67B}"/>
                </a:ext>
              </a:extLst>
            </p:cNvPr>
            <p:cNvSpPr/>
            <p:nvPr/>
          </p:nvSpPr>
          <p:spPr>
            <a:xfrm>
              <a:off x="6360399" y="2169350"/>
              <a:ext cx="5126751" cy="1263104"/>
            </a:xfrm>
            <a:prstGeom prst="rect">
              <a:avLst/>
            </a:prstGeom>
            <a:noFill/>
            <a:ln>
              <a:solidFill>
                <a:srgbClr val="153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74F0E5-0F34-466B-B2C6-B9239D3EAAEE}"/>
                </a:ext>
              </a:extLst>
            </p:cNvPr>
            <p:cNvSpPr txBox="1"/>
            <p:nvPr/>
          </p:nvSpPr>
          <p:spPr>
            <a:xfrm>
              <a:off x="6501757" y="2404242"/>
              <a:ext cx="4844033" cy="7870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 err="1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UserId</a:t>
              </a:r>
              <a:r>
                <a:rPr lang="ko-KR" altLang="en-US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가 </a:t>
              </a:r>
              <a:r>
                <a:rPr lang="en-US" altLang="ko-KR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DB</a:t>
              </a:r>
              <a:r>
                <a:rPr lang="ko-KR" altLang="en-US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에 저장된 내용과 일치한다면 </a:t>
              </a:r>
              <a:br>
                <a:rPr lang="en-US" altLang="ko-KR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</a:br>
              <a:r>
                <a:rPr lang="ko-KR" altLang="en-US" sz="1600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</a:rPr>
                <a:t>기존 계정 존재한다는 메시지 </a:t>
              </a:r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3332876C-2DB7-4010-94B3-3C07EAD1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934" y="3429000"/>
            <a:ext cx="2955389" cy="73884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5572FE0-921B-4598-8F17-7BAE81A84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67" y="2878021"/>
            <a:ext cx="5950541" cy="24454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0CDD5F-74B0-4914-AFEF-65DCE88F0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839" y="2287577"/>
            <a:ext cx="2053580" cy="4206443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3014C50-C646-4B88-9656-D4BB1DEAA727}"/>
              </a:ext>
            </a:extLst>
          </p:cNvPr>
          <p:cNvCxnSpPr>
            <a:cxnSpLocks/>
          </p:cNvCxnSpPr>
          <p:nvPr/>
        </p:nvCxnSpPr>
        <p:spPr>
          <a:xfrm>
            <a:off x="7910818" y="4167847"/>
            <a:ext cx="855679" cy="899044"/>
          </a:xfrm>
          <a:prstGeom prst="line">
            <a:avLst/>
          </a:prstGeom>
          <a:ln>
            <a:solidFill>
              <a:srgbClr val="153325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DB7BE2-E9C1-478B-9F16-3AB1E05752C0}"/>
              </a:ext>
            </a:extLst>
          </p:cNvPr>
          <p:cNvSpPr txBox="1"/>
          <p:nvPr/>
        </p:nvSpPr>
        <p:spPr>
          <a:xfrm>
            <a:off x="690757" y="1420351"/>
            <a:ext cx="4734045" cy="122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UserId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가 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DB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에 저장된 내용과 </a:t>
            </a:r>
            <a:r>
              <a:rPr lang="ko-KR" altLang="en-US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일치시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052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89EDCCF2-67FF-4902-878B-5B59E256712A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B732467B-EF9A-4DA5-A61F-631A3ECDC898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5964DE4-BD91-405F-BD55-33A86BA3C252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03. </a:t>
            </a:r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036F9-BDD2-4379-9FF7-368FDF551A8B}"/>
              </a:ext>
            </a:extLst>
          </p:cNvPr>
          <p:cNvSpPr txBox="1"/>
          <p:nvPr/>
        </p:nvSpPr>
        <p:spPr>
          <a:xfrm>
            <a:off x="766763" y="1365017"/>
            <a:ext cx="4734045" cy="122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문제 발생 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ROLLBACK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System.out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출력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TX ROLLBACK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처리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E1960E-EF8A-4C56-9946-36AA25FF3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0212" y="3847012"/>
            <a:ext cx="2573457" cy="3987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1FFCB4-D3F6-4F74-BA97-C31DB108E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3" y="3109245"/>
            <a:ext cx="6310196" cy="22729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8620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061B9CF-338B-4901-ADEC-C8FB16C11592}"/>
              </a:ext>
            </a:extLst>
          </p:cNvPr>
          <p:cNvSpPr txBox="1"/>
          <p:nvPr/>
        </p:nvSpPr>
        <p:spPr>
          <a:xfrm>
            <a:off x="1118387" y="1958460"/>
            <a:ext cx="1838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텍스트 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A98EC-EB20-45A8-A248-936B50F836CA}"/>
              </a:ext>
            </a:extLst>
          </p:cNvPr>
          <p:cNvSpPr txBox="1"/>
          <p:nvPr/>
        </p:nvSpPr>
        <p:spPr>
          <a:xfrm>
            <a:off x="3870552" y="1958460"/>
            <a:ext cx="1838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텍스트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F6AB37-0B7C-4CDB-8DE0-BD3241E8BA3F}"/>
              </a:ext>
            </a:extLst>
          </p:cNvPr>
          <p:cNvSpPr txBox="1"/>
          <p:nvPr/>
        </p:nvSpPr>
        <p:spPr>
          <a:xfrm>
            <a:off x="6622717" y="1958460"/>
            <a:ext cx="1838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텍스트 입력</a:t>
            </a:r>
            <a:endParaRPr lang="ko-KR" altLang="en-US" sz="1400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A237D-DBCF-4D16-94EC-763115FF6907}"/>
              </a:ext>
            </a:extLst>
          </p:cNvPr>
          <p:cNvSpPr txBox="1"/>
          <p:nvPr/>
        </p:nvSpPr>
        <p:spPr>
          <a:xfrm>
            <a:off x="9374876" y="1958460"/>
            <a:ext cx="1838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텍스트 입력</a:t>
            </a:r>
            <a:endParaRPr lang="ko-KR" altLang="en-US" sz="1400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7464A7-356E-4635-846C-A32EE3EF55DA}"/>
              </a:ext>
            </a:extLst>
          </p:cNvPr>
          <p:cNvSpPr/>
          <p:nvPr/>
        </p:nvSpPr>
        <p:spPr>
          <a:xfrm>
            <a:off x="753038" y="2420506"/>
            <a:ext cx="2429436" cy="3573872"/>
          </a:xfrm>
          <a:prstGeom prst="rect">
            <a:avLst/>
          </a:prstGeom>
          <a:noFill/>
          <a:ln>
            <a:solidFill>
              <a:srgbClr val="609E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BD6E24-DA25-43A1-A024-62451416A9D3}"/>
              </a:ext>
            </a:extLst>
          </p:cNvPr>
          <p:cNvSpPr/>
          <p:nvPr/>
        </p:nvSpPr>
        <p:spPr>
          <a:xfrm>
            <a:off x="3505203" y="2420506"/>
            <a:ext cx="2429436" cy="3573872"/>
          </a:xfrm>
          <a:prstGeom prst="rect">
            <a:avLst/>
          </a:prstGeom>
          <a:noFill/>
          <a:ln>
            <a:solidFill>
              <a:srgbClr val="67B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3DD630-AF73-4D50-A0B6-280B465BF656}"/>
              </a:ext>
            </a:extLst>
          </p:cNvPr>
          <p:cNvSpPr/>
          <p:nvPr/>
        </p:nvSpPr>
        <p:spPr>
          <a:xfrm>
            <a:off x="6257367" y="2420506"/>
            <a:ext cx="2429436" cy="357387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3A4C57-26C1-4B35-A9DC-749202295178}"/>
              </a:ext>
            </a:extLst>
          </p:cNvPr>
          <p:cNvSpPr/>
          <p:nvPr/>
        </p:nvSpPr>
        <p:spPr>
          <a:xfrm>
            <a:off x="9009526" y="2420506"/>
            <a:ext cx="2429436" cy="3573873"/>
          </a:xfrm>
          <a:prstGeom prst="rect">
            <a:avLst/>
          </a:prstGeom>
          <a:noFill/>
          <a:ln>
            <a:solidFill>
              <a:srgbClr val="153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E3846D-A8E7-4B0F-A0BC-69F570E43E56}"/>
              </a:ext>
            </a:extLst>
          </p:cNvPr>
          <p:cNvSpPr txBox="1"/>
          <p:nvPr/>
        </p:nvSpPr>
        <p:spPr>
          <a:xfrm>
            <a:off x="900729" y="2715338"/>
            <a:ext cx="213404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내가 바람 펴도 너는 절대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피지마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Baby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나는 너를 잊어도 넌 나를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잊지마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Lady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가끔 내가 연락이 없고 술을 마셔도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혹시 내가 다른 어떤 여자와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잠시 눈을 맞춰도 넌 나만 바라봐</a:t>
            </a:r>
            <a:endParaRPr lang="ko-KR" altLang="en-US" sz="1100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541831-043E-43E3-92B9-4F9A8A1BBD6B}"/>
              </a:ext>
            </a:extLst>
          </p:cNvPr>
          <p:cNvSpPr txBox="1"/>
          <p:nvPr/>
        </p:nvSpPr>
        <p:spPr>
          <a:xfrm>
            <a:off x="3652894" y="2715338"/>
            <a:ext cx="213404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내가 바람 펴도 너는 절대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피지마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Baby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나는 너를 잊어도 넌 나를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잊지마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Lady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가끔 내가 연락이 없고 술을 마셔도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혹시 내가 다른 어떤 여자와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잠시 눈을 맞춰도 넌 나만 바라봐</a:t>
            </a:r>
            <a:endParaRPr lang="ko-KR" altLang="en-US" sz="1100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D33F8B-698C-4B19-94B7-5A179040DEFA}"/>
              </a:ext>
            </a:extLst>
          </p:cNvPr>
          <p:cNvSpPr txBox="1"/>
          <p:nvPr/>
        </p:nvSpPr>
        <p:spPr>
          <a:xfrm>
            <a:off x="6405057" y="2715338"/>
            <a:ext cx="2134049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내가 바람 펴도 너는 절대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피지마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Baby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나는 너를 잊어도 넌 나를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잊지마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Lady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가끔 내가 연락이 없고 술을 마셔도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혹시 내가 다른 어떤 여자와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잠시 눈을 맞춰도 넌 나만 바라봐</a:t>
            </a:r>
            <a:endParaRPr lang="ko-KR" altLang="en-US" sz="1100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4C8414-FADC-4909-87B3-B824CACF9014}"/>
              </a:ext>
            </a:extLst>
          </p:cNvPr>
          <p:cNvSpPr txBox="1"/>
          <p:nvPr/>
        </p:nvSpPr>
        <p:spPr>
          <a:xfrm>
            <a:off x="9157218" y="2715340"/>
            <a:ext cx="213405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내가 바람 펴도 너는 절대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피지마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Baby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나는 너를 잊어도 넌 나를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잊지마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Lady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가끔 내가 연락이 없고 술을 마셔도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혹시 내가 다른 어떤 여자와</a:t>
            </a:r>
            <a:b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</a:b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잠시 눈을 맞춰도 넌 나만 바라봐</a:t>
            </a:r>
            <a:endParaRPr lang="ko-KR" altLang="en-US" sz="1100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27E1DE4-14B4-4F1D-B47A-38CD3DB82AB1}"/>
              </a:ext>
            </a:extLst>
          </p:cNvPr>
          <p:cNvGrpSpPr/>
          <p:nvPr/>
        </p:nvGrpSpPr>
        <p:grpSpPr>
          <a:xfrm>
            <a:off x="1556011" y="5574505"/>
            <a:ext cx="750509" cy="839745"/>
            <a:chOff x="1595716" y="4405728"/>
            <a:chExt cx="750509" cy="839746"/>
          </a:xfr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46E88E0-6F7F-423D-8B51-E6B05CCE0E38}"/>
                </a:ext>
              </a:extLst>
            </p:cNvPr>
            <p:cNvSpPr/>
            <p:nvPr/>
          </p:nvSpPr>
          <p:spPr>
            <a:xfrm>
              <a:off x="1595716" y="4405728"/>
              <a:ext cx="744071" cy="744071"/>
            </a:xfrm>
            <a:prstGeom prst="ellipse">
              <a:avLst/>
            </a:prstGeom>
            <a:grpFill/>
            <a:ln>
              <a:solidFill>
                <a:srgbClr val="609E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  <a:cs typeface="코트라 볼드체" panose="02020603020101020101" pitchFamily="18" charset="-127"/>
                </a:rPr>
                <a:t>1</a:t>
              </a:r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1B9D5F8-0D5C-4A5A-95DA-48E5759AB366}"/>
                </a:ext>
              </a:extLst>
            </p:cNvPr>
            <p:cNvSpPr/>
            <p:nvPr/>
          </p:nvSpPr>
          <p:spPr>
            <a:xfrm>
              <a:off x="1602154" y="4501403"/>
              <a:ext cx="744071" cy="744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6A4CD42-4832-46EB-A099-DB8C0489C30F}"/>
              </a:ext>
            </a:extLst>
          </p:cNvPr>
          <p:cNvGrpSpPr/>
          <p:nvPr/>
        </p:nvGrpSpPr>
        <p:grpSpPr>
          <a:xfrm>
            <a:off x="4303407" y="5574505"/>
            <a:ext cx="750509" cy="839745"/>
            <a:chOff x="1595716" y="4405728"/>
            <a:chExt cx="750509" cy="839746"/>
          </a:xfr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90F6E4B-490B-4E50-80A2-7983291BBA65}"/>
                </a:ext>
              </a:extLst>
            </p:cNvPr>
            <p:cNvSpPr/>
            <p:nvPr/>
          </p:nvSpPr>
          <p:spPr>
            <a:xfrm>
              <a:off x="1595716" y="4405728"/>
              <a:ext cx="744071" cy="744071"/>
            </a:xfrm>
            <a:prstGeom prst="ellipse">
              <a:avLst/>
            </a:prstGeom>
            <a:grpFill/>
            <a:ln>
              <a:solidFill>
                <a:srgbClr val="67B7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  <a:cs typeface="코트라 볼드체" panose="02020603020101020101" pitchFamily="18" charset="-127"/>
                </a:rPr>
                <a:t>1</a:t>
              </a:r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D750B60-42DC-4831-9737-CFEF88CD2FF0}"/>
                </a:ext>
              </a:extLst>
            </p:cNvPr>
            <p:cNvSpPr/>
            <p:nvPr/>
          </p:nvSpPr>
          <p:spPr>
            <a:xfrm>
              <a:off x="1602154" y="4501403"/>
              <a:ext cx="744071" cy="744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60B6ABB8-FE8D-41B7-946D-2F8093567060}"/>
              </a:ext>
            </a:extLst>
          </p:cNvPr>
          <p:cNvGrpSpPr/>
          <p:nvPr/>
        </p:nvGrpSpPr>
        <p:grpSpPr>
          <a:xfrm>
            <a:off x="7057121" y="5574504"/>
            <a:ext cx="750509" cy="839745"/>
            <a:chOff x="1595716" y="4405728"/>
            <a:chExt cx="750509" cy="839746"/>
          </a:xfr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AF7D13D-36B7-45E4-9A96-6EB07BCAD413}"/>
                </a:ext>
              </a:extLst>
            </p:cNvPr>
            <p:cNvSpPr/>
            <p:nvPr/>
          </p:nvSpPr>
          <p:spPr>
            <a:xfrm>
              <a:off x="1595716" y="4405728"/>
              <a:ext cx="744071" cy="744071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  <a:cs typeface="코트라 볼드체" panose="02020603020101020101" pitchFamily="18" charset="-127"/>
                </a:rPr>
                <a:t>1</a:t>
              </a:r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146090D-8C52-47E2-A89B-40D094E0C148}"/>
                </a:ext>
              </a:extLst>
            </p:cNvPr>
            <p:cNvSpPr/>
            <p:nvPr/>
          </p:nvSpPr>
          <p:spPr>
            <a:xfrm>
              <a:off x="1602154" y="4501403"/>
              <a:ext cx="744071" cy="744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58B33AE-9676-452B-90AA-9694ED9CD7D7}"/>
              </a:ext>
            </a:extLst>
          </p:cNvPr>
          <p:cNvGrpSpPr/>
          <p:nvPr/>
        </p:nvGrpSpPr>
        <p:grpSpPr>
          <a:xfrm>
            <a:off x="9885480" y="5574506"/>
            <a:ext cx="750509" cy="839745"/>
            <a:chOff x="1595716" y="4405728"/>
            <a:chExt cx="750509" cy="839746"/>
          </a:xfrm>
          <a:pattFill prst="pct5">
            <a:fgClr>
              <a:schemeClr val="bg1">
                <a:lumMod val="95000"/>
              </a:schemeClr>
            </a:fgClr>
            <a:bgClr>
              <a:schemeClr val="bg1"/>
            </a:bgClr>
          </a:pattFill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5D9B8C1-FAA5-4C87-BD63-F072D3084323}"/>
                </a:ext>
              </a:extLst>
            </p:cNvPr>
            <p:cNvSpPr/>
            <p:nvPr/>
          </p:nvSpPr>
          <p:spPr>
            <a:xfrm>
              <a:off x="1595716" y="4405728"/>
              <a:ext cx="744071" cy="744071"/>
            </a:xfrm>
            <a:prstGeom prst="ellipse">
              <a:avLst/>
            </a:prstGeom>
            <a:grpFill/>
            <a:ln>
              <a:solidFill>
                <a:srgbClr val="153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153325"/>
                  </a:solidFill>
                  <a:latin typeface="프리젠테이션 5 Medium" pitchFamily="2" charset="-127"/>
                  <a:ea typeface="프리젠테이션 5 Medium" pitchFamily="2" charset="-127"/>
                  <a:cs typeface="코트라 볼드체" panose="02020603020101020101" pitchFamily="18" charset="-127"/>
                </a:rPr>
                <a:t>1</a:t>
              </a:r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91C3CC4-F9F6-48A2-B4A2-E697A9307849}"/>
                </a:ext>
              </a:extLst>
            </p:cNvPr>
            <p:cNvSpPr/>
            <p:nvPr/>
          </p:nvSpPr>
          <p:spPr>
            <a:xfrm>
              <a:off x="1602154" y="4501403"/>
              <a:ext cx="744071" cy="74407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코트라 볼드체" panose="02020603020101020101" pitchFamily="18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9173D8-1143-409E-A2C7-366945960492}"/>
              </a:ext>
            </a:extLst>
          </p:cNvPr>
          <p:cNvSpPr txBox="1"/>
          <p:nvPr/>
        </p:nvSpPr>
        <p:spPr>
          <a:xfrm>
            <a:off x="1638646" y="5743249"/>
            <a:ext cx="59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01</a:t>
            </a:r>
            <a:endParaRPr lang="ko-KR" altLang="en-US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7303C3-8D3A-49B4-9A2E-0483D40E9297}"/>
              </a:ext>
            </a:extLst>
          </p:cNvPr>
          <p:cNvSpPr txBox="1"/>
          <p:nvPr/>
        </p:nvSpPr>
        <p:spPr>
          <a:xfrm>
            <a:off x="4377740" y="5743249"/>
            <a:ext cx="59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02</a:t>
            </a:r>
            <a:endParaRPr lang="ko-KR" altLang="en-US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B3DCE6-81AE-4E39-B4E3-B34220E3A4B7}"/>
              </a:ext>
            </a:extLst>
          </p:cNvPr>
          <p:cNvSpPr txBox="1"/>
          <p:nvPr/>
        </p:nvSpPr>
        <p:spPr>
          <a:xfrm>
            <a:off x="9958466" y="5743243"/>
            <a:ext cx="59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04</a:t>
            </a:r>
            <a:endParaRPr lang="ko-KR" altLang="en-US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A00381-6F62-4948-A283-62AEC8A1F72F}"/>
              </a:ext>
            </a:extLst>
          </p:cNvPr>
          <p:cNvSpPr txBox="1"/>
          <p:nvPr/>
        </p:nvSpPr>
        <p:spPr>
          <a:xfrm>
            <a:off x="7133059" y="5743249"/>
            <a:ext cx="591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03</a:t>
            </a:r>
            <a:endParaRPr lang="ko-KR" altLang="en-US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01678A9-1284-4CD2-BD4A-85734940BEDF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ED2A21B-5ABE-4BE3-80CC-FF95F90C5451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76E7A5-355E-45FE-986A-26076B9D46B5}"/>
              </a:ext>
            </a:extLst>
          </p:cNvPr>
          <p:cNvSpPr txBox="1"/>
          <p:nvPr/>
        </p:nvSpPr>
        <p:spPr>
          <a:xfrm>
            <a:off x="690757" y="1451032"/>
            <a:ext cx="4734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간략한 설명을 적어주세요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.</a:t>
            </a:r>
            <a:endParaRPr lang="ko-KR" altLang="en-US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CE0DA9-10FE-426C-B10B-858FC36B7255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제목을 입력해 주세요</a:t>
            </a:r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.</a:t>
            </a:r>
            <a:endParaRPr lang="ko-KR" altLang="en-US" sz="36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959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0498D4A-A483-4488-AEE0-5CDDBDAD36E0}"/>
              </a:ext>
            </a:extLst>
          </p:cNvPr>
          <p:cNvCxnSpPr>
            <a:cxnSpLocks/>
          </p:cNvCxnSpPr>
          <p:nvPr/>
        </p:nvCxnSpPr>
        <p:spPr>
          <a:xfrm flipV="1">
            <a:off x="3329441" y="2340839"/>
            <a:ext cx="1615440" cy="373169"/>
          </a:xfrm>
          <a:prstGeom prst="line">
            <a:avLst/>
          </a:prstGeom>
          <a:ln>
            <a:solidFill>
              <a:srgbClr val="153325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3FC92C-D5F1-48EB-899A-8A535E42871D}"/>
              </a:ext>
            </a:extLst>
          </p:cNvPr>
          <p:cNvSpPr/>
          <p:nvPr/>
        </p:nvSpPr>
        <p:spPr>
          <a:xfrm>
            <a:off x="5141199" y="1883419"/>
            <a:ext cx="6327946" cy="1263104"/>
          </a:xfrm>
          <a:prstGeom prst="rect">
            <a:avLst/>
          </a:prstGeom>
          <a:noFill/>
          <a:ln>
            <a:solidFill>
              <a:srgbClr val="153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AA2A74-F7E6-4836-A547-444B7E5B8357}"/>
              </a:ext>
            </a:extLst>
          </p:cNvPr>
          <p:cNvSpPr/>
          <p:nvPr/>
        </p:nvSpPr>
        <p:spPr>
          <a:xfrm>
            <a:off x="5141199" y="3386728"/>
            <a:ext cx="6327946" cy="1263104"/>
          </a:xfrm>
          <a:prstGeom prst="rect">
            <a:avLst/>
          </a:prstGeom>
          <a:noFill/>
          <a:ln>
            <a:solidFill>
              <a:srgbClr val="67B7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2BBDB1-EB63-4500-A3DF-762B966298FE}"/>
              </a:ext>
            </a:extLst>
          </p:cNvPr>
          <p:cNvSpPr/>
          <p:nvPr/>
        </p:nvSpPr>
        <p:spPr>
          <a:xfrm>
            <a:off x="5141199" y="4890038"/>
            <a:ext cx="6327946" cy="1263104"/>
          </a:xfrm>
          <a:prstGeom prst="rect">
            <a:avLst/>
          </a:prstGeom>
          <a:noFill/>
          <a:ln>
            <a:solidFill>
              <a:srgbClr val="A1BF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6D7A98D-D379-4A9A-A72D-E40C67071C46}"/>
              </a:ext>
            </a:extLst>
          </p:cNvPr>
          <p:cNvCxnSpPr>
            <a:cxnSpLocks/>
          </p:cNvCxnSpPr>
          <p:nvPr/>
        </p:nvCxnSpPr>
        <p:spPr>
          <a:xfrm flipV="1">
            <a:off x="3329441" y="4006137"/>
            <a:ext cx="1647270" cy="12144"/>
          </a:xfrm>
          <a:prstGeom prst="line">
            <a:avLst/>
          </a:prstGeom>
          <a:ln>
            <a:solidFill>
              <a:srgbClr val="153325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C8075CB-E971-425D-9430-A01470FB6D1B}"/>
              </a:ext>
            </a:extLst>
          </p:cNvPr>
          <p:cNvCxnSpPr>
            <a:cxnSpLocks/>
          </p:cNvCxnSpPr>
          <p:nvPr/>
        </p:nvCxnSpPr>
        <p:spPr>
          <a:xfrm>
            <a:off x="3297611" y="5133062"/>
            <a:ext cx="1540590" cy="304587"/>
          </a:xfrm>
          <a:prstGeom prst="line">
            <a:avLst/>
          </a:prstGeom>
          <a:ln>
            <a:solidFill>
              <a:srgbClr val="153325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BDE52B-1125-4508-BA67-1380E525C81A}"/>
              </a:ext>
            </a:extLst>
          </p:cNvPr>
          <p:cNvSpPr txBox="1"/>
          <p:nvPr/>
        </p:nvSpPr>
        <p:spPr>
          <a:xfrm>
            <a:off x="5423917" y="2147767"/>
            <a:ext cx="5762510" cy="89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Then you say I </a:t>
            </a:r>
            <a:r>
              <a:rPr lang="en-US" altLang="ko-KR" sz="12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wanna</a:t>
            </a:r>
            <a:r>
              <a:rPr lang="en-US" altLang="ko-KR" sz="12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dance The music's got me going </a:t>
            </a:r>
            <a:r>
              <a:rPr lang="en-US" altLang="ko-KR" sz="12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Ain't</a:t>
            </a:r>
            <a:r>
              <a:rPr lang="en-US" altLang="ko-KR" sz="12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nothing that can stop how we move yeah Let's break our plans And live just like we're golden And roll in like we're dancing fools </a:t>
            </a:r>
            <a:endParaRPr lang="ko-KR" altLang="en-US" sz="1200" dirty="0">
              <a:solidFill>
                <a:srgbClr val="15332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9DF7F5F-99DE-4F84-BEC6-78036959D5BD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1FEB26-3B2F-4DA4-A027-7D207E4E6FD2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3025C2-BB31-4F3A-89E0-33EA811CA0B0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제목을 입력해 주세요</a:t>
            </a:r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.</a:t>
            </a:r>
            <a:endParaRPr lang="ko-KR" altLang="en-US" sz="36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089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469AC866-5F29-40EF-A9DE-2AC18BF52A07}"/>
              </a:ext>
            </a:extLst>
          </p:cNvPr>
          <p:cNvCxnSpPr>
            <a:cxnSpLocks/>
          </p:cNvCxnSpPr>
          <p:nvPr/>
        </p:nvCxnSpPr>
        <p:spPr>
          <a:xfrm flipV="1">
            <a:off x="3755496" y="2186966"/>
            <a:ext cx="1942936" cy="1330542"/>
          </a:xfrm>
          <a:prstGeom prst="bentConnector3">
            <a:avLst/>
          </a:prstGeom>
          <a:ln>
            <a:solidFill>
              <a:srgbClr val="15332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DC2BD92-C59C-44AC-9C02-B9C7DD697AB5}"/>
              </a:ext>
            </a:extLst>
          </p:cNvPr>
          <p:cNvSpPr/>
          <p:nvPr/>
        </p:nvSpPr>
        <p:spPr>
          <a:xfrm>
            <a:off x="5852556" y="1934710"/>
            <a:ext cx="1930004" cy="467118"/>
          </a:xfrm>
          <a:prstGeom prst="roundRect">
            <a:avLst/>
          </a:prstGeom>
          <a:solidFill>
            <a:srgbClr val="22523B"/>
          </a:solidFill>
          <a:ln>
            <a:solidFill>
              <a:srgbClr val="1533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61C690-F7E0-4369-B21C-305EBBCAC0F0}"/>
              </a:ext>
            </a:extLst>
          </p:cNvPr>
          <p:cNvSpPr txBox="1"/>
          <p:nvPr/>
        </p:nvSpPr>
        <p:spPr>
          <a:xfrm>
            <a:off x="5597215" y="2012793"/>
            <a:ext cx="2489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제목을 입력하세요</a:t>
            </a:r>
            <a:r>
              <a:rPr lang="en-US" altLang="ko-KR" sz="1600" dirty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883249-5E97-4965-9CA6-8284E4FAD0D9}"/>
              </a:ext>
            </a:extLst>
          </p:cNvPr>
          <p:cNvSpPr txBox="1"/>
          <p:nvPr/>
        </p:nvSpPr>
        <p:spPr>
          <a:xfrm>
            <a:off x="5852556" y="2471898"/>
            <a:ext cx="5801478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영화 </a:t>
            </a:r>
            <a:r>
              <a:rPr lang="ko-KR" altLang="en-US" sz="1100" dirty="0" err="1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미비포유의</a:t>
            </a:r>
            <a: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 줄거리</a:t>
            </a:r>
            <a:r>
              <a:rPr lang="en-US" altLang="ko-KR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…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이별을 준비하는 마지막에 나타난 짜증나는 여자 내 평생 최고의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6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개월을 선물했다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6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년 동안이나 일하던 카페가 문을 닫는 바람에 백수가 된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루이자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에밀리아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클라크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)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는 새 직장을 찾던 중 촉망 받던 젊은 사업가였던 전신마비 환자 윌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샘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클라플린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)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의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6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개월 임시 간병인이 된다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루이자의 우스꽝스러운 옷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썰렁한 농담들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속마음을 그대로 드러내는 얼굴 표정이 신경 쓰이는 윌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말만 하면 멍청이 보듯 두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살짜리처럼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취급하고 개망나니처럼 구는 윌이 치사하기만 한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루이자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그렇게 둘은 서로의 인생을 향해 차츰 걸어 들어가는데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... -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네이버영화</a:t>
            </a:r>
            <a:endParaRPr lang="en-US" altLang="ko-KR" sz="1100" b="0" i="0" dirty="0">
              <a:solidFill>
                <a:srgbClr val="153325"/>
              </a:solidFill>
              <a:effectLst/>
              <a:latin typeface="프리젠테이션 5 Medium" pitchFamily="2" charset="-127"/>
              <a:ea typeface="프리젠테이션 5 Medium" pitchFamily="2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38355C6-C434-4A7F-820F-C865EBDC6D66}"/>
              </a:ext>
            </a:extLst>
          </p:cNvPr>
          <p:cNvCxnSpPr>
            <a:cxnSpLocks/>
          </p:cNvCxnSpPr>
          <p:nvPr/>
        </p:nvCxnSpPr>
        <p:spPr>
          <a:xfrm>
            <a:off x="3694193" y="4052093"/>
            <a:ext cx="2004239" cy="322239"/>
          </a:xfrm>
          <a:prstGeom prst="bentConnector3">
            <a:avLst/>
          </a:prstGeom>
          <a:ln>
            <a:solidFill>
              <a:srgbClr val="83A9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C490B6-C845-4BC7-8D2A-CD9A973330FD}"/>
              </a:ext>
            </a:extLst>
          </p:cNvPr>
          <p:cNvSpPr txBox="1"/>
          <p:nvPr/>
        </p:nvSpPr>
        <p:spPr>
          <a:xfrm>
            <a:off x="5852556" y="4669450"/>
            <a:ext cx="5801478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영화 </a:t>
            </a:r>
            <a:r>
              <a:rPr lang="ko-KR" altLang="en-US" sz="1100" dirty="0" err="1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미비포유의</a:t>
            </a:r>
            <a:r>
              <a:rPr lang="ko-KR" altLang="en-US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 줄거리</a:t>
            </a:r>
            <a:r>
              <a:rPr lang="en-US" altLang="ko-KR" sz="1100" dirty="0">
                <a:solidFill>
                  <a:srgbClr val="153325"/>
                </a:solidFill>
                <a:latin typeface="프리젠테이션 5 Medium" pitchFamily="2" charset="-127"/>
                <a:ea typeface="프리젠테이션 5 Medium" pitchFamily="2" charset="-127"/>
              </a:rPr>
              <a:t>…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이별을 준비하는 마지막에 나타난 짜증나는 여자 내 평생 최고의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6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개월을 선물했다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6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년 동안이나 일하던 카페가 문을 닫는 바람에 백수가 된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루이자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에밀리아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클라크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)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는 새 직장을 찾던 중 촉망 받던 젊은 사업가였던 전신마비 환자 윌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(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샘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클라플린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)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의 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6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개월 임시 간병인이 된다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루이자의 우스꽝스러운 옷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썰렁한 농담들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속마음을 그대로 드러내는 얼굴 표정이 신경 쓰이는 윌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말만 하면 멍청이 보듯 두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살짜리처럼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 취급하고 개망나니처럼 구는 윌이 치사하기만 한 </a:t>
            </a:r>
            <a:r>
              <a:rPr lang="ko-KR" altLang="en-US" sz="1100" b="0" i="0" dirty="0" err="1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루이자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그렇게 둘은 서로의 인생을 향해 차츰 걸어 들어가는데</a:t>
            </a:r>
            <a:r>
              <a:rPr lang="en-US" altLang="ko-KR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... - </a:t>
            </a:r>
            <a:r>
              <a:rPr lang="ko-KR" altLang="en-US" sz="1100" b="0" i="0" dirty="0">
                <a:solidFill>
                  <a:srgbClr val="15332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네이버영화</a:t>
            </a:r>
            <a:endParaRPr lang="en-US" altLang="ko-KR" sz="1100" b="0" i="0" dirty="0">
              <a:solidFill>
                <a:srgbClr val="153325"/>
              </a:solidFill>
              <a:effectLst/>
              <a:latin typeface="프리젠테이션 5 Medium" pitchFamily="2" charset="-127"/>
              <a:ea typeface="프리젠테이션 5 Medium" pitchFamily="2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A2E2561-88BC-42A5-8F52-51A0987B603F}"/>
              </a:ext>
            </a:extLst>
          </p:cNvPr>
          <p:cNvGrpSpPr/>
          <p:nvPr/>
        </p:nvGrpSpPr>
        <p:grpSpPr>
          <a:xfrm>
            <a:off x="3542617" y="4025423"/>
            <a:ext cx="154305" cy="45719"/>
            <a:chOff x="3618892" y="3840948"/>
            <a:chExt cx="154305" cy="45719"/>
          </a:xfrm>
          <a:solidFill>
            <a:srgbClr val="83A99B"/>
          </a:solidFill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B89AE19-683B-4ADA-A07E-D0E3DD8199A3}"/>
                </a:ext>
              </a:extLst>
            </p:cNvPr>
            <p:cNvSpPr/>
            <p:nvPr/>
          </p:nvSpPr>
          <p:spPr>
            <a:xfrm>
              <a:off x="3618892" y="38409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9891DE0-47A9-4960-8455-6E3CCA289CB7}"/>
                </a:ext>
              </a:extLst>
            </p:cNvPr>
            <p:cNvSpPr/>
            <p:nvPr/>
          </p:nvSpPr>
          <p:spPr>
            <a:xfrm>
              <a:off x="3676254" y="38409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EE13070-2B6A-448F-98D5-D0D7F617D19D}"/>
                </a:ext>
              </a:extLst>
            </p:cNvPr>
            <p:cNvSpPr/>
            <p:nvPr/>
          </p:nvSpPr>
          <p:spPr>
            <a:xfrm>
              <a:off x="3727478" y="38409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6C739EA-93CE-4538-8876-35A7ECC811D7}"/>
              </a:ext>
            </a:extLst>
          </p:cNvPr>
          <p:cNvGrpSpPr/>
          <p:nvPr/>
        </p:nvGrpSpPr>
        <p:grpSpPr>
          <a:xfrm>
            <a:off x="3551582" y="3501072"/>
            <a:ext cx="154305" cy="45719"/>
            <a:chOff x="3618892" y="3840948"/>
            <a:chExt cx="154305" cy="45719"/>
          </a:xfrm>
          <a:solidFill>
            <a:srgbClr val="153325"/>
          </a:solidFill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ECB56BC-2CB7-4DCC-AE2D-85D776D91D50}"/>
                </a:ext>
              </a:extLst>
            </p:cNvPr>
            <p:cNvSpPr/>
            <p:nvPr/>
          </p:nvSpPr>
          <p:spPr>
            <a:xfrm>
              <a:off x="3618892" y="38409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8BDF9561-2434-482C-910E-A0049BD219C4}"/>
                </a:ext>
              </a:extLst>
            </p:cNvPr>
            <p:cNvSpPr/>
            <p:nvPr/>
          </p:nvSpPr>
          <p:spPr>
            <a:xfrm>
              <a:off x="3676254" y="38409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FF7D36E-7247-4D26-99A0-1AEE60EF74A0}"/>
                </a:ext>
              </a:extLst>
            </p:cNvPr>
            <p:cNvSpPr/>
            <p:nvPr/>
          </p:nvSpPr>
          <p:spPr>
            <a:xfrm>
              <a:off x="3727478" y="384094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F66DBFF-8E3C-4171-9B02-EEEA4C9745A9}"/>
              </a:ext>
            </a:extLst>
          </p:cNvPr>
          <p:cNvSpPr/>
          <p:nvPr/>
        </p:nvSpPr>
        <p:spPr>
          <a:xfrm>
            <a:off x="5852556" y="4082469"/>
            <a:ext cx="1930004" cy="467118"/>
          </a:xfrm>
          <a:prstGeom prst="roundRect">
            <a:avLst/>
          </a:prstGeom>
          <a:solidFill>
            <a:srgbClr val="83A9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39135C-C690-4F38-96BF-DFB2297D4569}"/>
              </a:ext>
            </a:extLst>
          </p:cNvPr>
          <p:cNvSpPr txBox="1"/>
          <p:nvPr/>
        </p:nvSpPr>
        <p:spPr>
          <a:xfrm>
            <a:off x="5597215" y="4171956"/>
            <a:ext cx="2489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제목을 입력하세요</a:t>
            </a:r>
            <a:r>
              <a:rPr lang="en-US" altLang="ko-KR" sz="1600" dirty="0">
                <a:solidFill>
                  <a:schemeClr val="bg1"/>
                </a:solidFill>
                <a:latin typeface="프리젠테이션 5 Medium" pitchFamily="2" charset="-127"/>
                <a:ea typeface="프리젠테이션 5 Medium" pitchFamily="2" charset="-127"/>
                <a:cs typeface="카페24 써라운드" pitchFamily="2" charset="-127"/>
              </a:rPr>
              <a:t>.</a:t>
            </a:r>
            <a:endParaRPr lang="ko-KR" altLang="en-US" sz="1600" dirty="0">
              <a:solidFill>
                <a:schemeClr val="bg1"/>
              </a:solidFill>
              <a:latin typeface="프리젠테이션 5 Medium" pitchFamily="2" charset="-127"/>
              <a:ea typeface="프리젠테이션 5 Medium" pitchFamily="2" charset="-127"/>
              <a:cs typeface="카페24 써라운드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117E3AD-3EB8-405C-B7FC-B1A4A957DAD4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3A39BA-EC5E-45A6-A372-DF2950E2D8D1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DE8DCF-5D64-43BD-875E-EFE50E2B97C6}"/>
              </a:ext>
            </a:extLst>
          </p:cNvPr>
          <p:cNvSpPr txBox="1"/>
          <p:nvPr/>
        </p:nvSpPr>
        <p:spPr>
          <a:xfrm>
            <a:off x="690757" y="1451032"/>
            <a:ext cx="4734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간략한 설명을 적어주세요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.</a:t>
            </a:r>
            <a:endParaRPr lang="ko-KR" altLang="en-US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92747-4D70-4F1A-ADEF-FB94F86FE8D0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제목을 입력해 주세요</a:t>
            </a:r>
            <a:r>
              <a:rPr lang="en-US" altLang="ko-KR" sz="36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.</a:t>
            </a:r>
            <a:endParaRPr lang="ko-KR" altLang="en-US" sz="36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95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12">
            <a:extLst>
              <a:ext uri="{FF2B5EF4-FFF2-40B4-BE49-F238E27FC236}">
                <a16:creationId xmlns:a16="http://schemas.microsoft.com/office/drawing/2014/main" id="{4AD89931-D40B-424E-804A-9B73105DA281}"/>
              </a:ext>
            </a:extLst>
          </p:cNvPr>
          <p:cNvSpPr txBox="1"/>
          <p:nvPr/>
        </p:nvSpPr>
        <p:spPr>
          <a:xfrm>
            <a:off x="829006" y="1162722"/>
            <a:ext cx="3046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CONTENTS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E2A4382-2954-409E-AC6A-EEC0E5A9A65D}"/>
              </a:ext>
            </a:extLst>
          </p:cNvPr>
          <p:cNvSpPr txBox="1"/>
          <p:nvPr/>
        </p:nvSpPr>
        <p:spPr>
          <a:xfrm>
            <a:off x="400993" y="2458231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1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846A9C7B-8ED9-4AB0-A396-36B4BD4A0B5B}"/>
              </a:ext>
            </a:extLst>
          </p:cNvPr>
          <p:cNvCxnSpPr>
            <a:cxnSpLocks/>
          </p:cNvCxnSpPr>
          <p:nvPr/>
        </p:nvCxnSpPr>
        <p:spPr>
          <a:xfrm>
            <a:off x="481715" y="2996906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E7E0F80-1FE4-4838-8AF2-BD577A12F83F}"/>
              </a:ext>
            </a:extLst>
          </p:cNvPr>
          <p:cNvSpPr txBox="1"/>
          <p:nvPr/>
        </p:nvSpPr>
        <p:spPr>
          <a:xfrm>
            <a:off x="1130838" y="2458231"/>
            <a:ext cx="2406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MemberDto.java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227C382-9A6A-472D-9EE1-B04A8D9A4194}"/>
              </a:ext>
            </a:extLst>
          </p:cNvPr>
          <p:cNvSpPr txBox="1"/>
          <p:nvPr/>
        </p:nvSpPr>
        <p:spPr>
          <a:xfrm>
            <a:off x="829006" y="3166253"/>
            <a:ext cx="2769253" cy="1513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주석 내용과 관련된 코드 완성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의 속성과 동일한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tbl_member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테이블 생성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tbl_member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의 컬럼 중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userid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는 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PK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설정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CA9D6ED-FFF6-4D71-9592-53B93143B652}"/>
              </a:ext>
            </a:extLst>
          </p:cNvPr>
          <p:cNvSpPr txBox="1"/>
          <p:nvPr/>
        </p:nvSpPr>
        <p:spPr>
          <a:xfrm>
            <a:off x="4184631" y="2458231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2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8807B45B-D2A2-474F-A26B-D14E7916CFDB}"/>
              </a:ext>
            </a:extLst>
          </p:cNvPr>
          <p:cNvCxnSpPr>
            <a:cxnSpLocks/>
          </p:cNvCxnSpPr>
          <p:nvPr/>
        </p:nvCxnSpPr>
        <p:spPr>
          <a:xfrm>
            <a:off x="4265353" y="2996906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69A4346-42F2-40A4-8B18-2E9315ACF16E}"/>
              </a:ext>
            </a:extLst>
          </p:cNvPr>
          <p:cNvSpPr txBox="1"/>
          <p:nvPr/>
        </p:nvSpPr>
        <p:spPr>
          <a:xfrm>
            <a:off x="4914476" y="2458231"/>
            <a:ext cx="2406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DbUtils.java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EF05C79-C76D-4937-AE56-FEBC411C624E}"/>
              </a:ext>
            </a:extLst>
          </p:cNvPr>
          <p:cNvSpPr txBox="1"/>
          <p:nvPr/>
        </p:nvSpPr>
        <p:spPr>
          <a:xfrm>
            <a:off x="4265353" y="3166253"/>
            <a:ext cx="3460577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void conn() throws Exception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void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disConn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() throws Exception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int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insertMember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 throws Exception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selectMember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(String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userid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 throws Exception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668756-89CA-4D10-A1F4-A616E56DBD8C}"/>
              </a:ext>
            </a:extLst>
          </p:cNvPr>
          <p:cNvSpPr txBox="1"/>
          <p:nvPr/>
        </p:nvSpPr>
        <p:spPr>
          <a:xfrm>
            <a:off x="7925074" y="2458231"/>
            <a:ext cx="729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0</a:t>
            </a:r>
            <a:r>
              <a:rPr lang="en-US" altLang="ko-KR" sz="1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 </a:t>
            </a:r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3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1F22F5F-080C-4B68-B913-CA6B424AFB67}"/>
              </a:ext>
            </a:extLst>
          </p:cNvPr>
          <p:cNvCxnSpPr>
            <a:cxnSpLocks/>
          </p:cNvCxnSpPr>
          <p:nvPr/>
        </p:nvCxnSpPr>
        <p:spPr>
          <a:xfrm>
            <a:off x="8005796" y="2996906"/>
            <a:ext cx="3236871" cy="0"/>
          </a:xfrm>
          <a:prstGeom prst="line">
            <a:avLst/>
          </a:prstGeom>
          <a:ln>
            <a:solidFill>
              <a:srgbClr val="1533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50B88A-1766-42CC-9FD9-D05A58D84A69}"/>
              </a:ext>
            </a:extLst>
          </p:cNvPr>
          <p:cNvSpPr txBox="1"/>
          <p:nvPr/>
        </p:nvSpPr>
        <p:spPr>
          <a:xfrm>
            <a:off x="8654919" y="2458231"/>
            <a:ext cx="24062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02.Join.jsp</a:t>
            </a:r>
            <a:endParaRPr lang="ko-KR" altLang="en-US" sz="24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E6C2E7-2470-4486-B3AE-4994A1560B7A}"/>
              </a:ext>
            </a:extLst>
          </p:cNvPr>
          <p:cNvSpPr txBox="1"/>
          <p:nvPr/>
        </p:nvSpPr>
        <p:spPr>
          <a:xfrm>
            <a:off x="8473414" y="3166253"/>
            <a:ext cx="2769253" cy="2990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문자셋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설정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유효성 검증 함수 만들기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01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파라미터 받기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02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유효성 검증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03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서비스처리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회원가입 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-&gt; DB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저장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로그인 페이지로 이동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문제 발생 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ROLLBACK </a:t>
            </a:r>
            <a:r>
              <a:rPr lang="en-US" altLang="ko-KR" sz="12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system.out</a:t>
            </a: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출력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TX ROLLBACK </a:t>
            </a:r>
            <a:r>
              <a:rPr lang="ko-KR" altLang="en-US" sz="12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처리</a:t>
            </a:r>
            <a:endParaRPr lang="en-US" altLang="ko-KR" sz="12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684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554CC0-8B52-4285-9519-0DF1F6CC0AC9}"/>
              </a:ext>
            </a:extLst>
          </p:cNvPr>
          <p:cNvSpPr txBox="1"/>
          <p:nvPr/>
        </p:nvSpPr>
        <p:spPr>
          <a:xfrm>
            <a:off x="1793240" y="2359690"/>
            <a:ext cx="8808720" cy="156966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ko-KR" sz="9600" dirty="0">
                <a:solidFill>
                  <a:schemeClr val="bg1">
                    <a:lumMod val="7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THANK YOU</a:t>
            </a:r>
            <a:endParaRPr lang="ko-KR" altLang="en-US" sz="9600" dirty="0">
              <a:solidFill>
                <a:schemeClr val="bg1">
                  <a:lumMod val="75000"/>
                </a:schemeClr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700FA-546B-4D8C-AE89-9DA39A120387}"/>
              </a:ext>
            </a:extLst>
          </p:cNvPr>
          <p:cNvSpPr txBox="1"/>
          <p:nvPr/>
        </p:nvSpPr>
        <p:spPr>
          <a:xfrm>
            <a:off x="1691640" y="2230180"/>
            <a:ext cx="8808720" cy="156966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altLang="ko-KR" sz="9600" dirty="0">
                <a:solidFill>
                  <a:srgbClr val="577F71"/>
                </a:solidFill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THANK YOU</a:t>
            </a:r>
            <a:endParaRPr lang="ko-KR" altLang="en-US" sz="9600" dirty="0">
              <a:solidFill>
                <a:srgbClr val="577F71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263EBAE-B329-4EFD-B04A-CCC263B5A1F1}"/>
              </a:ext>
            </a:extLst>
          </p:cNvPr>
          <p:cNvSpPr/>
          <p:nvPr/>
        </p:nvSpPr>
        <p:spPr>
          <a:xfrm>
            <a:off x="4561840" y="2612390"/>
            <a:ext cx="111760" cy="111760"/>
          </a:xfrm>
          <a:prstGeom prst="ellipse">
            <a:avLst/>
          </a:prstGeom>
          <a:solidFill>
            <a:srgbClr val="43A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D7C8B3B-98B1-455A-B644-EFB0479D257D}"/>
              </a:ext>
            </a:extLst>
          </p:cNvPr>
          <p:cNvSpPr/>
          <p:nvPr/>
        </p:nvSpPr>
        <p:spPr>
          <a:xfrm>
            <a:off x="7193280" y="2631440"/>
            <a:ext cx="111760" cy="111760"/>
          </a:xfrm>
          <a:prstGeom prst="ellipse">
            <a:avLst/>
          </a:prstGeom>
          <a:solidFill>
            <a:srgbClr val="43A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74BAC4D-3E86-409E-A168-88244060925A}"/>
              </a:ext>
            </a:extLst>
          </p:cNvPr>
          <p:cNvSpPr/>
          <p:nvPr/>
        </p:nvSpPr>
        <p:spPr>
          <a:xfrm>
            <a:off x="8204835" y="2527935"/>
            <a:ext cx="111760" cy="111760"/>
          </a:xfrm>
          <a:prstGeom prst="ellipse">
            <a:avLst/>
          </a:prstGeom>
          <a:solidFill>
            <a:srgbClr val="43A3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234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487351E-E9E3-4CA5-9F9A-68211728F757}"/>
              </a:ext>
            </a:extLst>
          </p:cNvPr>
          <p:cNvCxnSpPr/>
          <p:nvPr/>
        </p:nvCxnSpPr>
        <p:spPr>
          <a:xfrm>
            <a:off x="1284535" y="3072928"/>
            <a:ext cx="4826643" cy="0"/>
          </a:xfrm>
          <a:prstGeom prst="line">
            <a:avLst/>
          </a:prstGeom>
          <a:ln>
            <a:solidFill>
              <a:srgbClr val="15332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3F4E395-D679-4EF5-A6D3-80FA4BB274C5}"/>
              </a:ext>
            </a:extLst>
          </p:cNvPr>
          <p:cNvSpPr txBox="1"/>
          <p:nvPr/>
        </p:nvSpPr>
        <p:spPr>
          <a:xfrm>
            <a:off x="1817125" y="2349674"/>
            <a:ext cx="37614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  <a:cs typeface="코트라 볼드체" panose="02020603020101020101" pitchFamily="18" charset="-127"/>
              </a:rPr>
              <a:t>Project Explorer</a:t>
            </a:r>
            <a:endParaRPr lang="ko-KR" altLang="en-US" sz="32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D5AE84-FEE6-4298-B99B-C2AD5BC2C124}"/>
              </a:ext>
            </a:extLst>
          </p:cNvPr>
          <p:cNvSpPr txBox="1"/>
          <p:nvPr/>
        </p:nvSpPr>
        <p:spPr>
          <a:xfrm>
            <a:off x="2474624" y="3211408"/>
            <a:ext cx="5432075" cy="1289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MemberDto.java </a:t>
            </a:r>
            <a:r>
              <a:rPr lang="ko-KR" altLang="en-US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완성</a:t>
            </a:r>
            <a:endParaRPr lang="en-US" altLang="ko-KR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DbUtils.java </a:t>
            </a:r>
            <a:r>
              <a:rPr lang="ko-KR" altLang="en-US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완성</a:t>
            </a:r>
            <a:endParaRPr lang="en-US" altLang="ko-KR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2523B"/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02Join.jsp </a:t>
            </a:r>
            <a:r>
              <a:rPr lang="ko-KR" altLang="en-US" b="0" i="0" dirty="0">
                <a:solidFill>
                  <a:srgbClr val="22523B"/>
                </a:solidFill>
                <a:effectLst/>
                <a:latin typeface="프리젠테이션 6 SemiBold" pitchFamily="2" charset="-127"/>
                <a:ea typeface="프리젠테이션 6 SemiBold" pitchFamily="2" charset="-127"/>
              </a:rPr>
              <a:t>완성</a:t>
            </a:r>
            <a:endParaRPr lang="en-US" altLang="ko-KR" b="0" i="0" dirty="0">
              <a:solidFill>
                <a:srgbClr val="22523B"/>
              </a:solidFill>
              <a:effectLst/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19E0F2-EF58-4912-88BE-2599E2D8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024" y="2006489"/>
            <a:ext cx="3003291" cy="354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3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9EDADE-9F00-4720-BD3A-2A2F25DDB804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41F892-C84F-4AE3-8C11-21250464651C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8498E-7EC1-4BA7-B493-E8B662B0E7C8}"/>
              </a:ext>
            </a:extLst>
          </p:cNvPr>
          <p:cNvSpPr txBox="1"/>
          <p:nvPr/>
        </p:nvSpPr>
        <p:spPr>
          <a:xfrm>
            <a:off x="690757" y="1309684"/>
            <a:ext cx="4734045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주석 내용과 관련된 코드 완성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3F80D3-82BE-4E2D-B713-49AC1A1E58B3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01. MemberDto.java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6CCAB3-F25B-41C8-8B57-9D1672B77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520" y="2886815"/>
            <a:ext cx="5012015" cy="7732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ABE638-EBFF-439C-8D26-8E2BA3B6C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28" y="1982149"/>
            <a:ext cx="4179257" cy="21021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96AD5E0-9059-41A4-A414-7078A4E4B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60" y="4119841"/>
            <a:ext cx="1735912" cy="253031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7EA30C-DFD0-4430-AF6B-998F68D003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600" y="221075"/>
            <a:ext cx="1872198" cy="295332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E3AF030-E90D-49D6-9085-AACE2EE215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356" y="3273456"/>
            <a:ext cx="1848388" cy="32578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CE266E9-B31B-4FDE-99E6-DC2F1C9393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5210" y="221075"/>
            <a:ext cx="1793630" cy="254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1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9EDADE-9F00-4720-BD3A-2A2F25DDB804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41F892-C84F-4AE3-8C11-21250464651C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8498E-7EC1-4BA7-B493-E8B662B0E7C8}"/>
              </a:ext>
            </a:extLst>
          </p:cNvPr>
          <p:cNvSpPr txBox="1"/>
          <p:nvPr/>
        </p:nvSpPr>
        <p:spPr>
          <a:xfrm>
            <a:off x="678859" y="1365017"/>
            <a:ext cx="6453462" cy="122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의 속성과 동일한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tbl_member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테이블 생성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tbl_member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의 컬럼 중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userid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는 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PK </a:t>
            </a:r>
            <a:r>
              <a:rPr lang="ko-KR" altLang="en-US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설정</a:t>
            </a:r>
            <a:endParaRPr lang="en-US" altLang="ko-KR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3F80D3-82BE-4E2D-B713-49AC1A1E58B3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01. MemberDto.java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5A604E-B914-4E29-B9DF-4DB2E61A8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4"/>
          <a:stretch/>
        </p:blipFill>
        <p:spPr>
          <a:xfrm>
            <a:off x="1613140" y="2649917"/>
            <a:ext cx="8100204" cy="38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67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506F43-4583-49CA-BAA4-009B46330092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CDC051-2DAA-46C8-B7B4-1A0E8EE6C41B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7F1E9-3255-4325-B5B2-035B05F6CBE6}"/>
              </a:ext>
            </a:extLst>
          </p:cNvPr>
          <p:cNvSpPr txBox="1"/>
          <p:nvPr/>
        </p:nvSpPr>
        <p:spPr>
          <a:xfrm>
            <a:off x="690757" y="1451032"/>
            <a:ext cx="5749232" cy="614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void conn() throws Exception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2731B-4C71-4376-A303-2E0805E2D8E5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 DbUtils.java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320733-BBA5-4CF5-B73C-51F04A97B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95" y="2585906"/>
            <a:ext cx="7068503" cy="2821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290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506F43-4583-49CA-BAA4-009B46330092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CDC051-2DAA-46C8-B7B4-1A0E8EE6C41B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7F1E9-3255-4325-B5B2-035B05F6CBE6}"/>
              </a:ext>
            </a:extLst>
          </p:cNvPr>
          <p:cNvSpPr txBox="1"/>
          <p:nvPr/>
        </p:nvSpPr>
        <p:spPr>
          <a:xfrm>
            <a:off x="678859" y="1599273"/>
            <a:ext cx="5631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void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disConn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() throws Exception</a:t>
            </a:r>
          </a:p>
          <a:p>
            <a:endParaRPr lang="ko-KR" altLang="en-US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2731B-4C71-4376-A303-2E0805E2D8E5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 DbUtils.java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580F97-ACD9-4E27-90C3-AA0ADA7F9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421" y="2732570"/>
            <a:ext cx="6753614" cy="26749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5261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506F43-4583-49CA-BAA4-009B46330092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CDC051-2DAA-46C8-B7B4-1A0E8EE6C41B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7F1E9-3255-4325-B5B2-035B05F6CBE6}"/>
              </a:ext>
            </a:extLst>
          </p:cNvPr>
          <p:cNvSpPr txBox="1"/>
          <p:nvPr/>
        </p:nvSpPr>
        <p:spPr>
          <a:xfrm>
            <a:off x="690757" y="1451032"/>
            <a:ext cx="92370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int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insertMember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 throws Exception</a:t>
            </a:r>
          </a:p>
          <a:p>
            <a:endParaRPr lang="ko-KR" altLang="en-US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2731B-4C71-4376-A303-2E0805E2D8E5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 DbUtils.java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0785DE-ECF9-454B-9BC9-7B37231C8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23" y="2207970"/>
            <a:ext cx="9080349" cy="40857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2278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506F43-4583-49CA-BAA4-009B46330092}"/>
              </a:ext>
            </a:extLst>
          </p:cNvPr>
          <p:cNvSpPr/>
          <p:nvPr/>
        </p:nvSpPr>
        <p:spPr>
          <a:xfrm>
            <a:off x="766763" y="1309684"/>
            <a:ext cx="441897" cy="110667"/>
          </a:xfrm>
          <a:prstGeom prst="rect">
            <a:avLst/>
          </a:prstGeom>
          <a:solidFill>
            <a:srgbClr val="225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CDC051-2DAA-46C8-B7B4-1A0E8EE6C41B}"/>
              </a:ext>
            </a:extLst>
          </p:cNvPr>
          <p:cNvSpPr/>
          <p:nvPr/>
        </p:nvSpPr>
        <p:spPr>
          <a:xfrm>
            <a:off x="1208660" y="1309684"/>
            <a:ext cx="3698240" cy="1106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7F1E9-3255-4325-B5B2-035B05F6CBE6}"/>
              </a:ext>
            </a:extLst>
          </p:cNvPr>
          <p:cNvSpPr txBox="1"/>
          <p:nvPr/>
        </p:nvSpPr>
        <p:spPr>
          <a:xfrm>
            <a:off x="678859" y="1348454"/>
            <a:ext cx="88581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public static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MemberDto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selectMember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(String </a:t>
            </a:r>
            <a:r>
              <a:rPr lang="en-US" altLang="ko-KR" sz="2000" dirty="0" err="1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userid</a:t>
            </a:r>
            <a:r>
              <a:rPr lang="en-US" altLang="ko-KR" sz="2000" dirty="0">
                <a:solidFill>
                  <a:srgbClr val="22523B"/>
                </a:solidFill>
                <a:latin typeface="프리젠테이션 6 SemiBold" pitchFamily="2" charset="-127"/>
                <a:ea typeface="프리젠테이션 6 SemiBold" pitchFamily="2" charset="-127"/>
              </a:rPr>
              <a:t>) throws Exception</a:t>
            </a:r>
          </a:p>
          <a:p>
            <a:endParaRPr lang="ko-KR" altLang="en-US" sz="2000" dirty="0">
              <a:solidFill>
                <a:srgbClr val="22523B"/>
              </a:solidFill>
              <a:latin typeface="프리젠테이션 6 SemiBold" pitchFamily="2" charset="-127"/>
              <a:ea typeface="프리젠테이션 6 SemiBold" pitchFamily="2" charset="-127"/>
              <a:cs typeface="코트라 볼드체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62731B-4C71-4376-A303-2E0805E2D8E5}"/>
              </a:ext>
            </a:extLst>
          </p:cNvPr>
          <p:cNvSpPr txBox="1"/>
          <p:nvPr/>
        </p:nvSpPr>
        <p:spPr>
          <a:xfrm>
            <a:off x="678859" y="564298"/>
            <a:ext cx="4734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2523B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프리젠테이션 6 SemiBold" pitchFamily="2" charset="-127"/>
                <a:ea typeface="프리젠테이션 6 SemiBold" pitchFamily="2" charset="-127"/>
              </a:rPr>
              <a:t>02. DbUtils.java</a:t>
            </a:r>
            <a:endParaRPr lang="ko-KR" altLang="en-US" sz="3600" dirty="0">
              <a:solidFill>
                <a:srgbClr val="22523B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5BDAE5-A1CC-4BB1-AB0B-E24B3C888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07" y="2031753"/>
            <a:ext cx="7516274" cy="4534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0125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809</Words>
  <Application>Microsoft Office PowerPoint</Application>
  <PresentationFormat>와이드스크린</PresentationFormat>
  <Paragraphs>93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프리젠테이션 6 SemiBold</vt:lpstr>
      <vt:lpstr>Arial</vt:lpstr>
      <vt:lpstr>프리젠테이션 5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수미</dc:creator>
  <cp:lastModifiedBy>FullName</cp:lastModifiedBy>
  <cp:revision>68</cp:revision>
  <dcterms:created xsi:type="dcterms:W3CDTF">2021-08-09T13:33:15Z</dcterms:created>
  <dcterms:modified xsi:type="dcterms:W3CDTF">2025-09-01T03:49:50Z</dcterms:modified>
</cp:coreProperties>
</file>