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39" r:id="rId3"/>
  </p:sldMasterIdLst>
  <p:notesMasterIdLst>
    <p:notesMasterId r:id="rId36"/>
  </p:notesMasterIdLst>
  <p:sldIdLst>
    <p:sldId id="256" r:id="rId4"/>
    <p:sldId id="257" r:id="rId5"/>
    <p:sldId id="335" r:id="rId6"/>
    <p:sldId id="336" r:id="rId7"/>
    <p:sldId id="337" r:id="rId8"/>
    <p:sldId id="327" r:id="rId9"/>
    <p:sldId id="324" r:id="rId10"/>
    <p:sldId id="328" r:id="rId11"/>
    <p:sldId id="329" r:id="rId12"/>
    <p:sldId id="330" r:id="rId13"/>
    <p:sldId id="331" r:id="rId14"/>
    <p:sldId id="333" r:id="rId15"/>
    <p:sldId id="334" r:id="rId16"/>
    <p:sldId id="332" r:id="rId17"/>
    <p:sldId id="339" r:id="rId18"/>
    <p:sldId id="345" r:id="rId19"/>
    <p:sldId id="349" r:id="rId20"/>
    <p:sldId id="351" r:id="rId21"/>
    <p:sldId id="352" r:id="rId22"/>
    <p:sldId id="353" r:id="rId23"/>
    <p:sldId id="354" r:id="rId24"/>
    <p:sldId id="341" r:id="rId25"/>
    <p:sldId id="342" r:id="rId26"/>
    <p:sldId id="343" r:id="rId27"/>
    <p:sldId id="344" r:id="rId28"/>
    <p:sldId id="355" r:id="rId29"/>
    <p:sldId id="356" r:id="rId30"/>
    <p:sldId id="357" r:id="rId31"/>
    <p:sldId id="358" r:id="rId32"/>
    <p:sldId id="360" r:id="rId33"/>
    <p:sldId id="338" r:id="rId34"/>
    <p:sldId id="269" r:id="rId35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85758-9A0B-4A5B-8F70-29FCBC0E2957}" v="7" dt="2023-12-05T23:18:1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57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9176E-602C-C843-AB4C-14258F7A4EA3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6A49-B347-EE41-BE99-8EF808095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1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46A49-B347-EE41-BE99-8EF808095FE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4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ABD215D-CFC7-1CAC-2144-1C4A51F1FE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113" y="1233715"/>
            <a:ext cx="7170057" cy="3410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  <a:lvl2pPr marL="457200" indent="0">
              <a:buFontTx/>
              <a:buNone/>
              <a:defRPr sz="1600" baseline="0"/>
            </a:lvl2pPr>
            <a:lvl3pPr marL="914400" indent="0">
              <a:buFontTx/>
              <a:buNone/>
              <a:defRPr sz="1600" baseline="0"/>
            </a:lvl3pPr>
            <a:lvl4pPr marL="1371600" indent="0">
              <a:buFontTx/>
              <a:buNone/>
              <a:defRPr sz="1600" baseline="0"/>
            </a:lvl4pPr>
            <a:lvl5pPr>
              <a:buFontTx/>
              <a:buNone/>
              <a:defRPr sz="1600" baseline="0"/>
            </a:lvl5pPr>
          </a:lstStyle>
          <a:p>
            <a:r>
              <a:rPr lang="ru-RU" sz="16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16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569F4-01AC-6221-63B9-0F06F87F2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0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6"/>
          <p:cNvSpPr/>
          <p:nvPr/>
        </p:nvSpPr>
        <p:spPr>
          <a:xfrm>
            <a:off x="5098320" y="490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7"/>
          <p:cNvSpPr/>
          <p:nvPr/>
        </p:nvSpPr>
        <p:spPr>
          <a:xfrm>
            <a:off x="5910840" y="427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1"/>
          <p:cNvSpPr/>
          <p:nvPr/>
        </p:nvSpPr>
        <p:spPr>
          <a:xfrm>
            <a:off x="5098320" y="490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2"/>
          <p:cNvSpPr/>
          <p:nvPr/>
        </p:nvSpPr>
        <p:spPr>
          <a:xfrm>
            <a:off x="5910840" y="42732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3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TextBox 4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28600" y="1985400"/>
            <a:ext cx="8686800" cy="235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Расчётно-графическ</a:t>
            </a:r>
            <a:r>
              <a:rPr lang="ru-RU" sz="3600" b="1" spc="-1" dirty="0">
                <a:solidFill>
                  <a:srgbClr val="FFFFFF"/>
                </a:solidFill>
                <a:latin typeface="Golos Text DemiBold"/>
              </a:rPr>
              <a:t>ая</a:t>
            </a: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 работа </a:t>
            </a:r>
            <a:r>
              <a:rPr lang="en-US" sz="3600" b="1" strike="noStrike" spc="-1" dirty="0">
                <a:solidFill>
                  <a:srgbClr val="FFFFFF"/>
                </a:solidFill>
                <a:latin typeface="Golos Text DemiBold"/>
              </a:rPr>
              <a:t>№</a:t>
            </a:r>
            <a:r>
              <a:rPr lang="ru-RU" sz="3600" b="1" spc="-1" dirty="0">
                <a:solidFill>
                  <a:srgbClr val="FFFFFF"/>
                </a:solidFill>
                <a:latin typeface="Golos Text DemiBold"/>
              </a:rPr>
              <a:t>2</a:t>
            </a: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 по теме: «Предел и непрерывность</a:t>
            </a:r>
            <a:r>
              <a:rPr lang="en-US" sz="3600" b="1" strike="noStrike" spc="-1" dirty="0">
                <a:solidFill>
                  <a:srgbClr val="FFFFFF"/>
                </a:solidFill>
                <a:latin typeface="Golos Text DemiBold"/>
              </a:rPr>
              <a:t> </a:t>
            </a:r>
            <a:r>
              <a:rPr lang="ru-RU" sz="3600" b="1" strike="noStrike" spc="-1" dirty="0">
                <a:solidFill>
                  <a:srgbClr val="FFFFFF"/>
                </a:solidFill>
                <a:latin typeface="Golos Text DemiBold"/>
              </a:rPr>
              <a:t>функции»</a:t>
            </a:r>
            <a:br>
              <a:rPr sz="3600" dirty="0"/>
            </a:br>
            <a:r>
              <a:rPr lang="ru-RU" sz="2400" b="1" strike="noStrike" spc="-1" dirty="0">
                <a:solidFill>
                  <a:srgbClr val="FFFFFF"/>
                </a:solidFill>
                <a:latin typeface="Golos Text DemiBold"/>
              </a:rPr>
              <a:t>Вариант №6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6D47BE8-AB5A-FDA6-F88A-E48B773E2C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3675"/>
            <a:ext cx="6824663" cy="527050"/>
          </a:xfrm>
        </p:spPr>
        <p:txBody>
          <a:bodyPr>
            <a:noAutofit/>
          </a:bodyPr>
          <a:lstStyle/>
          <a:p>
            <a:r>
              <a:rPr lang="ru-RU" sz="2400" b="1" dirty="0"/>
              <a:t>Задание 2. Исследование сходимости функции</a:t>
            </a:r>
          </a:p>
        </p:txBody>
      </p:sp>
      <p:pic>
        <p:nvPicPr>
          <p:cNvPr id="5" name="Рисунок 4" descr="Изображение выглядит как текст, линия, График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6540875-2C56-A6B3-BBFF-30855A89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1000022"/>
            <a:ext cx="5669280" cy="38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06401" y="1070188"/>
                <a:ext cx="8254274" cy="3574384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ru-RU" sz="3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Сформулируем определения конечных и бесконечных пределов через </a:t>
                </a:r>
                <a14:m>
                  <m:oMath xmlns:m="http://schemas.openxmlformats.org/officeDocument/2006/math">
                    <m:r>
                      <a:rPr lang="ru-RU" sz="3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ru-RU" sz="3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3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ru-RU" sz="3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в терминах неравенств:</a:t>
                </a:r>
                <a:endParaRPr lang="ru-RU" sz="3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предельная для Е.</a:t>
                </a:r>
                <a:endParaRPr lang="ru-RU" sz="3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называется пределом функции в точке х</a:t>
                </a:r>
                <a:r>
                  <a:rPr lang="ru-RU" sz="35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если:</a:t>
                </a:r>
                <a:endParaRPr lang="ru-RU" sz="35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35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&gt;0 ∃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&gt;0: ∀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0&lt;</m:t>
                    </m:r>
                    <m:d>
                      <m:dPr>
                        <m:begChr m:val="|"/>
                        <m:endChr m:val="|"/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35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5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5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sz="35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ru-RU" sz="35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ru-RU" sz="3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9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9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9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9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предельная для </a:t>
                </a:r>
                <a:r>
                  <a:rPr lang="en-US" sz="29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ru-RU" sz="29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ru-RU" sz="2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Элемент </a:t>
                </a: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+∞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называется пределом функции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если:</a:t>
                </a:r>
                <a:endParaRPr lang="ru-RU" sz="35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&gt;0 ∃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&gt;0: ∀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0&lt;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5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3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предельная для </a:t>
                </a:r>
                <a:r>
                  <a:rPr lang="en-US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ru-RU" sz="3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Элемент </a:t>
                </a:r>
                <a14:m>
                  <m:oMath xmlns:m="http://schemas.openxmlformats.org/officeDocument/2006/math"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−∞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называется пределом функции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5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35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ru-RU" sz="3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если:</a:t>
                </a:r>
                <a:r>
                  <a:rPr lang="ru-RU" sz="35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&gt;0 ∃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&gt;0: ∀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0&lt;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5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ctrlPr>
                            <a:rPr lang="ru-RU" sz="35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sz="3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3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06401" y="1070188"/>
                <a:ext cx="8254274" cy="3574384"/>
              </a:xfrm>
              <a:blipFill>
                <a:blip r:embed="rId2"/>
                <a:stretch>
                  <a:fillRect l="-1329" t="-2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4FE0BB4-5E10-475F-1203-224BE4A2B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113" y="1233714"/>
            <a:ext cx="7170057" cy="349503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988D1F-0E2F-D1F2-0069-98246A91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7" y="15110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8548-73EA-A101-30D4-A88F887D7152}"/>
              </a:ext>
            </a:extLst>
          </p:cNvPr>
          <p:cNvSpPr txBox="1"/>
          <p:nvPr/>
        </p:nvSpPr>
        <p:spPr>
          <a:xfrm>
            <a:off x="494454" y="865664"/>
            <a:ext cx="7694507" cy="55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Выберем любые 3 числа </a:t>
            </a:r>
            <a:r>
              <a:rPr lang="ru-RU" sz="1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𝜀</a:t>
            </a:r>
            <a:r>
              <a:rPr lang="ru-RU" sz="1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𝜀</a:t>
            </a:r>
            <a:r>
              <a:rPr lang="ru-RU" sz="1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𝜀</a:t>
            </a:r>
            <a:r>
              <a:rPr lang="ru-RU" sz="1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&gt; 3 &gt; 1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каждого числа (5, 3, 1) изобразим </a:t>
            </a:r>
            <a:r>
              <a:rPr lang="ru-RU" sz="1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𝜀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-окрестность и изобразим их на графике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линия, Параллель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933BC2C-AAC9-66BC-2FB3-971E212F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1422355"/>
            <a:ext cx="6616580" cy="3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34B7B6A-B29E-F5F7-72B8-22E89C8353F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4113" y="1036320"/>
                <a:ext cx="7170057" cy="3800745"/>
              </a:xfrm>
            </p:spPr>
            <p:txBody>
              <a:bodyPr>
                <a:normAutofit/>
              </a:bodyPr>
              <a:lstStyle/>
              <a:p>
                <a:r>
                  <a:rPr lang="ru-RU" sz="1200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sz="1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200" dirty="0"/>
                  <a:t>по отдельности из каждого выбранного ε находим на графике наибольшую δ-окрестность переменных x, в которой все значения функции </a:t>
                </a:r>
                <a14:m>
                  <m:oMath xmlns:m="http://schemas.openxmlformats.org/officeDocument/2006/math">
                    <m:r>
                      <a:rPr lang="ru-RU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200" dirty="0"/>
                  <a:t>(x) попадают в ε-окрестность, или устанавливаем, что такой окрестности нет.</a:t>
                </a:r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endParaRPr lang="ru-RU" sz="1200" b="1" dirty="0"/>
              </a:p>
              <a:p>
                <a:pPr algn="ctr"/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𝜀-окрестности и 𝛿-окрестность для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34B7B6A-B29E-F5F7-72B8-22E89C835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4113" y="1036320"/>
                <a:ext cx="7170057" cy="3800745"/>
              </a:xfrm>
              <a:blipFill>
                <a:blip r:embed="rId2"/>
                <a:stretch>
                  <a:fillRect l="-1274" t="-1926" b="-1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485755C-B7ED-B980-728B-2AC84521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endParaRPr lang="ru-RU" dirty="0"/>
          </a:p>
        </p:txBody>
      </p:sp>
      <p:pic>
        <p:nvPicPr>
          <p:cNvPr id="7" name="Рисунок 6" descr="Изображение выглядит как текст, линия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A6EAFFE-9828-D62D-5A82-82F0363A1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1511359"/>
            <a:ext cx="6543039" cy="30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FF3B-3339-A78C-6F7B-8E9051E1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" y="-76848"/>
            <a:ext cx="8229240" cy="957060"/>
          </a:xfrm>
        </p:spPr>
        <p:txBody>
          <a:bodyPr/>
          <a:lstStyle/>
          <a:p>
            <a:r>
              <a:rPr lang="ru-RU" sz="2000" b="1" dirty="0"/>
              <a:t>Задание 2. Исследование сходимости функции</a:t>
            </a:r>
            <a:endParaRPr lang="ru-RU" sz="3200" dirty="0">
              <a:latin typeface="Golos Text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AC28F-09E1-222D-FB63-03612869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93653" y="-76848"/>
            <a:ext cx="1987613" cy="45719"/>
          </a:xfrm>
        </p:spPr>
        <p:txBody>
          <a:bodyPr/>
          <a:lstStyle/>
          <a:p>
            <a:endParaRPr lang="ru-RU" sz="800" dirty="0"/>
          </a:p>
        </p:txBody>
      </p:sp>
      <p:pic>
        <p:nvPicPr>
          <p:cNvPr id="6" name="Рисунок 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5C4C9F6-6811-CFF8-AFFD-545F534EA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7" y="994634"/>
            <a:ext cx="6089226" cy="305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C2D67-31FE-6929-939F-F5A48D0C8DC6}"/>
              </a:ext>
            </a:extLst>
          </p:cNvPr>
          <p:cNvSpPr txBox="1"/>
          <p:nvPr/>
        </p:nvSpPr>
        <p:spPr>
          <a:xfrm>
            <a:off x="1943947" y="4429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AC007-2A30-C516-0E5A-6017429477A0}"/>
                  </a:ext>
                </a:extLst>
              </p:cNvPr>
              <p:cNvSpPr txBox="1"/>
              <p:nvPr/>
            </p:nvSpPr>
            <p:spPr>
              <a:xfrm>
                <a:off x="455507" y="4051478"/>
                <a:ext cx="8232318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𝜀-окрестности и 𝛿-окрестности для 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 как 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+∞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окрестности имеют нестандартный вид согласно определению бесконечных пределов.</a:t>
                </a:r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2AC007-2A30-C516-0E5A-60174294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7" y="4051478"/>
                <a:ext cx="8232318" cy="826124"/>
              </a:xfrm>
              <a:prstGeom prst="rect">
                <a:avLst/>
              </a:prstGeom>
              <a:blipFill>
                <a:blip r:embed="rId3"/>
                <a:stretch>
                  <a:fillRect l="-222" t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4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501675" y="1203979"/>
            <a:ext cx="7017798" cy="341085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Задание:</a:t>
            </a:r>
          </a:p>
          <a:p>
            <a:r>
              <a:rPr lang="ru-RU" dirty="0"/>
              <a:t> Докажите эквивалентность функций, затем обоснуйте соответствующее приближённое равенство, и с его помощью вычислите приближённо число:</a:t>
            </a:r>
          </a:p>
          <a:p>
            <a:r>
              <a:rPr lang="ru-RU" dirty="0"/>
              <a:t>План: </a:t>
            </a:r>
          </a:p>
          <a:p>
            <a:r>
              <a:rPr lang="ru-RU" dirty="0"/>
              <a:t>1) Докажите эквивалентность функций. </a:t>
            </a:r>
          </a:p>
          <a:p>
            <a:r>
              <a:rPr lang="ru-RU" dirty="0"/>
              <a:t>2)Докажите соответствующее приближённое равенство.</a:t>
            </a:r>
          </a:p>
          <a:p>
            <a:r>
              <a:rPr lang="ru-RU" dirty="0"/>
              <a:t>3)С помощью приближённого равенства вычислите число. </a:t>
            </a:r>
          </a:p>
          <a:p>
            <a:r>
              <a:rPr lang="ru-RU" dirty="0"/>
              <a:t> Проиллюстрируйте ответ графически (постройте графики функций, равных приближённо, отметьте точное и приближённое значения).</a:t>
            </a:r>
          </a:p>
          <a:p>
            <a:r>
              <a:rPr lang="ru-RU" dirty="0"/>
              <a:t>4) Проиллюстрируйте ответ графически (постройте графики функций, равных приближённо, отметьте точное и приближённое значения).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</a:t>
            </a:r>
            <a:r>
              <a:rPr lang="en-US" altLang="ru-RU" b="1" dirty="0"/>
              <a:t>3</a:t>
            </a:r>
            <a:r>
              <a:rPr lang="ru-RU" b="1" dirty="0"/>
              <a:t>. Приближённые вычисления</a:t>
            </a:r>
            <a:br>
              <a:rPr lang="ru-RU" b="1" dirty="0"/>
            </a:b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-373414" y="-190162"/>
            <a:ext cx="248723" cy="272522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6435"/>
            <a:ext cx="7959436" cy="52728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/>
          </p:nvPr>
        </p:nvSpPr>
        <p:spPr>
          <a:xfrm>
            <a:off x="192511" y="386763"/>
            <a:ext cx="7718433" cy="341829"/>
          </a:xfrm>
        </p:spPr>
        <p:txBody>
          <a:bodyPr>
            <a:normAutofit fontScale="25000" lnSpcReduction="20000"/>
          </a:bodyPr>
          <a:lstStyle/>
          <a:p>
            <a:r>
              <a:rPr lang="ru-RU" sz="11600" b="1" dirty="0"/>
              <a:t>Задание </a:t>
            </a:r>
            <a:r>
              <a:rPr lang="en-US" altLang="ru-RU" sz="11600" b="1" dirty="0"/>
              <a:t>3</a:t>
            </a:r>
            <a:r>
              <a:rPr lang="ru-RU" sz="11600" b="1" dirty="0"/>
              <a:t>.Приближённые вычисления</a:t>
            </a:r>
            <a:br>
              <a:rPr lang="ru-RU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/>
        </p:nvSpPr>
        <p:spPr>
          <a:xfrm flipV="1">
            <a:off x="1320800" y="159481"/>
            <a:ext cx="7365640" cy="45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EF949-C9B7-87D1-8846-AF0A794312D6}"/>
                  </a:ext>
                </a:extLst>
              </p:cNvPr>
              <p:cNvSpPr txBox="1"/>
              <p:nvPr/>
            </p:nvSpPr>
            <p:spPr>
              <a:xfrm>
                <a:off x="914400" y="1578187"/>
                <a:ext cx="1672701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EF949-C9B7-87D1-8846-AF0A7943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78187"/>
                <a:ext cx="1672701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6D206D-F3C9-7AF8-AA6A-E0B0BAE4A6E3}"/>
                  </a:ext>
                </a:extLst>
              </p:cNvPr>
              <p:cNvSpPr txBox="1"/>
              <p:nvPr/>
            </p:nvSpPr>
            <p:spPr>
              <a:xfrm>
                <a:off x="914400" y="2143085"/>
                <a:ext cx="166834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6D206D-F3C9-7AF8-AA6A-E0B0BAE4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43085"/>
                <a:ext cx="1668342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803C5-A8EE-E739-E357-971430DB63A6}"/>
                  </a:ext>
                </a:extLst>
              </p:cNvPr>
              <p:cNvSpPr txBox="1"/>
              <p:nvPr/>
            </p:nvSpPr>
            <p:spPr>
              <a:xfrm>
                <a:off x="1489767" y="2755989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803C5-A8EE-E739-E357-971430DB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67" y="2755989"/>
                <a:ext cx="10743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2B028-44E5-4A24-A928-D499CF57FAA7}"/>
                  </a:ext>
                </a:extLst>
              </p:cNvPr>
              <p:cNvSpPr txBox="1"/>
              <p:nvPr/>
            </p:nvSpPr>
            <p:spPr>
              <a:xfrm>
                <a:off x="1889984" y="3125321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2B028-44E5-4A24-A928-D499CF5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4" y="3125321"/>
                <a:ext cx="6703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3AFD971-C21A-EE41-03B1-46C7408F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700" y="-82361"/>
            <a:ext cx="1070593" cy="164721"/>
          </a:xfrm>
        </p:spPr>
        <p:txBody>
          <a:bodyPr>
            <a:normAutofit/>
          </a:bodyPr>
          <a:lstStyle/>
          <a:p>
            <a:endParaRPr lang="ru-RU" sz="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82883-B62A-0796-1240-7BD513B9AD87}"/>
              </a:ext>
            </a:extLst>
          </p:cNvPr>
          <p:cNvSpPr txBox="1"/>
          <p:nvPr/>
        </p:nvSpPr>
        <p:spPr>
          <a:xfrm>
            <a:off x="719475" y="1259496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A49CA3-26D6-683C-A764-46DB9FB7C89A}"/>
                  </a:ext>
                </a:extLst>
              </p:cNvPr>
              <p:cNvSpPr txBox="1"/>
              <p:nvPr/>
            </p:nvSpPr>
            <p:spPr>
              <a:xfrm>
                <a:off x="3363231" y="1508183"/>
                <a:ext cx="1867731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A49CA3-26D6-683C-A764-46DB9FB7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31" y="1508183"/>
                <a:ext cx="1867731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03BE26-7766-EDDE-C553-9E5A358CD090}"/>
                  </a:ext>
                </a:extLst>
              </p:cNvPr>
              <p:cNvSpPr txBox="1"/>
              <p:nvPr/>
            </p:nvSpPr>
            <p:spPr>
              <a:xfrm>
                <a:off x="3363231" y="1981394"/>
                <a:ext cx="1974771" cy="913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03BE26-7766-EDDE-C553-9E5A358CD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31" y="1981394"/>
                <a:ext cx="1974771" cy="913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76E606-0858-CD89-1255-A39D428DFB0C}"/>
                  </a:ext>
                </a:extLst>
              </p:cNvPr>
              <p:cNvSpPr txBox="1"/>
              <p:nvPr/>
            </p:nvSpPr>
            <p:spPr>
              <a:xfrm>
                <a:off x="3460213" y="2504786"/>
                <a:ext cx="2591672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76E606-0858-CD89-1255-A39D428DF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13" y="2504786"/>
                <a:ext cx="2591672" cy="485518"/>
              </a:xfrm>
              <a:prstGeom prst="rect">
                <a:avLst/>
              </a:prstGeom>
              <a:blipFill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B84D07-272A-36CF-4226-6CA3FE0B17B4}"/>
                  </a:ext>
                </a:extLst>
              </p:cNvPr>
              <p:cNvSpPr txBox="1"/>
              <p:nvPr/>
            </p:nvSpPr>
            <p:spPr>
              <a:xfrm>
                <a:off x="3389162" y="2990304"/>
                <a:ext cx="960456" cy="43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B84D07-272A-36CF-4226-6CA3FE0B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62" y="2990304"/>
                <a:ext cx="960456" cy="4377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A35874-7BD7-5FF5-9F7E-8BDC27BD3CBD}"/>
                  </a:ext>
                </a:extLst>
              </p:cNvPr>
              <p:cNvSpPr txBox="1"/>
              <p:nvPr/>
            </p:nvSpPr>
            <p:spPr>
              <a:xfrm>
                <a:off x="3455527" y="3459044"/>
                <a:ext cx="827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A35874-7BD7-5FF5-9F7E-8BDC27BD3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27" y="3459044"/>
                <a:ext cx="8277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868C7BC-25FD-BBA4-9701-4E6AE4A89AF2}"/>
              </a:ext>
            </a:extLst>
          </p:cNvPr>
          <p:cNvSpPr txBox="1"/>
          <p:nvPr/>
        </p:nvSpPr>
        <p:spPr>
          <a:xfrm>
            <a:off x="3145062" y="1198816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2)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674BE4-A93D-DCD5-69C7-A7175941C331}"/>
                  </a:ext>
                </a:extLst>
              </p:cNvPr>
              <p:cNvSpPr txBox="1"/>
              <p:nvPr/>
            </p:nvSpPr>
            <p:spPr>
              <a:xfrm>
                <a:off x="1169010" y="3863985"/>
                <a:ext cx="121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674BE4-A93D-DCD5-69C7-A7175941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10" y="3863985"/>
                <a:ext cx="1211165" cy="369332"/>
              </a:xfrm>
              <a:prstGeom prst="rect">
                <a:avLst/>
              </a:prstGeom>
              <a:blipFill>
                <a:blip r:embed="rId11"/>
                <a:stretch>
                  <a:fillRect l="-4545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6D0DE26-8EC5-4109-585F-785159BC4CBB}"/>
              </a:ext>
            </a:extLst>
          </p:cNvPr>
          <p:cNvSpPr txBox="1"/>
          <p:nvPr/>
        </p:nvSpPr>
        <p:spPr>
          <a:xfrm>
            <a:off x="3316712" y="3879941"/>
            <a:ext cx="52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Т.к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E87A37-C85F-A76E-C4DD-754C90F8D83F}"/>
                  </a:ext>
                </a:extLst>
              </p:cNvPr>
              <p:cNvSpPr txBox="1"/>
              <p:nvPr/>
            </p:nvSpPr>
            <p:spPr>
              <a:xfrm>
                <a:off x="3804179" y="3910151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E87A37-C85F-A76E-C4DD-754C90F8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79" y="3910151"/>
                <a:ext cx="627608" cy="276999"/>
              </a:xfrm>
              <a:prstGeom prst="rect">
                <a:avLst/>
              </a:prstGeom>
              <a:blipFill>
                <a:blip r:embed="rId12"/>
                <a:stretch>
                  <a:fillRect l="-3883" r="-7767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46C5F9-4174-30FE-B3DE-E19DF86A0966}"/>
                  </a:ext>
                </a:extLst>
              </p:cNvPr>
              <p:cNvSpPr txBox="1"/>
              <p:nvPr/>
            </p:nvSpPr>
            <p:spPr>
              <a:xfrm>
                <a:off x="3500141" y="4205362"/>
                <a:ext cx="681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46C5F9-4174-30FE-B3DE-E19DF86A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41" y="4205362"/>
                <a:ext cx="6816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-375991" y="0"/>
            <a:ext cx="3098872" cy="7653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5" name="Title 4"/>
          <p:cNvSpPr>
            <a:spLocks noGrp="1"/>
          </p:cNvSpPr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56694-4684-0E61-7DF3-62D2BB2A6909}"/>
                  </a:ext>
                </a:extLst>
              </p:cNvPr>
              <p:cNvSpPr txBox="1"/>
              <p:nvPr/>
            </p:nvSpPr>
            <p:spPr>
              <a:xfrm>
                <a:off x="1058577" y="1488462"/>
                <a:ext cx="2150460" cy="841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= 4, тогда: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56694-4684-0E61-7DF3-62D2BB2A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77" y="1488462"/>
                <a:ext cx="2150460" cy="841897"/>
              </a:xfrm>
              <a:prstGeom prst="rect">
                <a:avLst/>
              </a:prstGeom>
              <a:blipFill>
                <a:blip r:embed="rId2"/>
                <a:stretch>
                  <a:fillRect l="-2557" t="-3623" r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47DE85-EE82-0962-04DF-A6EE60D6E957}"/>
                  </a:ext>
                </a:extLst>
              </p:cNvPr>
              <p:cNvSpPr txBox="1"/>
              <p:nvPr/>
            </p:nvSpPr>
            <p:spPr>
              <a:xfrm>
                <a:off x="812730" y="2370665"/>
                <a:ext cx="3180038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Помним,что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ru-RU" dirty="0"/>
                  <a:t>, поэтому: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47DE85-EE82-0962-04DF-A6EE60D6E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0" y="2370665"/>
                <a:ext cx="3180038" cy="889731"/>
              </a:xfrm>
              <a:prstGeom prst="rect">
                <a:avLst/>
              </a:prstGeom>
              <a:blipFill>
                <a:blip r:embed="rId3"/>
                <a:stretch>
                  <a:fillRect l="-1533" t="-4110" r="-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CAE51-F4CC-F8CB-5957-1FE8157C1250}"/>
                  </a:ext>
                </a:extLst>
              </p:cNvPr>
              <p:cNvSpPr txBox="1"/>
              <p:nvPr/>
            </p:nvSpPr>
            <p:spPr>
              <a:xfrm>
                <a:off x="2250441" y="3300702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CAE51-F4CC-F8CB-5957-1FE8157C1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441" y="3300702"/>
                <a:ext cx="670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816E1FA-97CA-BD50-5CF2-4D28807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Задание </a:t>
            </a:r>
            <a:r>
              <a:rPr lang="en-US" altLang="ru-RU" sz="3200" b="1" dirty="0"/>
              <a:t>3</a:t>
            </a:r>
            <a:r>
              <a:rPr lang="ru-RU" sz="3200" b="1" dirty="0"/>
              <a:t>. Приближённые вычисления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89E94-B477-8924-CEB2-2E6A81DE07C7}"/>
              </a:ext>
            </a:extLst>
          </p:cNvPr>
          <p:cNvSpPr txBox="1"/>
          <p:nvPr/>
        </p:nvSpPr>
        <p:spPr>
          <a:xfrm>
            <a:off x="4218429" y="1362510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5E8D56-3184-5FA3-6177-46C60CC52EA9}"/>
                  </a:ext>
                </a:extLst>
              </p:cNvPr>
              <p:cNvSpPr txBox="1"/>
              <p:nvPr/>
            </p:nvSpPr>
            <p:spPr>
              <a:xfrm>
                <a:off x="4738254" y="1644638"/>
                <a:ext cx="310770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912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~30+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5E8D56-3184-5FA3-6177-46C60CC5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54" y="1644638"/>
                <a:ext cx="310770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BFB8A-7837-EE4E-6A8B-7EA7906CCC5F}"/>
                  </a:ext>
                </a:extLst>
              </p:cNvPr>
              <p:cNvSpPr txBox="1"/>
              <p:nvPr/>
            </p:nvSpPr>
            <p:spPr>
              <a:xfrm>
                <a:off x="4889004" y="2370665"/>
                <a:ext cx="2136098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912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30,199338;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BFB8A-7837-EE4E-6A8B-7EA7906C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04" y="2370665"/>
                <a:ext cx="2136098" cy="30963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AED75-4046-EE05-ED7A-1F43FEBA2D57}"/>
                  </a:ext>
                </a:extLst>
              </p:cNvPr>
              <p:cNvSpPr txBox="1"/>
              <p:nvPr/>
            </p:nvSpPr>
            <p:spPr>
              <a:xfrm>
                <a:off x="4889004" y="2815530"/>
                <a:ext cx="16895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30+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=30,2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AED75-4046-EE05-ED7A-1F43FEBA2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04" y="2815530"/>
                <a:ext cx="1689565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47C551-00A3-D4F3-3A3A-1F5659AAA3EE}"/>
                  </a:ext>
                </a:extLst>
              </p:cNvPr>
              <p:cNvSpPr txBox="1"/>
              <p:nvPr/>
            </p:nvSpPr>
            <p:spPr>
              <a:xfrm>
                <a:off x="4889004" y="3300702"/>
                <a:ext cx="15542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912</m:t>
                          </m:r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47C551-00A3-D4F3-3A3A-1F5659AAA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04" y="3300702"/>
                <a:ext cx="1554207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Графики</a:t>
            </a:r>
            <a:r>
              <a:rPr lang="en-US" dirty="0"/>
              <a:t> </a:t>
            </a:r>
            <a:r>
              <a:rPr lang="en-US" dirty="0" err="1"/>
              <a:t>функций</a:t>
            </a:r>
            <a:r>
              <a:rPr lang="en-US" dirty="0"/>
              <a:t>, </a:t>
            </a:r>
            <a:r>
              <a:rPr lang="en-US" dirty="0" err="1"/>
              <a:t>равных</a:t>
            </a:r>
            <a:r>
              <a:rPr lang="en-US" dirty="0"/>
              <a:t> </a:t>
            </a:r>
            <a:r>
              <a:rPr lang="en-US" dirty="0" err="1"/>
              <a:t>приближённо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Задание </a:t>
            </a:r>
            <a:r>
              <a:rPr lang="en-US" altLang="ru-RU" sz="3200" b="1" dirty="0"/>
              <a:t>3</a:t>
            </a:r>
            <a:r>
              <a:rPr lang="ru-RU" sz="3200" b="1" dirty="0"/>
              <a:t>. Приближённые вычисления</a:t>
            </a:r>
            <a:br>
              <a:rPr lang="ru-RU" dirty="0"/>
            </a:br>
            <a:endParaRPr lang="en-US" dirty="0"/>
          </a:p>
        </p:txBody>
      </p:sp>
      <p:pic>
        <p:nvPicPr>
          <p:cNvPr id="524005406" name="Рисунок 14" descr="Изображение выглядит как линия, График, текст, Параллельный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112" y="1471621"/>
            <a:ext cx="7169878" cy="27498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18515" y="4221480"/>
            <a:ext cx="697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Точкой</a:t>
            </a:r>
            <a:r>
              <a:rPr lang="en-US" dirty="0"/>
              <a:t> M </a:t>
            </a:r>
            <a:r>
              <a:rPr lang="en-US" dirty="0" err="1"/>
              <a:t>обозначено</a:t>
            </a:r>
            <a:r>
              <a:rPr lang="en-US" dirty="0"/>
              <a:t> </a:t>
            </a:r>
            <a:r>
              <a:rPr lang="en-US" dirty="0" err="1"/>
              <a:t>точное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.</a:t>
            </a:r>
          </a:p>
          <a:p>
            <a:r>
              <a:rPr lang="en-US" dirty="0" err="1"/>
              <a:t>Точкой</a:t>
            </a:r>
            <a:r>
              <a:rPr lang="en-US" dirty="0"/>
              <a:t> N </a:t>
            </a:r>
            <a:r>
              <a:rPr lang="en-US" dirty="0" err="1"/>
              <a:t>обозначено</a:t>
            </a:r>
            <a:r>
              <a:rPr lang="en-US" dirty="0"/>
              <a:t> </a:t>
            </a:r>
            <a:r>
              <a:rPr lang="en-US" dirty="0" err="1"/>
              <a:t>примерное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4830995-B9D4-4B5B-990E-E2105FE755D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4113" y="1233715"/>
                <a:ext cx="7170057" cy="3518394"/>
              </a:xfrm>
            </p:spPr>
            <p:txBody>
              <a:bodyPr>
                <a:normAutofit/>
              </a:bodyPr>
              <a:lstStyle/>
              <a:p>
                <a:r>
                  <a:rPr lang="ru-RU" sz="1700" b="1" dirty="0"/>
                  <a:t>Задание:</a:t>
                </a:r>
                <a:endParaRPr lang="en-US" sz="1700" b="1" dirty="0"/>
              </a:p>
              <a:p>
                <a:r>
                  <a:rPr lang="ru-RU" dirty="0"/>
                  <a:t>Найдите значение параметров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 которых функции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f(x)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g(x)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являются бесконечно малыми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ba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→−0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1700" b="1" dirty="0"/>
                  <a:t>План: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dirty="0"/>
                  <a:t>Исследуйте графически поведение функции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dirty="0"/>
                  <a:t> </a:t>
                </a:r>
                <a:r>
                  <a:rPr lang="ru-RU" dirty="0"/>
                  <a:t>при различных значениях параметров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. </a:t>
                </a:r>
                <a:r>
                  <a:rPr lang="ru-RU" dirty="0"/>
                  <a:t>Продемонстрируйте графики в окрестности </a:t>
                </a:r>
                <a:r>
                  <a:rPr lang="en-US" dirty="0"/>
                  <a:t>x</a:t>
                </a:r>
                <a:r>
                  <a:rPr lang="en-US" baseline="-25000" dirty="0"/>
                  <a:t>0</a:t>
                </a:r>
                <a:r>
                  <a:rPr lang="en" dirty="0"/>
                  <a:t> </a:t>
                </a:r>
                <a:r>
                  <a:rPr lang="ru-RU" dirty="0"/>
                  <a:t>для нескольких, на ваш взгляд, характерных случаев.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dirty="0"/>
                  <a:t>Найдите аналитически значения параметров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, </a:t>
                </a:r>
                <a:r>
                  <a:rPr lang="ru-RU" dirty="0"/>
                  <a:t>при которых функции </a:t>
                </a:r>
                <a:r>
                  <a:rPr lang="en" dirty="0"/>
                  <a:t>f(x) </a:t>
                </a:r>
                <a:r>
                  <a:rPr lang="ru-RU" dirty="0"/>
                  <a:t>и </a:t>
                </a:r>
                <a:r>
                  <a:rPr lang="en" dirty="0"/>
                  <a:t>g(x) </a:t>
                </a:r>
                <a:r>
                  <a:rPr lang="ru-RU" dirty="0"/>
                  <a:t>будут являются бесконечно малыми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dirty="0"/>
                  <a:t>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dirty="0"/>
                  <a:t>Продемонстрируйте полученные значения параметров на графике.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4830995-B9D4-4B5B-990E-E2105FE75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4113" y="1233715"/>
                <a:ext cx="7170057" cy="3518394"/>
              </a:xfrm>
              <a:blipFill>
                <a:blip r:embed="rId2"/>
                <a:stretch>
                  <a:fillRect l="-1767" t="-2867" r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6D47BE8-AB5A-FDA6-F88A-E48B773E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93063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 Бесконечно малые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2515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440" cy="52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1" strike="noStrike" spc="-1" dirty="0">
                <a:solidFill>
                  <a:srgbClr val="000000"/>
                </a:solidFill>
                <a:latin typeface="Golos Text"/>
              </a:rPr>
              <a:t>Титульный лист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492623"/>
            <a:ext cx="8229600" cy="32023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500" lnSpcReduction="20000"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Название дисциплины: Математический анализ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Учебный год: 2023/24 уч. Год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Тема доклада: Расчётно-графическая работа по теме «Предел и непрерывность функции»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Номер варианта: 6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Участники команды:</a:t>
            </a:r>
            <a:endParaRPr lang="en-US" sz="3600" b="0" strike="noStrike" spc="-1" dirty="0"/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Роман Бурейко, P3115, 412902</a:t>
            </a:r>
            <a:endParaRPr lang="en-US" sz="3600" b="0" strike="noStrike" spc="-1" dirty="0"/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</a:rPr>
              <a:t>Кочканов Мухаммадзиё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 P3130, 414225</a:t>
            </a: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/>
              <a:t>Баукин Максим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</a:t>
            </a:r>
            <a:r>
              <a:rPr lang="ru-RU" sz="3600" b="0" strike="noStrike" spc="-1" dirty="0"/>
              <a:t> Р3132</a:t>
            </a:r>
            <a:r>
              <a:rPr lang="ru-RU" sz="3600" b="0" strike="noStrike" spc="-1" dirty="0">
                <a:solidFill>
                  <a:srgbClr val="000000"/>
                </a:solidFill>
              </a:rPr>
              <a:t>, 408230</a:t>
            </a:r>
            <a:endParaRPr lang="en-US" sz="3600" b="0" strike="noStrike" spc="-1" dirty="0">
              <a:solidFill>
                <a:srgbClr val="000000"/>
              </a:solidFill>
            </a:endParaRP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b="0" strike="noStrike" spc="-1" dirty="0"/>
              <a:t>Зорин Георгий, Р3130, </a:t>
            </a:r>
            <a:r>
              <a:rPr lang="en-US" sz="3600" b="0" strike="noStrike" spc="-1" dirty="0"/>
              <a:t>408665</a:t>
            </a:r>
          </a:p>
          <a:p>
            <a:pPr marL="216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3600" spc="-1" dirty="0"/>
              <a:t>Ике Холи Дестини, Р3130, 374215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Номер практического потока: 10.3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Дата доклада: </a:t>
            </a:r>
            <a:r>
              <a:rPr lang="en-US" sz="3600" b="0" strike="noStrike" spc="-1" dirty="0">
                <a:solidFill>
                  <a:srgbClr val="000000"/>
                </a:solidFill>
              </a:rPr>
              <a:t>06</a:t>
            </a:r>
            <a:r>
              <a:rPr lang="ru-RU" sz="3600" b="0" strike="noStrike" spc="-1" dirty="0">
                <a:solidFill>
                  <a:srgbClr val="000000"/>
                </a:solidFill>
              </a:rPr>
              <a:t>.1</a:t>
            </a:r>
            <a:r>
              <a:rPr lang="en-US" sz="3600" b="0" strike="noStrike" spc="-1" dirty="0">
                <a:solidFill>
                  <a:srgbClr val="000000"/>
                </a:solidFill>
              </a:rPr>
              <a:t>2</a:t>
            </a:r>
            <a:r>
              <a:rPr lang="ru-RU" sz="3600" b="0" strike="noStrike" spc="-1" dirty="0">
                <a:solidFill>
                  <a:srgbClr val="000000"/>
                </a:solidFill>
              </a:rPr>
              <a:t>.2023</a:t>
            </a:r>
            <a:endParaRPr lang="en-US" sz="3600" b="0" strike="noStrike" spc="-1" dirty="0"/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00000"/>
                </a:solidFill>
              </a:rPr>
              <a:t>Место проведения: Санкт-Петербург, Кронверкский пр. 49, Университет ИТМО</a:t>
            </a:r>
            <a:endParaRPr lang="en-US" sz="3600" b="0" strike="noStrike" spc="-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4113" y="1177636"/>
                <a:ext cx="3947887" cy="34669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Рассмотрим функцию </a:t>
                </a:r>
                <a:r>
                  <a:rPr lang="en-US" dirty="0"/>
                  <a:t>f(x):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ru-RU" dirty="0"/>
                  <a:t>Случай при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С изменением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график лишь будет подниматься и опускаться по оси (</a:t>
                </a:r>
                <a:r>
                  <a:rPr lang="en-US" dirty="0"/>
                  <a:t>y)</a:t>
                </a:r>
                <a:r>
                  <a:rPr lang="ru-RU" dirty="0"/>
                  <a:t>, поэтому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для нас особо интересным.</a:t>
                </a:r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4113" y="1177636"/>
                <a:ext cx="3947887" cy="3466935"/>
              </a:xfrm>
              <a:blipFill>
                <a:blip r:embed="rId2"/>
                <a:stretch>
                  <a:fillRect l="-2885" t="-2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  <p:pic>
        <p:nvPicPr>
          <p:cNvPr id="4" name="Рисунок 3" descr="Изображение выглядит как линия, диаграмма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FC3F97C1-24EB-274C-9BB8-C8567B422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0946"/>
            <a:ext cx="3742569" cy="279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1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04FE0BB4-5E10-475F-1203-224BE4A2BA6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4113" y="1233714"/>
                <a:ext cx="7170057" cy="3495039"/>
              </a:xfrm>
            </p:spPr>
            <p:txBody>
              <a:bodyPr>
                <a:normAutofit/>
              </a:bodyPr>
              <a:lstStyle/>
              <a:p>
                <a:r>
                  <a:rPr lang="ru-RU" sz="1500" dirty="0"/>
                  <a:t>Чем больше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sz="1500" dirty="0"/>
                  <a:t>, тем больше выпрямляется график</a:t>
                </a:r>
                <a:r>
                  <a:rPr lang="en-US" sz="15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=6;</m:t>
                    </m:r>
                  </m:oMath>
                </a14:m>
                <a:r>
                  <a:rPr lang="en-US" sz="1500" dirty="0"/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=−6;</m:t>
                    </m:r>
                  </m:oMath>
                </a14:m>
                <a:r>
                  <a:rPr lang="en-US" sz="1500" dirty="0"/>
                  <a:t>                         </a:t>
                </a:r>
                <a:endParaRPr lang="ru-RU" sz="15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04FE0BB4-5E10-475F-1203-224BE4A2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4113" y="1233714"/>
                <a:ext cx="7170057" cy="3495039"/>
              </a:xfrm>
              <a:blipFill>
                <a:blip r:embed="rId2"/>
                <a:stretch>
                  <a:fillRect l="-1590" t="-2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988D1F-0E2F-D1F2-0069-98246A91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" y="64772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  <p:pic>
        <p:nvPicPr>
          <p:cNvPr id="4" name="Рисунок 3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92BAA05-342E-644A-93DC-3AADF4BF3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91" y="1499656"/>
            <a:ext cx="2129534" cy="322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E367AF-F90A-B241-9D0D-17FAB3FED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49" y="1394559"/>
            <a:ext cx="2129534" cy="34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1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функция всегда будет сходиться к 0. Докажем это, пользуясь леммой арифметических свойствах Б.М.Ф.</a:t>
                </a:r>
              </a:p>
              <a:p>
                <a:r>
                  <a:rPr lang="ru-RU" dirty="0"/>
                  <a:t>По определению</a:t>
                </a:r>
                <a:r>
                  <a:rPr lang="en-US" dirty="0"/>
                  <a:t>,</a:t>
                </a:r>
                <a:r>
                  <a:rPr lang="ru-RU" dirty="0"/>
                  <a:t> функция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бесконечно малой, если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→−0</m:t>
                            </m:r>
                          </m:lim>
                        </m:limLow>
                      </m:fName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→−0</m:t>
                            </m:r>
                          </m:lim>
                        </m:limLow>
                      </m:fName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→−0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- Б.М.Ф.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  <a:blipFill>
                <a:blip r:embed="rId2"/>
                <a:stretch>
                  <a:fillRect l="-1420" t="-3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2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</p:spPr>
            <p:txBody>
              <a:bodyPr>
                <a:normAutofit/>
              </a:bodyPr>
              <a:lstStyle/>
              <a:p>
                <a:r>
                  <a:rPr lang="ru-RU" sz="1800" dirty="0"/>
                  <a:t>Рассмотрим функцию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→+0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ru-RU" sz="1800" dirty="0">
                    <a:ea typeface="Cambria Math" panose="02040503050406030204" pitchFamily="18" charset="0"/>
                  </a:rPr>
                  <a:t>Исследуя функцию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:r>
                  <a:rPr lang="ru-RU" sz="1800" dirty="0">
                    <a:ea typeface="Cambria Math" panose="02040503050406030204" pitchFamily="18" charset="0"/>
                  </a:rPr>
                  <a:t>при разных значениях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1800" b="0" dirty="0">
                    <a:ea typeface="Cambria Math" panose="02040503050406030204" pitchFamily="18" charset="0"/>
                  </a:rPr>
                  <a:t> мы пришли к выводу, что есть 2 случая, когда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- </a:t>
                </a:r>
                <a:r>
                  <a:rPr lang="ru-RU" sz="1800" b="0" dirty="0">
                    <a:ea typeface="Cambria Math" panose="02040503050406030204" pitchFamily="18" charset="0"/>
                  </a:rPr>
                  <a:t>бесконечно малая (т.е. сходится к +0)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  <a:blipFill>
                <a:blip r:embed="rId2"/>
                <a:stretch>
                  <a:fillRect l="-1735" t="-3285" r="-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При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любом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                            </a:t>
                </a:r>
                <a:r>
                  <a:rPr lang="ru-RU" sz="1800" dirty="0">
                    <a:ea typeface="Cambria Math" panose="020405030504060302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и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ru-RU" sz="1800" dirty="0">
                    <a:ea typeface="Cambria Math" panose="02040503050406030204" pitchFamily="18" charset="0"/>
                  </a:rPr>
                  <a:t>(в этом примере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     (</a:t>
                </a:r>
                <a:r>
                  <a:rPr lang="ru-RU" sz="1800" b="0" dirty="0">
                    <a:ea typeface="Cambria Math" panose="02040503050406030204" pitchFamily="18" charset="0"/>
                  </a:rPr>
                  <a:t>в этом примере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=3.5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  <a:blipFill>
                <a:blip r:embed="rId2"/>
                <a:stretch>
                  <a:fillRect l="-1735" t="-3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  <p:pic>
        <p:nvPicPr>
          <p:cNvPr id="4" name="Рисунок 3" descr="Изображение выглядит как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4EF9DB8-C47A-F14E-8085-D417AE17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0" y="2166151"/>
            <a:ext cx="3583530" cy="248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CAAFD2-CD1C-F146-AE7E-0ED28D07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09" y="2237775"/>
            <a:ext cx="3583530" cy="23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1800" b="0" dirty="0">
                    <a:ea typeface="Cambria Math" panose="02040503050406030204" pitchFamily="18" charset="0"/>
                  </a:rPr>
                  <a:t>Докажем аналитически:</a:t>
                </a:r>
              </a:p>
              <a:p>
                <a:r>
                  <a:rPr lang="ru-RU" sz="1800" dirty="0">
                    <a:ea typeface="Cambria Math" panose="02040503050406030204" pitchFamily="18" charset="0"/>
                  </a:rPr>
                  <a:t>Рассмотрим два случая: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1)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den>
                        </m:f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ru-RU" sz="1800" b="0" dirty="0">
                    <a:ea typeface="Cambria Math" panose="02040503050406030204" pitchFamily="18" charset="0"/>
                  </a:rPr>
                  <a:t>Т. </a:t>
                </a:r>
                <a:r>
                  <a:rPr lang="ru-RU" sz="1800" dirty="0">
                    <a:ea typeface="Cambria Math" panose="02040503050406030204" pitchFamily="18" charset="0"/>
                  </a:rPr>
                  <a:t>е. при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любом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Б.М.Ф.</m:t>
                    </m:r>
                  </m:oMath>
                </a14:m>
                <a:endParaRPr lang="ru-RU" sz="1800" b="0" dirty="0">
                  <a:ea typeface="Cambria Math" panose="02040503050406030204" pitchFamily="18" charset="0"/>
                </a:endParaRPr>
              </a:p>
              <a:p>
                <a:r>
                  <a:rPr lang="ru-RU" sz="1800" dirty="0">
                    <a:ea typeface="Cambria Math" panose="02040503050406030204" pitchFamily="18" charset="0"/>
                  </a:rPr>
                  <a:t>2)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)′</m:t>
                            </m:r>
                          </m:den>
                        </m:f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ru-RU" sz="1800" b="0" dirty="0">
                    <a:ea typeface="Cambria Math" panose="02040503050406030204" pitchFamily="18" charset="0"/>
                  </a:rPr>
                  <a:t>Устраним неопределенность по правилу </a:t>
                </a:r>
                <a:r>
                  <a:rPr lang="ru-RU" sz="1800" b="0" dirty="0" err="1">
                    <a:ea typeface="Cambria Math" panose="02040503050406030204" pitchFamily="18" charset="0"/>
                  </a:rPr>
                  <a:t>Лопиталя</a:t>
                </a:r>
                <a:endParaRPr lang="ru-RU" sz="1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)′</m:t>
                            </m:r>
                          </m:den>
                        </m:f>
                      </m:e>
                    </m:func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f>
                              <m:fPr>
                                <m:ctrlPr>
                                  <a:rPr lang="e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p>
                                  <m:sSupPr>
                                    <m:ctrlPr>
                                      <a:rPr lang="e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→+0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→+0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=+∞,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→+0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r>
                  <a:rPr lang="ru-RU" sz="1800" dirty="0">
                    <a:ea typeface="Cambria Math" panose="02040503050406030204" pitchFamily="18" charset="0"/>
                  </a:rPr>
                  <a:t> </a:t>
                </a:r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ru-RU" sz="1800" b="0" dirty="0">
                    <a:ea typeface="Cambria Math" panose="02040503050406030204" pitchFamily="18" charset="0"/>
                  </a:rPr>
                  <a:t>Т. </a:t>
                </a:r>
                <a:r>
                  <a:rPr lang="ru-RU" sz="1800" dirty="0">
                    <a:ea typeface="Cambria Math" panose="02040503050406030204" pitchFamily="18" charset="0"/>
                  </a:rPr>
                  <a:t>е. при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и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Б.М.Ф.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  <a:blipFill>
                <a:blip r:embed="rId2"/>
                <a:stretch>
                  <a:fillRect l="-1420" t="-4015" b="-69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1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</p:spPr>
            <p:txBody>
              <a:bodyPr>
                <a:normAutofit/>
              </a:bodyPr>
              <a:lstStyle/>
              <a:p>
                <a:r>
                  <a:rPr lang="ru-RU" sz="1800" b="0" dirty="0">
                    <a:ea typeface="Cambria Math" panose="02040503050406030204" pitchFamily="18" charset="0"/>
                  </a:rPr>
                  <a:t>Рассмотрев все случаи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800" b="0" dirty="0">
                    <a:ea typeface="Cambria Math" panose="02040503050406030204" pitchFamily="18" charset="0"/>
                  </a:rPr>
                  <a:t> мы доказали, что наше предположение верно.</a:t>
                </a:r>
              </a:p>
              <a:p>
                <a:r>
                  <a:rPr lang="ru-RU" sz="1800" dirty="0"/>
                  <a:t>Ответ: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1800" dirty="0"/>
                  <a:t> - Б.М.Ф. в 2 случаях:</a:t>
                </a:r>
                <a:endParaRPr lang="en-US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и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800" dirty="0"/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DA20C6D-7724-27AF-25AB-1AA02560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8804" y="1186514"/>
                <a:ext cx="8031615" cy="3466935"/>
              </a:xfrm>
              <a:blipFill>
                <a:blip r:embed="rId2"/>
                <a:stretch>
                  <a:fillRect l="-1735" t="-3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A6BC96-A03F-C876-DDFF-0509D88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6927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4.</a:t>
            </a:r>
            <a:r>
              <a:rPr lang="ru-RU" sz="3200" b="1" dirty="0"/>
              <a:t> Бесконечно малые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12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675" y="1203979"/>
            <a:ext cx="8238064" cy="3410856"/>
          </a:xfrm>
        </p:spPr>
        <p:txBody>
          <a:bodyPr>
            <a:normAutofit fontScale="62500" lnSpcReduction="20000"/>
          </a:bodyPr>
          <a:lstStyle/>
          <a:p>
            <a:r>
              <a:rPr lang="ru-RU" sz="2600" b="1" dirty="0"/>
              <a:t>Задание:</a:t>
            </a:r>
          </a:p>
          <a:p>
            <a:r>
              <a:rPr lang="ru-RU" sz="2600" dirty="0"/>
              <a:t>Задание 5. Сравнение бесконечно малых</a:t>
            </a:r>
          </a:p>
          <a:p>
            <a:r>
              <a:rPr lang="ru-RU" sz="2600" dirty="0"/>
              <a:t>Какой порядок будет иметь приращение объема конуса по отношению</a:t>
            </a:r>
          </a:p>
          <a:p>
            <a:r>
              <a:rPr lang="ru-RU" sz="2600" dirty="0"/>
              <a:t>к бесконечно малому приращению радиуса его основания?</a:t>
            </a:r>
          </a:p>
          <a:p>
            <a:r>
              <a:rPr lang="ru-RU" sz="2600" dirty="0"/>
              <a:t>План:</a:t>
            </a:r>
          </a:p>
          <a:p>
            <a:r>
              <a:rPr lang="ru-RU" sz="2600" dirty="0"/>
              <a:t>1) Сделайте геометрическую иллюстрацию к задаче.</a:t>
            </a:r>
          </a:p>
          <a:p>
            <a:r>
              <a:rPr lang="ru-RU" sz="2600" dirty="0"/>
              <a:t>2) Составьте математическую модель: введите обозначения, составьте формулу.</a:t>
            </a:r>
          </a:p>
          <a:p>
            <a:r>
              <a:rPr lang="ru-RU" sz="2600" dirty="0"/>
              <a:t>3) Решите задачу аналитически.</a:t>
            </a:r>
          </a:p>
          <a:p>
            <a:r>
              <a:rPr lang="ru-RU" sz="2600" dirty="0"/>
              <a:t>4) Запишите ответ и проиллюстрируйте его геометрически.</a:t>
            </a:r>
          </a:p>
          <a:p>
            <a:endParaRPr lang="ru-RU" dirty="0"/>
          </a:p>
          <a:p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5. Сравнение бесконечно малых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49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241" y="1233715"/>
            <a:ext cx="8167159" cy="3410856"/>
          </a:xfrm>
        </p:spPr>
        <p:txBody>
          <a:bodyPr>
            <a:normAutofit/>
          </a:bodyPr>
          <a:lstStyle/>
          <a:p>
            <a:r>
              <a:rPr lang="ru-RU" b="0" dirty="0"/>
              <a:t>1)                                                    </a:t>
            </a:r>
            <a:r>
              <a:rPr lang="ru-RU" dirty="0"/>
              <a:t>  </a:t>
            </a:r>
            <a:r>
              <a:rPr lang="ru-RU" b="0" dirty="0"/>
              <a:t>2) Математическая модель:     </a:t>
            </a:r>
          </a:p>
          <a:p>
            <a:r>
              <a:rPr lang="ru-RU" b="0" dirty="0"/>
              <a:t>                                                         </a:t>
            </a:r>
            <a:r>
              <a:rPr lang="en-US" b="0" dirty="0"/>
              <a:t>r – </a:t>
            </a:r>
            <a:r>
              <a:rPr lang="ru-RU" b="0" dirty="0"/>
              <a:t>радиус основания</a:t>
            </a:r>
          </a:p>
          <a:p>
            <a:r>
              <a:rPr lang="ru-RU" dirty="0"/>
              <a:t>                                                         </a:t>
            </a:r>
            <a:r>
              <a:rPr lang="en-US" dirty="0"/>
              <a:t>h – </a:t>
            </a:r>
            <a:r>
              <a:rPr lang="ru-RU" dirty="0"/>
              <a:t>высота</a:t>
            </a:r>
          </a:p>
          <a:p>
            <a:r>
              <a:rPr lang="ru-RU" dirty="0"/>
              <a:t>                                                         </a:t>
            </a:r>
            <a:r>
              <a:rPr lang="en-US" dirty="0"/>
              <a:t>V =          - </a:t>
            </a:r>
            <a:r>
              <a:rPr lang="ru-RU" dirty="0"/>
              <a:t>объем конуса</a:t>
            </a:r>
          </a:p>
          <a:p>
            <a:r>
              <a:rPr lang="ru-RU" dirty="0"/>
              <a:t>                                                              - бесконечно малое приращения радиуса</a:t>
            </a:r>
          </a:p>
          <a:p>
            <a:r>
              <a:rPr lang="ru-RU" dirty="0"/>
              <a:t>                                                              - приращение объема конуса</a:t>
            </a:r>
          </a:p>
          <a:p>
            <a:r>
              <a:rPr lang="ru-RU" dirty="0"/>
              <a:t>                                                         </a:t>
            </a:r>
            <a:r>
              <a:rPr lang="ru-RU" sz="1800" dirty="0">
                <a:effectLst/>
                <a:latin typeface="Times New Roman, serif"/>
              </a:rPr>
              <a:t>Если мы добавим бесконечно малое приращение                         </a:t>
            </a:r>
          </a:p>
          <a:p>
            <a:r>
              <a:rPr lang="ru-RU" sz="1800" dirty="0">
                <a:latin typeface="Times New Roman, serif"/>
              </a:rPr>
              <a:t>                                              </a:t>
            </a:r>
            <a:r>
              <a:rPr lang="ru-RU" sz="1800" dirty="0">
                <a:effectLst/>
                <a:latin typeface="Times New Roman, serif"/>
              </a:rPr>
              <a:t>           к радиусу, то новый объем будет: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dirty="0"/>
              <a:t>                                                         </a:t>
            </a:r>
            <a:r>
              <a:rPr lang="en-US" dirty="0"/>
              <a:t>V’ =                      h</a:t>
            </a:r>
            <a:endParaRPr lang="ru-RU" dirty="0"/>
          </a:p>
          <a:p>
            <a:r>
              <a:rPr lang="ru-RU" dirty="0"/>
              <a:t>                    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5. Сравнение бесконечно малых</a:t>
            </a:r>
            <a:br>
              <a:rPr lang="ru-RU" b="1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B5395-D1D9-0CC8-D4B5-7C22DC5DF9D8}"/>
              </a:ext>
            </a:extLst>
          </p:cNvPr>
          <p:cNvSpPr txBox="1"/>
          <p:nvPr/>
        </p:nvSpPr>
        <p:spPr>
          <a:xfrm>
            <a:off x="1312333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 descr="Изображение выглядит как диаграмма, линия, рисуно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8B30D6F-87A6-F93A-B2FA-2111F0896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7" y="971481"/>
            <a:ext cx="3033137" cy="384883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E327DE-184A-7D57-E6F7-D36CFD67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24" y="2230163"/>
            <a:ext cx="426576" cy="3048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E7C193B-2BA3-0E63-F761-892878C8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52" y="2571750"/>
            <a:ext cx="349080" cy="27732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CECFCBA-1835-1E3C-B73B-CF184411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92" y="2895899"/>
            <a:ext cx="349079" cy="31714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1911FD1-8284-8C06-9168-043011212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424" y="3978596"/>
            <a:ext cx="114480" cy="3048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07D5FE-9963-874E-FB34-58B4C96AAE96}"/>
              </a:ext>
            </a:extLst>
          </p:cNvPr>
          <p:cNvSpPr txBox="1"/>
          <p:nvPr/>
        </p:nvSpPr>
        <p:spPr>
          <a:xfrm>
            <a:off x="4202664" y="3909786"/>
            <a:ext cx="234582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6000"/>
              </a:lnSpc>
            </a:pPr>
            <a:r>
              <a:rPr lang="ru-RU" sz="1800" dirty="0">
                <a:effectLst/>
                <a:latin typeface="Times New Roman, serif"/>
              </a:rPr>
              <a:t>π</a:t>
            </a:r>
            <a:endParaRPr lang="ru-RU" sz="1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14CF74F-13C7-EE24-3DBA-7A810D632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062" y="4019598"/>
            <a:ext cx="846072" cy="2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74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07" y="1233715"/>
            <a:ext cx="8038900" cy="3410856"/>
          </a:xfrm>
        </p:spPr>
        <p:txBody>
          <a:bodyPr>
            <a:no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3) </a:t>
            </a:r>
            <a:r>
              <a:rPr lang="ru-RU" dirty="0">
                <a:ea typeface="Cambria Math" panose="02040503050406030204" pitchFamily="18" charset="0"/>
              </a:rPr>
              <a:t>Аналитическое решение</a:t>
            </a:r>
          </a:p>
          <a:p>
            <a:r>
              <a:rPr lang="ru-RU" sz="1800" dirty="0">
                <a:effectLst/>
                <a:latin typeface="Times New Roman, serif"/>
              </a:rPr>
              <a:t>Приращение объема конуса будет равно:</a:t>
            </a:r>
          </a:p>
          <a:p>
            <a:endParaRPr lang="ru-RU" sz="1800" dirty="0">
              <a:latin typeface="Times New Roman, serif"/>
            </a:endParaRPr>
          </a:p>
          <a:p>
            <a:endParaRPr lang="ru-RU" sz="1800" dirty="0">
              <a:latin typeface="Times New Roman, serif"/>
            </a:endParaRPr>
          </a:p>
          <a:p>
            <a:r>
              <a:rPr lang="ru-RU" sz="1800" dirty="0">
                <a:effectLst/>
                <a:latin typeface="Times New Roman, serif"/>
              </a:rPr>
              <a:t>Приращение объема конуса будет пропорционально квадрату приращения радиуса, так как там будет квадратичная зависимость. Таким образом, порядок приращения объема конуса по отношению к бесконечно малому приращению радиуса его основания будет вторым.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dirty="0">
              <a:ea typeface="Cambria Math" panose="02040503050406030204" pitchFamily="18" charset="0"/>
            </a:endParaRPr>
          </a:p>
          <a:p>
            <a:endParaRPr lang="ru-RU" dirty="0">
              <a:ea typeface="Cambria Math" panose="02040503050406030204" pitchFamily="18" charset="0"/>
            </a:endParaRPr>
          </a:p>
        </p:txBody>
      </p:sp>
      <p:pic>
        <p:nvPicPr>
          <p:cNvPr id="6" name="Рисунок 5" descr="Изображение выглядит как текст, Шрифт, бел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975A876-82AF-BA05-37F3-A9A1347B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1855911"/>
            <a:ext cx="4571997" cy="715839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E9B3A0-9AB3-29B1-3FC6-3AC65582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0" y="23528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5. Сравнение бесконечно малых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4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1675" y="1203979"/>
                <a:ext cx="7017798" cy="341085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Задание:</a:t>
                </a:r>
              </a:p>
              <a:p>
                <a:r>
                  <a:rPr lang="ru-RU" dirty="0"/>
                  <a:t>Задание 1. Предел последовательности</a:t>
                </a:r>
              </a:p>
              <a:p>
                <a:r>
                  <a:rPr lang="ru-RU" dirty="0"/>
                  <a:t>Докажите следующие утверждения для пределов последовательностей:</a:t>
                </a:r>
              </a:p>
              <a:p>
                <a:r>
                  <a:rPr lang="ru-RU" dirty="0"/>
                  <a:t>а) при помощи частичных пределов;</a:t>
                </a:r>
              </a:p>
              <a:p>
                <a:r>
                  <a:rPr lang="ru-RU" dirty="0"/>
                  <a:t>б) при помощи критерия Коши (отрицания к нему).</a:t>
                </a:r>
                <a:endParaRPr lang="en-US" dirty="0"/>
              </a:p>
              <a:p>
                <a:r>
                  <a:rPr lang="en-US" dirty="0"/>
                  <a:t>a) 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Б) </a:t>
                </a:r>
                <a:r>
                  <a:rPr lang="en-US" dirty="0"/>
                  <a:t> 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func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n – cos</a:t>
                </a:r>
                <a:r>
                  <a:rPr lang="en-US" baseline="30000" dirty="0"/>
                  <a:t>2</a:t>
                </a:r>
                <a:r>
                  <a:rPr lang="en-US" dirty="0"/>
                  <a:t>n)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1675" y="1203979"/>
                <a:ext cx="7017798" cy="3410856"/>
              </a:xfrm>
              <a:blipFill>
                <a:blip r:embed="rId2"/>
                <a:stretch>
                  <a:fillRect l="-1736" t="-2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1. Предел последовательности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23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2521" y="1222408"/>
            <a:ext cx="7938829" cy="3504449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4)                                                                        </a:t>
            </a:r>
            <a:r>
              <a:rPr lang="ru-RU" dirty="0">
                <a:effectLst/>
                <a:latin typeface="Times New Roman, serif"/>
              </a:rPr>
              <a:t>Ответ: порядок приращения        </a:t>
            </a:r>
          </a:p>
          <a:p>
            <a:r>
              <a:rPr lang="ru-RU" dirty="0">
                <a:effectLst/>
                <a:latin typeface="Times New Roman, serif"/>
              </a:rPr>
              <a:t>                                                                                    объема конуса по отношению к      </a:t>
            </a:r>
          </a:p>
          <a:p>
            <a:r>
              <a:rPr lang="ru-RU" dirty="0">
                <a:latin typeface="Times New Roman, serif"/>
              </a:rPr>
              <a:t>                                                                                    б</a:t>
            </a:r>
            <a:r>
              <a:rPr lang="ru-RU" dirty="0">
                <a:effectLst/>
                <a:latin typeface="Times New Roman, serif"/>
              </a:rPr>
              <a:t>есконечно малом приращению </a:t>
            </a:r>
          </a:p>
          <a:p>
            <a:r>
              <a:rPr lang="ru-RU" dirty="0">
                <a:latin typeface="Times New Roman, serif"/>
              </a:rPr>
              <a:t>                                                                                   </a:t>
            </a:r>
            <a:r>
              <a:rPr lang="ru-RU" dirty="0">
                <a:effectLst/>
                <a:latin typeface="Times New Roman, serif"/>
              </a:rPr>
              <a:t> радиуса его основания будет</a:t>
            </a:r>
          </a:p>
          <a:p>
            <a:r>
              <a:rPr lang="ru-RU" dirty="0">
                <a:latin typeface="Times New Roman, serif"/>
              </a:rPr>
              <a:t>                                                                                   </a:t>
            </a:r>
            <a:r>
              <a:rPr lang="ru-RU" dirty="0">
                <a:effectLst/>
                <a:latin typeface="Times New Roman, serif"/>
              </a:rPr>
              <a:t> вторым.</a:t>
            </a:r>
            <a:endParaRPr lang="ru-RU" dirty="0">
              <a:effectLst/>
              <a:latin typeface="Calibri" panose="020F0502020204030204" pitchFamily="34" charset="0"/>
            </a:endParaRPr>
          </a:p>
          <a:p>
            <a:r>
              <a:rPr lang="ru-RU" dirty="0">
                <a:effectLst/>
              </a:rPr>
              <a:t>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99" y="244468"/>
            <a:ext cx="6945437" cy="52728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Golos Text" panose="020B0503020202020204"/>
              </a:rPr>
              <a:t>Задание 5. Сравнение бесконечно малых</a:t>
            </a:r>
            <a:endParaRPr lang="ru-RU" dirty="0"/>
          </a:p>
        </p:txBody>
      </p:sp>
      <p:pic>
        <p:nvPicPr>
          <p:cNvPr id="9" name="Рисунок 8" descr="Изображение выглядит как снимок экрана, песочные часы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FE56FA9-5346-662A-FF7C-40D342207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2" y="971900"/>
            <a:ext cx="3309056" cy="37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781" y="1117497"/>
            <a:ext cx="7787473" cy="3700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Роман Бурейко Олегович – 2</a:t>
            </a:r>
            <a:r>
              <a:rPr lang="en-US" sz="1800" strike="noStrike" spc="-1" dirty="0"/>
              <a:t>0%</a:t>
            </a:r>
            <a:endParaRPr lang="ru-RU" sz="1800" strike="noStrike" spc="-1" dirty="0"/>
          </a:p>
          <a:p>
            <a:pPr>
              <a:lnSpc>
                <a:spcPct val="100000"/>
              </a:lnSpc>
              <a:buNone/>
            </a:pPr>
            <a:r>
              <a:rPr lang="ru-RU" sz="1800" spc="-1" dirty="0"/>
              <a:t>Кочканов Мухаммадзиё Валижонович</a:t>
            </a:r>
            <a:r>
              <a:rPr lang="en-US" sz="1800" spc="-1" dirty="0"/>
              <a:t> – 20</a:t>
            </a:r>
            <a:r>
              <a:rPr lang="ru-RU" sz="1800" spc="-1" dirty="0"/>
              <a:t>%</a:t>
            </a:r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Баукин Максим Александрович – 20</a:t>
            </a:r>
            <a:r>
              <a:rPr lang="en-US" sz="1800" strike="noStrike" spc="-1" dirty="0"/>
              <a:t>%</a:t>
            </a:r>
            <a:endParaRPr lang="ru-RU" sz="1800" strike="noStrike" spc="-1" dirty="0"/>
          </a:p>
          <a:p>
            <a:pPr>
              <a:lnSpc>
                <a:spcPct val="100000"/>
              </a:lnSpc>
              <a:buNone/>
            </a:pPr>
            <a:r>
              <a:rPr lang="ru-RU" sz="1800" spc="-1" dirty="0"/>
              <a:t>Зорин Георгий Юрьевич</a:t>
            </a:r>
            <a:r>
              <a:rPr lang="en-US" sz="1800" spc="-1" dirty="0"/>
              <a:t> – 20%</a:t>
            </a:r>
            <a:endParaRPr lang="ru-RU" sz="1800" spc="-1" dirty="0"/>
          </a:p>
          <a:p>
            <a:pPr>
              <a:lnSpc>
                <a:spcPct val="100000"/>
              </a:lnSpc>
              <a:buNone/>
            </a:pPr>
            <a:r>
              <a:rPr lang="ru-RU" sz="1800" strike="noStrike" spc="-1" dirty="0"/>
              <a:t>Ике Холи Дестини</a:t>
            </a:r>
            <a:r>
              <a:rPr lang="en-US" sz="1800" strike="noStrike" spc="-1" dirty="0"/>
              <a:t> – 20%</a:t>
            </a:r>
            <a:endParaRPr lang="ru-RU" sz="1800" strike="noStrike" spc="-1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22" y="132230"/>
            <a:ext cx="8529475" cy="527284"/>
          </a:xfrm>
        </p:spPr>
        <p:txBody>
          <a:bodyPr>
            <a:normAutofit/>
          </a:bodyPr>
          <a:lstStyle/>
          <a:p>
            <a:r>
              <a:rPr lang="ru-RU" b="1" dirty="0">
                <a:latin typeface="Golos Text" panose="020B0503020202020204"/>
              </a:rPr>
              <a:t>Оценочный лист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383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1801800"/>
            <a:ext cx="8228520" cy="61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FFFFFF"/>
                </a:solidFill>
                <a:latin typeface="Golos Text DemiBold"/>
              </a:rPr>
              <a:t>Спасибо</a:t>
            </a:r>
            <a:br>
              <a:rPr sz="4400"/>
            </a:br>
            <a:r>
              <a:rPr lang="ru-RU" sz="4400" b="1" strike="noStrike" spc="-1">
                <a:solidFill>
                  <a:srgbClr val="FFFFFF"/>
                </a:solidFill>
                <a:latin typeface="Golos Text DemiBold"/>
              </a:rPr>
              <a:t>за внимание!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90" name="TextBox 2"/>
          <p:cNvSpPr/>
          <p:nvPr/>
        </p:nvSpPr>
        <p:spPr>
          <a:xfrm>
            <a:off x="5615237" y="3329072"/>
            <a:ext cx="3528763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Выполнили студенты ИТМО</a:t>
            </a:r>
            <a:r>
              <a:rPr lang="ru-RU" sz="1600" spc="-1" dirty="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Роман Бурейко Олегович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FFFFFF"/>
                </a:solidFill>
                <a:latin typeface="Golos Text"/>
              </a:rPr>
              <a:t>Кочканов Мухаммадзиё Валижонович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Баукин Максим Александрович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FFFFFF"/>
                </a:solidFill>
                <a:latin typeface="Golos Text"/>
              </a:rPr>
              <a:t>Зорин Георгий Юрьевич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FFFFFF"/>
                </a:solidFill>
                <a:latin typeface="Golos Text"/>
              </a:rPr>
              <a:t>Ике Холи Дестини</a:t>
            </a:r>
          </a:p>
          <a:p>
            <a:pPr algn="r">
              <a:lnSpc>
                <a:spcPct val="100000"/>
              </a:lnSpc>
              <a:buNone/>
            </a:pPr>
            <a:r>
              <a:rPr lang="ru-RU" sz="1400" spc="-1" dirty="0">
                <a:solidFill>
                  <a:srgbClr val="FFFFFF"/>
                </a:solidFill>
                <a:latin typeface="Golos Text"/>
              </a:rPr>
              <a:t>Поток 10.3</a:t>
            </a:r>
            <a:endParaRPr lang="ru-RU" sz="1400" b="0" strike="noStrike" spc="-1" dirty="0">
              <a:solidFill>
                <a:srgbClr val="FFFFFF"/>
              </a:solidFill>
              <a:latin typeface="Golos T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EFF44-789C-5643-92AC-09D9CCD02B34}"/>
              </a:ext>
            </a:extLst>
          </p:cNvPr>
          <p:cNvSpPr txBox="1"/>
          <p:nvPr/>
        </p:nvSpPr>
        <p:spPr>
          <a:xfrm>
            <a:off x="3882266" y="4804946"/>
            <a:ext cx="137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06</a:t>
            </a:r>
            <a:r>
              <a:rPr lang="ru-RU" sz="1600" b="1" dirty="0">
                <a:solidFill>
                  <a:schemeClr val="bg1"/>
                </a:solidFill>
              </a:rPr>
              <a:t>.1</a:t>
            </a:r>
            <a:r>
              <a:rPr lang="en-US" sz="1600" b="1" dirty="0">
                <a:solidFill>
                  <a:schemeClr val="bg1"/>
                </a:solidFill>
              </a:rPr>
              <a:t>2</a:t>
            </a:r>
            <a:r>
              <a:rPr lang="ru-RU" sz="1600" b="1" dirty="0">
                <a:solidFill>
                  <a:schemeClr val="bg1"/>
                </a:solidFill>
              </a:rPr>
              <a:t>.2023 г.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AutoNum type="alphaLcParenR"/>
                </a:pPr>
                <a:r>
                  <a:rPr lang="ru-RU" dirty="0"/>
                  <a:t>Рассмотрим 2 подпоследовательности</a:t>
                </a:r>
                <a:r>
                  <a:rPr lang="en-US" dirty="0"/>
                  <a:t>: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= 6k, k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Tx/>
                  <a:buAutoNum type="arabicPeriod"/>
                </a:pPr>
                <a:r>
                  <a:rPr lang="en-US" b="0" dirty="0" err="1"/>
                  <a:t>X</a:t>
                </a:r>
                <a:r>
                  <a:rPr lang="en-US" b="0" baseline="-25000" dirty="0" err="1"/>
                  <a:t>n</a:t>
                </a:r>
                <a:r>
                  <a:rPr lang="en-US" b="0" dirty="0"/>
                  <a:t> = 0.5 + 6k</a:t>
                </a:r>
                <a:r>
                  <a:rPr lang="en-US" dirty="0"/>
                  <a:t>, k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Предел первой подпоследовательности</a:t>
                </a:r>
                <a:r>
                  <a:rPr lang="en-US" dirty="0"/>
                  <a:t> </a:t>
                </a:r>
                <a:r>
                  <a:rPr lang="ru-RU" dirty="0"/>
                  <a:t>равен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ru-RU" dirty="0"/>
                  <a:t>Предел второй подпоследовательности равен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(0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.5+6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(0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.5+6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+12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/>
                                </m:eqAr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b="0" dirty="0"/>
              </a:p>
              <a:p>
                <a:r>
                  <a:rPr lang="ru-RU" sz="1800" kern="0" dirty="0">
                    <a:effectLst/>
                    <a:ea typeface="Calibri" panose="020F0502020204030204" pitchFamily="34" charset="0"/>
                  </a:rPr>
                  <a:t>Частичные подпоследовательности имеют разные пределы, а значит и исходная последовательность не имеет предела</a:t>
                </a:r>
                <a:r>
                  <a:rPr lang="en-US" sz="1800" kern="0" dirty="0">
                    <a:effectLst/>
                    <a:ea typeface="Calibri" panose="020F0502020204030204" pitchFamily="34" charset="0"/>
                  </a:rPr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  <a:blipFill>
                <a:blip r:embed="rId2"/>
                <a:stretch>
                  <a:fillRect l="-1705" t="-2963" b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1. Предел последовательности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B5395-D1D9-0CC8-D4B5-7C22DC5DF9D8}"/>
              </a:ext>
            </a:extLst>
          </p:cNvPr>
          <p:cNvSpPr txBox="1"/>
          <p:nvPr/>
        </p:nvSpPr>
        <p:spPr>
          <a:xfrm>
            <a:off x="1312333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5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9107" y="1233715"/>
                <a:ext cx="8038900" cy="3410856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Б) </a:t>
                </a:r>
                <a:r>
                  <a:rPr lang="en-US" dirty="0"/>
                  <a:t>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func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n – cos</a:t>
                </a:r>
                <a:r>
                  <a:rPr lang="en-US" baseline="30000" dirty="0"/>
                  <a:t>2</a:t>
                </a:r>
                <a:r>
                  <a:rPr lang="en-US" dirty="0"/>
                  <a:t>n)</a:t>
                </a:r>
                <a:br>
                  <a:rPr lang="ru-RU" dirty="0"/>
                </a:br>
                <a:r>
                  <a:rPr lang="ru-RU" dirty="0"/>
                  <a:t>Заметим</a:t>
                </a:r>
                <a:r>
                  <a:rPr lang="en-US" dirty="0"/>
                  <a:t>, </a:t>
                </a:r>
                <a:r>
                  <a:rPr lang="ru-RU" dirty="0"/>
                  <a:t>что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cos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(1 −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–1+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– 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Пусть 2</a:t>
                </a:r>
                <a:r>
                  <a:rPr lang="en-US" dirty="0">
                    <a:ea typeface="Cambria Math" panose="02040503050406030204" pitchFamily="18" charset="0"/>
                  </a:rPr>
                  <a:t>n = t, t -&gt;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тогда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Докажем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что последовательность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X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ea typeface="Cambria Math" panose="02040503050406030204" pitchFamily="18" charset="0"/>
                  </a:rPr>
                  <a:t> = -cos(t) </a:t>
                </a:r>
                <a:r>
                  <a:rPr lang="ru-RU" dirty="0">
                    <a:ea typeface="Cambria Math" panose="02040503050406030204" pitchFamily="18" charset="0"/>
                  </a:rPr>
                  <a:t>не имеет предела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Предположим противное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 пусть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ea typeface="Cambria Math" panose="02040503050406030204" pitchFamily="18" charset="0"/>
                  </a:rPr>
                  <a:t>A. </a:t>
                </a:r>
                <a:r>
                  <a:rPr lang="ru-RU" dirty="0">
                    <a:ea typeface="Cambria Math" panose="02040503050406030204" pitchFamily="18" charset="0"/>
                  </a:rPr>
                  <a:t>Так как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|-cos(t+2)-(-cos(t))|=2|sin1*sin(t+1)|=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=A</a:t>
                </a:r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9107" y="1233715"/>
                <a:ext cx="8038900" cy="3410856"/>
              </a:xfrm>
              <a:blipFill>
                <a:blip r:embed="rId2"/>
                <a:stretch>
                  <a:fillRect l="-1580" t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1</a:t>
            </a:r>
            <a:r>
              <a:rPr lang="en-US" b="1" dirty="0"/>
              <a:t>.</a:t>
            </a:r>
            <a:r>
              <a:rPr lang="ru-RU" b="1" dirty="0"/>
              <a:t> Предел последовательности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0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2521" y="971900"/>
                <a:ext cx="7938829" cy="3754958"/>
              </a:xfrm>
            </p:spPr>
            <p:txBody>
              <a:bodyPr>
                <a:noAutofit/>
              </a:bodyPr>
              <a:lstStyle/>
              <a:p>
                <a:r>
                  <a:rPr lang="ru-RU" dirty="0">
                    <a:effectLst/>
                  </a:rPr>
                  <a:t>По лемме о пределы подпоследовательности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а также как </a:t>
                </a:r>
                <a:r>
                  <a:rPr lang="en-US" dirty="0">
                    <a:effectLst/>
                  </a:rPr>
                  <a:t>sin1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ru-RU" dirty="0">
                    <a:effectLst/>
                  </a:rPr>
                  <a:t>0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то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/>
                  <a:t>переходя</a:t>
                </a:r>
              </a:p>
              <a:p>
                <a:r>
                  <a:rPr lang="ru-RU" dirty="0"/>
                  <a:t>к</a:t>
                </a:r>
                <a:r>
                  <a:rPr lang="ru-RU" dirty="0">
                    <a:effectLst/>
                  </a:rPr>
                  <a:t> пределу в полученном равенстве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получаем</a:t>
                </a:r>
                <a:r>
                  <a:rPr lang="en-US" dirty="0">
                    <a:effectLst/>
                  </a:rPr>
                  <a:t>, </a:t>
                </a:r>
                <a:r>
                  <a:rPr lang="ru-RU" dirty="0">
                    <a:effectLst/>
                  </a:rPr>
                  <a:t>что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=0.</a:t>
                </a:r>
              </a:p>
              <a:p>
                <a:r>
                  <a:rPr lang="ru-RU" dirty="0">
                    <a:effectLst/>
                    <a:ea typeface="Cambria Math" panose="02040503050406030204" pitchFamily="18" charset="0"/>
                  </a:rPr>
                  <a:t>Значит</a:t>
                </a:r>
                <a:r>
                  <a:rPr lang="en-US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ffectLst/>
                    <a:ea typeface="Cambria Math" panose="02040503050406030204" pitchFamily="18" charset="0"/>
                  </a:rPr>
                  <a:t>аналогично</a:t>
                </a:r>
                <a:r>
                  <a:rPr lang="en-US" dirty="0">
                    <a:effectLst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=0.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|sin(t+2) – sin(t)| = 2|sin1*cos(t+1)|, </a:t>
                </a:r>
                <a:r>
                  <a:rPr lang="ru-RU" dirty="0"/>
                  <a:t>то</a:t>
                </a:r>
                <a:r>
                  <a:rPr lang="en-US" dirty="0"/>
                  <a:t>, </a:t>
                </a:r>
                <a:r>
                  <a:rPr lang="ru-RU" dirty="0"/>
                  <a:t>аналогично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ru-RU" dirty="0"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Тогда А=0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что невозможно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ea typeface="Cambria Math" panose="02040503050406030204" pitchFamily="18" charset="0"/>
                  </a:rPr>
                  <a:t>ведь </a:t>
                </a:r>
                <a:r>
                  <a:rPr lang="en-US" dirty="0">
                    <a:ea typeface="Cambria Math" panose="02040503050406030204" pitchFamily="18" charset="0"/>
                  </a:rPr>
                  <a:t>cos</a:t>
                </a:r>
                <a:r>
                  <a:rPr lang="en-US" baseline="30000" dirty="0"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t + sin</a:t>
                </a:r>
                <a:r>
                  <a:rPr lang="en-US" baseline="30000" dirty="0"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t = 1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2521" y="971900"/>
                <a:ext cx="7938829" cy="3754958"/>
              </a:xfrm>
              <a:blipFill>
                <a:blip r:embed="rId2"/>
                <a:stretch>
                  <a:fillRect l="-1435" t="-2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99" y="122004"/>
            <a:ext cx="8109751" cy="5272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Golos Text" panose="020B0503020202020204"/>
              </a:rPr>
              <a:t>Задание 1. </a:t>
            </a:r>
            <a:r>
              <a:rPr lang="ru-RU" b="1" dirty="0">
                <a:latin typeface="Golos Text" panose="020B0503020202020204"/>
              </a:rPr>
              <a:t>Предел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98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57094" y="1349453"/>
                <a:ext cx="7530266" cy="358153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b="1" dirty="0"/>
                  <a:t>Задание:</a:t>
                </a:r>
              </a:p>
              <a:p>
                <a:r>
                  <a:rPr lang="ru-RU" dirty="0"/>
                  <a:t>Дана функция f(x). Исследуйте её поведение при x → ±∞.</a:t>
                </a:r>
                <a:endParaRPr lang="en-US" dirty="0"/>
              </a:p>
              <a:p>
                <a:r>
                  <a:rPr lang="ru-RU" b="1" dirty="0"/>
                  <a:t>План:</a:t>
                </a:r>
              </a:p>
              <a:p>
                <a:r>
                  <a:rPr lang="ru-RU" dirty="0"/>
                  <a:t>1) Вычислите пределы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dirty="0"/>
                  <a:t>∈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 x → +∞ 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sz="1400" dirty="0"/>
                  <a:t>−</a:t>
                </a:r>
                <a:r>
                  <a:rPr lang="ru-RU" dirty="0"/>
                  <a:t> ∈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ru-RU" dirty="0"/>
                  <a:t> при x → −∞.</a:t>
                </a:r>
              </a:p>
              <a:p>
                <a:r>
                  <a:rPr lang="ru-RU" dirty="0"/>
                  <a:t>2) Постройте график функции в зависимости от x.</a:t>
                </a:r>
              </a:p>
              <a:p>
                <a:r>
                  <a:rPr lang="ru-RU" dirty="0"/>
                  <a:t>3) Проиллюстрируйте сходимость (расходимость) функции на бесконечностях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a. сформулируйте определение конечного предела и бесконечных пределов (±∞) функции          </a:t>
                </a:r>
              </a:p>
              <a:p>
                <a:r>
                  <a:rPr lang="ru-RU" dirty="0"/>
                  <a:t>через ε − δ в терминах неравенств;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b. выберите три различных положительных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;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c. для каждого такого числа изобразите на графике соответствующую ε-окрестность («ε-</a:t>
                </a:r>
              </a:p>
              <a:p>
                <a:r>
                  <a:rPr lang="ru-RU" dirty="0"/>
                  <a:t>трубу») пределов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d.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отдельности и каждого выбранного ε найдите на графике наибольшую</a:t>
                </a:r>
              </a:p>
              <a:p>
                <a:r>
                  <a:rPr lang="ru-RU" dirty="0"/>
                  <a:t>δ-окрестность переменных x, в которой все значения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(x) попадают в ε-окрестность, или установите, что такой окрестности нет.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57094" y="1349453"/>
                <a:ext cx="7530266" cy="3581534"/>
              </a:xfrm>
              <a:blipFill>
                <a:blip r:embed="rId2"/>
                <a:stretch>
                  <a:fillRect l="-1214" t="-2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6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:</a:t>
                </a: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4+3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5+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4+3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5+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4+3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5+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 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4+3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5+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num>
                              <m:den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ru-RU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+3)</m:t>
                                </m:r>
                              </m:num>
                              <m:den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ru-RU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+1)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=3⇒</m:t>
                    </m:r>
                    <m:func>
                      <m:func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4+3</m:t>
                                    </m:r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5+</m:t>
                                    </m:r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4+3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5+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ru-RU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rPr>
                      <m:t>=+∞=</m:t>
                    </m:r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B0503020204020204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94241" y="1233715"/>
                <a:ext cx="8167159" cy="3410856"/>
              </a:xfrm>
              <a:blipFill>
                <a:blip r:embed="rId2"/>
                <a:stretch>
                  <a:fillRect l="-1716" t="-2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07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34907" y="1138889"/>
                <a:ext cx="8673254" cy="3426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6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</a:t>
                </a:r>
                <a:r>
                  <a:rPr lang="ru-RU" sz="18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4+3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5+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4+3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5+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4+3</m:t>
                                          </m:r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5+</m:t>
                                          </m:r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4+3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5+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den>
                              </m:f>
                            </m:e>
                          </m:d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4+3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5+</m:t>
                                      </m:r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4+3</m:t>
                                          </m:r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5+</m:t>
                                          </m:r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−∞</m:t>
                          </m:r>
                        </m:sup>
                      </m:sSup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34907" y="1138889"/>
                <a:ext cx="8673254" cy="3426338"/>
              </a:xfrm>
              <a:blipFill>
                <a:blip r:embed="rId2"/>
                <a:stretch>
                  <a:fillRect l="-1688" t="-2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197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Задание 2. Исследование сходимости функции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1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8617</TotalTime>
  <Words>2023</Words>
  <Application>Microsoft Macintosh PowerPoint</Application>
  <PresentationFormat>Экран (16:9)</PresentationFormat>
  <Paragraphs>246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Golos Text</vt:lpstr>
      <vt:lpstr>Golos Text DemiBold</vt:lpstr>
      <vt:lpstr>Symbol</vt:lpstr>
      <vt:lpstr>Times New Roman</vt:lpstr>
      <vt:lpstr>Times New Roman, serif</vt:lpstr>
      <vt:lpstr>Wingdings</vt:lpstr>
      <vt:lpstr>Office Theme</vt:lpstr>
      <vt:lpstr>Office Theme</vt:lpstr>
      <vt:lpstr>Office Theme</vt:lpstr>
      <vt:lpstr>Расчётно-графическая работа №2 по теме: «Предел и непрерывность функции» Вариант №6</vt:lpstr>
      <vt:lpstr>Титульный лист</vt:lpstr>
      <vt:lpstr>Задание 1. Предел последовательности </vt:lpstr>
      <vt:lpstr>Задание 1. Предел последовательности </vt:lpstr>
      <vt:lpstr>Задание 1. Предел последовательности </vt:lpstr>
      <vt:lpstr>Задание 1. Предел последовательности</vt:lpstr>
      <vt:lpstr>Задание 2. Исследование сходимости функции </vt:lpstr>
      <vt:lpstr>Задание 2. Исследование сходимости функции </vt:lpstr>
      <vt:lpstr>Задание 2. Исследование сходимости функции </vt:lpstr>
      <vt:lpstr>Задание 2. Исследование сходимости функции</vt:lpstr>
      <vt:lpstr>Задание 2. Исследование сходимости функции</vt:lpstr>
      <vt:lpstr>Задание 2. Исследование сходимости функции</vt:lpstr>
      <vt:lpstr>Задание 2. Исследование сходимости функции</vt:lpstr>
      <vt:lpstr>Задание 2. Исследование сходимости функции</vt:lpstr>
      <vt:lpstr>Задание 3. Приближённые вычисления </vt:lpstr>
      <vt:lpstr> </vt:lpstr>
      <vt:lpstr>  </vt:lpstr>
      <vt:lpstr>Задание 3. Приближённые вычисления 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5. Сравнение бесконечно малых </vt:lpstr>
      <vt:lpstr>Задание 5. Сравнение бесконечно малых </vt:lpstr>
      <vt:lpstr>Задание 5. Сравнение бесконечно малых</vt:lpstr>
      <vt:lpstr>Задание 5. Сравнение бесконечно малых</vt:lpstr>
      <vt:lpstr>Оценочный лист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</dc:creator>
  <dc:description/>
  <cp:lastModifiedBy>Microsoft Office User</cp:lastModifiedBy>
  <cp:revision>120</cp:revision>
  <dcterms:created xsi:type="dcterms:W3CDTF">2014-06-27T12:30:22Z</dcterms:created>
  <dcterms:modified xsi:type="dcterms:W3CDTF">2023-12-06T06:02:07Z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r8>15</vt:r8>
  </property>
</Properties>
</file>