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26" r:id="rId4"/>
    <p:sldMasterId id="2147483739" r:id="rId5"/>
  </p:sldMasterIdLst>
  <p:notesMasterIdLst>
    <p:notesMasterId r:id="rId14"/>
  </p:notesMasterIdLst>
  <p:sldIdLst>
    <p:sldId id="256" r:id="rId6"/>
    <p:sldId id="257" r:id="rId7"/>
    <p:sldId id="324" r:id="rId8"/>
    <p:sldId id="328" r:id="rId9"/>
    <p:sldId id="329" r:id="rId10"/>
    <p:sldId id="327" r:id="rId11"/>
    <p:sldId id="335" r:id="rId12"/>
    <p:sldId id="269" r:id="rId13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9"/>
    <p:restoredTop sz="94710"/>
  </p:normalViewPr>
  <p:slideViewPr>
    <p:cSldViewPr snapToGrid="0">
      <p:cViewPr>
        <p:scale>
          <a:sx n="156" d="100"/>
          <a:sy n="156" d="100"/>
        </p:scale>
        <p:origin x="-32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9176E-602C-C843-AB4C-14258F7A4EA3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6A49-B347-EE41-BE99-8EF808095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1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46A49-B347-EE41-BE99-8EF808095FE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4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ABD215D-CFC7-1CAC-2144-1C4A51F1FE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113" y="1233715"/>
            <a:ext cx="7170057" cy="3410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  <a:lvl2pPr marL="457200" indent="0">
              <a:buFontTx/>
              <a:buNone/>
              <a:defRPr sz="1600" baseline="0"/>
            </a:lvl2pPr>
            <a:lvl3pPr marL="914400" indent="0">
              <a:buFontTx/>
              <a:buNone/>
              <a:defRPr sz="1600" baseline="0"/>
            </a:lvl3pPr>
            <a:lvl4pPr marL="1371600" indent="0">
              <a:buFontTx/>
              <a:buNone/>
              <a:defRPr sz="1600" baseline="0"/>
            </a:lvl4pPr>
            <a:lvl5pPr>
              <a:buFontTx/>
              <a:buNone/>
              <a:defRPr sz="1600" baseline="0"/>
            </a:lvl5pPr>
          </a:lstStyle>
          <a:p>
            <a:r>
              <a:rPr lang="ru-RU" sz="16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16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569F4-01AC-6221-63B9-0F06F87F2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0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6"/>
          <p:cNvSpPr/>
          <p:nvPr/>
        </p:nvSpPr>
        <p:spPr>
          <a:xfrm>
            <a:off x="5098320" y="490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7"/>
          <p:cNvSpPr/>
          <p:nvPr/>
        </p:nvSpPr>
        <p:spPr>
          <a:xfrm>
            <a:off x="5910840" y="427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1"/>
          <p:cNvSpPr/>
          <p:nvPr/>
        </p:nvSpPr>
        <p:spPr>
          <a:xfrm>
            <a:off x="5098320" y="490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2"/>
          <p:cNvSpPr/>
          <p:nvPr/>
        </p:nvSpPr>
        <p:spPr>
          <a:xfrm>
            <a:off x="5910840" y="427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28600" y="1985400"/>
            <a:ext cx="8686800" cy="235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Расчётно-графической работа </a:t>
            </a:r>
            <a:r>
              <a:rPr lang="en-US" sz="3600" b="1" strike="noStrike" spc="-1" dirty="0">
                <a:solidFill>
                  <a:srgbClr val="FFFFFF"/>
                </a:solidFill>
                <a:latin typeface="Golos Text DemiBold"/>
              </a:rPr>
              <a:t>№</a:t>
            </a: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1 по теме: «Последовательность и её предел»</a:t>
            </a:r>
            <a:br>
              <a:rPr sz="3600" dirty="0"/>
            </a:br>
            <a:br>
              <a:rPr sz="3600" dirty="0"/>
            </a:br>
            <a:r>
              <a:rPr lang="ru-RU" sz="2400" b="1" strike="noStrike" spc="-1" dirty="0">
                <a:solidFill>
                  <a:srgbClr val="FFFFFF"/>
                </a:solidFill>
                <a:latin typeface="Golos Text DemiBold"/>
              </a:rPr>
              <a:t>Вариант №6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6823075" cy="5270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1" strike="noStrike" spc="-1" dirty="0">
                <a:solidFill>
                  <a:srgbClr val="000000"/>
                </a:solidFill>
                <a:latin typeface="Golos Text"/>
              </a:rPr>
              <a:t>Титульный лист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idx="4294967295"/>
          </p:nvPr>
        </p:nvSpPr>
        <p:spPr>
          <a:xfrm>
            <a:off x="0" y="1492250"/>
            <a:ext cx="8229600" cy="32019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500" lnSpcReduction="20000"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Название дисциплины: Математический анализ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Учебный год: 2023/24 уч. Год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Тема доклада: Расчётно-графической работы по теме «Последовательность и её предел»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Номер варианта: 6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Участники команды:</a:t>
            </a:r>
            <a:endParaRPr lang="en-US" sz="3600" b="0" strike="noStrike" spc="-1" dirty="0"/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Роман Бурейко, P3115, s412902</a:t>
            </a:r>
            <a:endParaRPr lang="en-US" sz="3600" b="0" strike="noStrike" spc="-1" dirty="0"/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</a:rPr>
              <a:t>Кочканов Мухаммадзиё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 P3130, s414225</a:t>
            </a: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/>
              <a:t>Баукин Максим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</a:t>
            </a:r>
            <a:r>
              <a:rPr lang="ru-RU" sz="3600" b="0" strike="noStrike" spc="-1" dirty="0"/>
              <a:t> Р3132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 </a:t>
            </a:r>
            <a:r>
              <a:rPr lang="en-US" sz="3600" b="0" strike="noStrike" spc="-1" dirty="0">
                <a:solidFill>
                  <a:srgbClr val="000000"/>
                </a:solidFill>
              </a:rPr>
              <a:t>s</a:t>
            </a:r>
            <a:r>
              <a:rPr lang="ru-RU" sz="3600" b="0" strike="noStrike" spc="-1" dirty="0">
                <a:solidFill>
                  <a:srgbClr val="000000"/>
                </a:solidFill>
              </a:rPr>
              <a:t>408230</a:t>
            </a:r>
            <a:endParaRPr lang="en-US" sz="3600" b="0" strike="noStrike" spc="-1" dirty="0">
              <a:solidFill>
                <a:srgbClr val="000000"/>
              </a:solidFill>
            </a:endParaRP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/>
              <a:t>Зорин Георгий, Р3130, </a:t>
            </a:r>
            <a:r>
              <a:rPr lang="en-US" sz="3600" b="0" strike="noStrike" spc="-1" dirty="0"/>
              <a:t>s408665</a:t>
            </a: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spc="-1" dirty="0"/>
              <a:t>Ике Холи Дестини, Р3130, </a:t>
            </a:r>
            <a:r>
              <a:rPr lang="en-US" sz="3600" spc="-1" dirty="0"/>
              <a:t>s</a:t>
            </a:r>
            <a:r>
              <a:rPr lang="ru-RU" sz="3600" spc="-1" dirty="0"/>
              <a:t>374215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Номер практического потока: 10.3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Дата доклада: </a:t>
            </a:r>
            <a:r>
              <a:rPr lang="ru-RU" sz="3600" spc="-1" dirty="0">
                <a:solidFill>
                  <a:srgbClr val="000000"/>
                </a:solidFill>
              </a:rPr>
              <a:t>13</a:t>
            </a:r>
            <a:r>
              <a:rPr lang="ru-RU" sz="3600" b="0" strike="noStrike" spc="-1" dirty="0">
                <a:solidFill>
                  <a:srgbClr val="000000"/>
                </a:solidFill>
              </a:rPr>
              <a:t>.10.2023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Место проведения: Санкт-Петербург, Кронверкский пр. 49, Университет ИТМО</a:t>
            </a:r>
            <a:endParaRPr lang="en-US" sz="3600" b="0" strike="noStrike" spc="-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1675" y="1203979"/>
                <a:ext cx="7017798" cy="341085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Задание:</a:t>
                </a:r>
              </a:p>
              <a:p>
                <a:r>
                  <a:rPr lang="ru-RU" dirty="0"/>
                  <a:t>Задание 1. Предел последовательности</a:t>
                </a:r>
              </a:p>
              <a:p>
                <a:r>
                  <a:rPr lang="ru-RU" dirty="0"/>
                  <a:t>Докажите следующие утверждения для пределов последовательностей:</a:t>
                </a:r>
              </a:p>
              <a:p>
                <a:r>
                  <a:rPr lang="ru-RU" dirty="0"/>
                  <a:t>а) при помощи частичных пределов;</a:t>
                </a:r>
              </a:p>
              <a:p>
                <a:r>
                  <a:rPr lang="ru-RU" dirty="0"/>
                  <a:t>б) при помощи критерия Коши (отрицания к нему).</a:t>
                </a:r>
                <a:endParaRPr lang="en-US" dirty="0"/>
              </a:p>
              <a:p>
                <a:r>
                  <a:rPr lang="en-US" dirty="0"/>
                  <a:t>a) 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Б) </a:t>
                </a:r>
                <a:r>
                  <a:rPr lang="en-US" dirty="0"/>
                  <a:t> 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func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n – cos</a:t>
                </a:r>
                <a:r>
                  <a:rPr lang="en-US" baseline="30000" dirty="0"/>
                  <a:t>2</a:t>
                </a:r>
                <a:r>
                  <a:rPr lang="en-US" dirty="0"/>
                  <a:t>n)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1675" y="1203979"/>
                <a:ext cx="7017798" cy="3410856"/>
              </a:xfrm>
              <a:blipFill>
                <a:blip r:embed="rId2"/>
                <a:stretch>
                  <a:fillRect l="-1805" t="-2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1. Предел последовательности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65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AutoNum type="alphaLcParenR"/>
                </a:pPr>
                <a:r>
                  <a:rPr lang="ru-RU" dirty="0"/>
                  <a:t>Рассмотрим 2 подпоследовательности</a:t>
                </a:r>
                <a:r>
                  <a:rPr lang="en-US" dirty="0"/>
                  <a:t>: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= 6k, k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Tx/>
                  <a:buAutoNum type="arabicPeriod"/>
                </a:pPr>
                <a:r>
                  <a:rPr lang="en-US" b="0" dirty="0" err="1"/>
                  <a:t>X</a:t>
                </a:r>
                <a:r>
                  <a:rPr lang="en-US" b="0" baseline="-25000" dirty="0" err="1"/>
                  <a:t>n</a:t>
                </a:r>
                <a:r>
                  <a:rPr lang="en-US" b="0" dirty="0"/>
                  <a:t> = 0.5 + 6k</a:t>
                </a:r>
                <a:r>
                  <a:rPr lang="en-US" dirty="0"/>
                  <a:t>, k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Предел первой подпоследовательности</a:t>
                </a:r>
                <a:r>
                  <a:rPr lang="en-US" dirty="0"/>
                  <a:t> </a:t>
                </a:r>
                <a:r>
                  <a:rPr lang="ru-RU" dirty="0"/>
                  <a:t>равен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ru-RU" dirty="0"/>
                  <a:t>Предел второй подпоследовательности равен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(0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.5+6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(0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.5+6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+12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/>
                                </m:eqAr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b="0" dirty="0"/>
              </a:p>
              <a:p>
                <a:r>
                  <a:rPr lang="ru-RU" sz="1800" kern="0" dirty="0">
                    <a:effectLst/>
                    <a:ea typeface="Calibri" panose="020F0502020204030204" pitchFamily="34" charset="0"/>
                  </a:rPr>
                  <a:t>Частичные подпоследовательности имеют разные пределы, а значит и исходная последовательность не имеет предела</a:t>
                </a:r>
                <a:r>
                  <a:rPr lang="en-US" sz="1800" kern="0" dirty="0">
                    <a:effectLst/>
                    <a:ea typeface="Calibri" panose="020F0502020204030204" pitchFamily="34" charset="0"/>
                  </a:rPr>
                  <a:t>.</a:t>
                </a:r>
                <a:endParaRPr lang="en-US" b="0" dirty="0"/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  <a:blipFill>
                <a:blip r:embed="rId2"/>
                <a:stretch>
                  <a:fillRect l="-1705" t="-2963" b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1. Предел последовательности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B5395-D1D9-0CC8-D4B5-7C22DC5DF9D8}"/>
              </a:ext>
            </a:extLst>
          </p:cNvPr>
          <p:cNvSpPr txBox="1"/>
          <p:nvPr/>
        </p:nvSpPr>
        <p:spPr>
          <a:xfrm>
            <a:off x="1312333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07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9107" y="1233715"/>
                <a:ext cx="8038900" cy="3410856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Б) </a:t>
                </a:r>
                <a:r>
                  <a:rPr lang="en-US" dirty="0"/>
                  <a:t>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func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n – cos</a:t>
                </a:r>
                <a:r>
                  <a:rPr lang="en-US" baseline="30000" dirty="0"/>
                  <a:t>2</a:t>
                </a:r>
                <a:r>
                  <a:rPr lang="en-US" dirty="0"/>
                  <a:t>n)</a:t>
                </a:r>
                <a:br>
                  <a:rPr lang="ru-RU" dirty="0"/>
                </a:br>
                <a:r>
                  <a:rPr lang="ru-RU" dirty="0"/>
                  <a:t>Заметим</a:t>
                </a:r>
                <a:r>
                  <a:rPr lang="en-US" dirty="0"/>
                  <a:t>, </a:t>
                </a:r>
                <a:r>
                  <a:rPr lang="ru-RU" dirty="0"/>
                  <a:t>что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cos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(1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-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–1+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– 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1-2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Пусть 2</a:t>
                </a:r>
                <a:r>
                  <a:rPr lang="en-US" dirty="0">
                    <a:ea typeface="Cambria Math" panose="02040503050406030204" pitchFamily="18" charset="0"/>
                  </a:rPr>
                  <a:t>n = t, t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тогда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Докажем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что последовательность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X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ea typeface="Cambria Math" panose="02040503050406030204" pitchFamily="18" charset="0"/>
                  </a:rPr>
                  <a:t> = -cos(t) </a:t>
                </a:r>
                <a:r>
                  <a:rPr lang="ru-RU" dirty="0">
                    <a:ea typeface="Cambria Math" panose="02040503050406030204" pitchFamily="18" charset="0"/>
                  </a:rPr>
                  <a:t>не имеет предела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Предположим противное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 пусть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ea typeface="Cambria Math" panose="02040503050406030204" pitchFamily="18" charset="0"/>
                  </a:rPr>
                  <a:t>A. </a:t>
                </a:r>
                <a:r>
                  <a:rPr lang="ru-RU" dirty="0">
                    <a:ea typeface="Cambria Math" panose="02040503050406030204" pitchFamily="18" charset="0"/>
                  </a:rPr>
                  <a:t>Так как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|-cos(t+2)-(-cos(t))|=2|sin1*sin(t+1)|=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=A</a:t>
                </a: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9107" y="1233715"/>
                <a:ext cx="8038900" cy="3410856"/>
              </a:xfrm>
              <a:blipFill>
                <a:blip r:embed="rId2"/>
                <a:stretch>
                  <a:fillRect l="-1580" t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</a:t>
            </a:r>
            <a:r>
              <a:rPr lang="en-US" b="1" dirty="0"/>
              <a:t>.</a:t>
            </a:r>
            <a:r>
              <a:rPr lang="ru-RU" b="1" dirty="0"/>
              <a:t> Предел последовательности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1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2521" y="971900"/>
                <a:ext cx="7938829" cy="3754958"/>
              </a:xfrm>
            </p:spPr>
            <p:txBody>
              <a:bodyPr>
                <a:noAutofit/>
              </a:bodyPr>
              <a:lstStyle/>
              <a:p>
                <a:r>
                  <a:rPr lang="ru-RU" dirty="0">
                    <a:effectLst/>
                  </a:rPr>
                  <a:t>По лемме о пределы подпоследовательности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а также как </a:t>
                </a:r>
                <a:r>
                  <a:rPr lang="en-US" dirty="0">
                    <a:effectLst/>
                  </a:rPr>
                  <a:t>sin1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ru-RU" dirty="0">
                    <a:effectLst/>
                  </a:rPr>
                  <a:t>0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то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/>
                  <a:t>переходя</a:t>
                </a:r>
              </a:p>
              <a:p>
                <a:r>
                  <a:rPr lang="ru-RU" dirty="0"/>
                  <a:t>к</a:t>
                </a:r>
                <a:r>
                  <a:rPr lang="ru-RU" dirty="0">
                    <a:effectLst/>
                  </a:rPr>
                  <a:t> пределу в полученном равенстве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получаем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что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=0.</a:t>
                </a:r>
              </a:p>
              <a:p>
                <a:r>
                  <a:rPr lang="ru-RU" dirty="0">
                    <a:effectLst/>
                    <a:ea typeface="Cambria Math" panose="02040503050406030204" pitchFamily="18" charset="0"/>
                  </a:rPr>
                  <a:t>Значит</a:t>
                </a:r>
                <a:r>
                  <a:rPr lang="en-US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ffectLst/>
                    <a:ea typeface="Cambria Math" panose="02040503050406030204" pitchFamily="18" charset="0"/>
                  </a:rPr>
                  <a:t>аналогично</a:t>
                </a:r>
                <a:r>
                  <a:rPr lang="en-US" dirty="0">
                    <a:effectLst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=0.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|sin(t+2) – sin(t)| = 2|sin1*cos(t+1)|, </a:t>
                </a:r>
                <a:r>
                  <a:rPr lang="ru-RU" dirty="0"/>
                  <a:t>то</a:t>
                </a:r>
                <a:r>
                  <a:rPr lang="en-US" dirty="0"/>
                  <a:t>, </a:t>
                </a:r>
                <a:r>
                  <a:rPr lang="ru-RU" dirty="0"/>
                  <a:t>аналогично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ru-RU" dirty="0"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Тогда А=0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что невозможно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ведь </a:t>
                </a:r>
                <a:r>
                  <a:rPr lang="en-US" dirty="0">
                    <a:ea typeface="Cambria Math" panose="02040503050406030204" pitchFamily="18" charset="0"/>
                  </a:rPr>
                  <a:t>cos</a:t>
                </a:r>
                <a:r>
                  <a:rPr lang="en-US" baseline="30000" dirty="0"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t + sin</a:t>
                </a:r>
                <a:r>
                  <a:rPr lang="en-US" baseline="30000" dirty="0"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t = 1</a:t>
                </a:r>
                <a:endParaRPr lang="ru-RU" dirty="0">
                  <a:effectLst/>
                </a:endParaRPr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2521" y="971900"/>
                <a:ext cx="7938829" cy="3754958"/>
              </a:xfrm>
              <a:blipFill>
                <a:blip r:embed="rId2"/>
                <a:stretch>
                  <a:fillRect l="-1435" t="-2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99" y="122004"/>
            <a:ext cx="8109751" cy="5272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Golos Text" panose="020B0503020202020204"/>
              </a:rPr>
              <a:t>Задание 2. </a:t>
            </a:r>
            <a:r>
              <a:rPr lang="ru-RU" b="1" dirty="0">
                <a:latin typeface="Golos Text" panose="020B0503020202020204"/>
              </a:rPr>
              <a:t>Предел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98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781" y="1117497"/>
            <a:ext cx="7787473" cy="3700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Роман Бурейко Олегович – 2</a:t>
            </a:r>
            <a:r>
              <a:rPr lang="en-US" sz="1800" strike="noStrike" spc="-1" dirty="0"/>
              <a:t>0%</a:t>
            </a:r>
            <a:endParaRPr lang="ru-RU" sz="1800" strike="noStrike" spc="-1" dirty="0"/>
          </a:p>
          <a:p>
            <a:pPr>
              <a:lnSpc>
                <a:spcPct val="100000"/>
              </a:lnSpc>
              <a:buNone/>
            </a:pPr>
            <a:r>
              <a:rPr lang="ru-RU" sz="1800" spc="-1" dirty="0"/>
              <a:t>Кочканов Мухаммадзиё Валижонович</a:t>
            </a:r>
            <a:r>
              <a:rPr lang="en-US" sz="1800" spc="-1" dirty="0"/>
              <a:t> – 20</a:t>
            </a:r>
            <a:r>
              <a:rPr lang="ru-RU" sz="1800" spc="-1" dirty="0"/>
              <a:t>%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Баукин Максим Александрович – 20</a:t>
            </a:r>
            <a:r>
              <a:rPr lang="en-US" sz="1800" strike="noStrike" spc="-1" dirty="0"/>
              <a:t>%</a:t>
            </a:r>
            <a:endParaRPr lang="ru-RU" sz="1800" strike="noStrike" spc="-1" dirty="0"/>
          </a:p>
          <a:p>
            <a:pPr>
              <a:lnSpc>
                <a:spcPct val="100000"/>
              </a:lnSpc>
              <a:buNone/>
            </a:pPr>
            <a:r>
              <a:rPr lang="ru-RU" sz="1800" spc="-1" dirty="0"/>
              <a:t>Зорин Георгий Юрьевич</a:t>
            </a:r>
            <a:r>
              <a:rPr lang="en-US" sz="1800" spc="-1" dirty="0"/>
              <a:t> – 20%</a:t>
            </a:r>
            <a:endParaRPr lang="ru-RU" sz="1800" spc="-1" dirty="0"/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Ике Холи Дестини</a:t>
            </a:r>
            <a:r>
              <a:rPr lang="en-US" sz="1800" strike="noStrike" spc="-1" dirty="0"/>
              <a:t> – 20%</a:t>
            </a:r>
            <a:endParaRPr lang="ru-RU" sz="1800" strike="noStrike" spc="-1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22" y="132230"/>
            <a:ext cx="8529475" cy="527284"/>
          </a:xfrm>
        </p:spPr>
        <p:txBody>
          <a:bodyPr>
            <a:normAutofit/>
          </a:bodyPr>
          <a:lstStyle/>
          <a:p>
            <a:r>
              <a:rPr lang="ru-RU" b="1" dirty="0">
                <a:latin typeface="Golos Text" panose="020B0503020202020204"/>
              </a:rPr>
              <a:t>Оценочный лист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38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1801800"/>
            <a:ext cx="8228520" cy="61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FFFFFF"/>
                </a:solidFill>
                <a:latin typeface="Golos Text DemiBold"/>
              </a:rPr>
              <a:t>Спасибо</a:t>
            </a:r>
            <a:br>
              <a:rPr sz="4400" dirty="0"/>
            </a:br>
            <a:r>
              <a:rPr lang="ru-RU" sz="4400" b="1" strike="noStrike" spc="-1" dirty="0">
                <a:solidFill>
                  <a:srgbClr val="FFFFFF"/>
                </a:solidFill>
                <a:latin typeface="Golos Text DemiBold"/>
              </a:rPr>
              <a:t>за внимание!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90" name="TextBox 2"/>
          <p:cNvSpPr/>
          <p:nvPr/>
        </p:nvSpPr>
        <p:spPr>
          <a:xfrm>
            <a:off x="5615237" y="3329072"/>
            <a:ext cx="3528763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Выполнили студенты ИТМО</a:t>
            </a:r>
            <a:r>
              <a:rPr lang="ru-RU" sz="1600" spc="-1" dirty="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Роман Бурейко Олегович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FFFFFF"/>
                </a:solidFill>
                <a:latin typeface="Golos Text"/>
              </a:rPr>
              <a:t>Кочканов Мухаммадзиё Валижонович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Баукин Максим Александрович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FFFFFF"/>
                </a:solidFill>
                <a:latin typeface="Golos Text"/>
              </a:rPr>
              <a:t>Зорин Георгий Юрьевич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Ике Холи Дестини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400" spc="-1" dirty="0">
                <a:solidFill>
                  <a:srgbClr val="FFFFFF"/>
                </a:solidFill>
                <a:latin typeface="Golos Text"/>
              </a:rPr>
              <a:t>Поток 10.3</a:t>
            </a:r>
            <a:endParaRPr lang="ru-RU" sz="1400" b="0" strike="noStrike" spc="-1" dirty="0">
              <a:solidFill>
                <a:srgbClr val="FFFFFF"/>
              </a:solidFill>
              <a:latin typeface="Golos T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EFF44-789C-5643-92AC-09D9CCD02B34}"/>
              </a:ext>
            </a:extLst>
          </p:cNvPr>
          <p:cNvSpPr txBox="1"/>
          <p:nvPr/>
        </p:nvSpPr>
        <p:spPr>
          <a:xfrm>
            <a:off x="3882266" y="4804946"/>
            <a:ext cx="137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5</a:t>
            </a:r>
            <a:r>
              <a:rPr lang="ru-RU" sz="1600" b="1" dirty="0">
                <a:solidFill>
                  <a:schemeClr val="bg1"/>
                </a:solidFill>
              </a:rPr>
              <a:t>.1</a:t>
            </a:r>
            <a:r>
              <a:rPr lang="en-US" sz="1600" b="1">
                <a:solidFill>
                  <a:schemeClr val="bg1"/>
                </a:solidFill>
              </a:rPr>
              <a:t>2</a:t>
            </a:r>
            <a:r>
              <a:rPr lang="ru-RU" sz="1600" b="1">
                <a:solidFill>
                  <a:schemeClr val="bg1"/>
                </a:solidFill>
              </a:rPr>
              <a:t>.2023 </a:t>
            </a:r>
            <a:r>
              <a:rPr lang="ru-RU" sz="1600" b="1" dirty="0">
                <a:solidFill>
                  <a:schemeClr val="bg1"/>
                </a:solidFill>
              </a:rPr>
              <a:t>г.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Words>481</Words>
  <Application>Microsoft Macintosh PowerPoint</Application>
  <PresentationFormat>Экран (16:9)</PresentationFormat>
  <Paragraphs>63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Cambria Math</vt:lpstr>
      <vt:lpstr>Golos Text</vt:lpstr>
      <vt:lpstr>Golos Text DemiBold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Расчётно-графической работа №1 по теме: «Последовательность и её предел»  Вариант №6</vt:lpstr>
      <vt:lpstr>Титульный лист</vt:lpstr>
      <vt:lpstr>Задание 1. Предел последовательности </vt:lpstr>
      <vt:lpstr>Задание 1. Предел последовательности </vt:lpstr>
      <vt:lpstr>Задание 1. Предел последовательности </vt:lpstr>
      <vt:lpstr>Задание 2. Предел последовательности</vt:lpstr>
      <vt:lpstr>Оценочный лист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</dc:creator>
  <dc:description/>
  <cp:lastModifiedBy>Microsoft Office User</cp:lastModifiedBy>
  <cp:revision>120</cp:revision>
  <dcterms:created xsi:type="dcterms:W3CDTF">2014-06-27T12:30:22Z</dcterms:created>
  <dcterms:modified xsi:type="dcterms:W3CDTF">2023-12-05T08:43:50Z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r8>15</vt:r8>
  </property>
</Properties>
</file>