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814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86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4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388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93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25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82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98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606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73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ZA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ZA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CB03-BD82-40D9-BA65-BCEFCA65D896}" type="datetimeFigureOut">
              <a:rPr lang="en-ZA" smtClean="0"/>
              <a:t>2016/03/08</a:t>
            </a:fld>
            <a:endParaRPr lang="en-ZA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E684-0E8F-4845-AD67-535924EA8CF4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36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java/javase/downloads/jre8-downloads-2133155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9264" y="2859024"/>
            <a:ext cx="2159508" cy="2729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7689" y="978590"/>
            <a:ext cx="37414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et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Manag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nt</a:t>
            </a:r>
            <a:r>
              <a:rPr b="1" spc="1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rfor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an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4343" y="978590"/>
            <a:ext cx="16097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Mo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ell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ng 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5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7689" y="16071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231" y="1607113"/>
            <a:ext cx="21152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S</a:t>
            </a:r>
            <a:r>
              <a:rPr u="heavy" spc="-4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f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spc="-39" dirty="0">
                <a:latin typeface="Arial"/>
                <a:cs typeface="Arial"/>
              </a:rPr>
              <a:t>w</a:t>
            </a:r>
            <a:r>
              <a:rPr u="heavy" dirty="0">
                <a:latin typeface="Arial"/>
                <a:cs typeface="Arial"/>
              </a:rPr>
              <a:t>are</a:t>
            </a:r>
            <a:r>
              <a:rPr u="heavy" spc="2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Insta</a:t>
            </a:r>
            <a:r>
              <a:rPr u="heavy" spc="-4" dirty="0">
                <a:latin typeface="Arial"/>
                <a:cs typeface="Arial"/>
              </a:rPr>
              <a:t>l</a:t>
            </a:r>
            <a:r>
              <a:rPr u="heavy" dirty="0">
                <a:latin typeface="Arial"/>
                <a:cs typeface="Arial"/>
              </a:rPr>
              <a:t>l</a:t>
            </a:r>
            <a:r>
              <a:rPr u="heavy" spc="-9" dirty="0">
                <a:latin typeface="Arial"/>
                <a:cs typeface="Arial"/>
              </a:rPr>
              <a:t>a</a:t>
            </a:r>
            <a:r>
              <a:rPr u="heavy" dirty="0">
                <a:latin typeface="Arial"/>
                <a:cs typeface="Arial"/>
              </a:rPr>
              <a:t>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11956" y="1665351"/>
            <a:ext cx="676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8717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7689" y="978590"/>
            <a:ext cx="37414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et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Manag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nt</a:t>
            </a:r>
            <a:r>
              <a:rPr b="1" spc="1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rfor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an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4343" y="978590"/>
            <a:ext cx="16097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Mo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ell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ng 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5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7689" y="16071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2231" y="1607113"/>
            <a:ext cx="21152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S</a:t>
            </a:r>
            <a:r>
              <a:rPr u="heavy" spc="-4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f</a:t>
            </a:r>
            <a:r>
              <a:rPr u="heavy" spc="4" dirty="0">
                <a:latin typeface="Arial"/>
                <a:cs typeface="Arial"/>
              </a:rPr>
              <a:t>t</a:t>
            </a:r>
            <a:r>
              <a:rPr u="heavy" spc="-39" dirty="0">
                <a:latin typeface="Arial"/>
                <a:cs typeface="Arial"/>
              </a:rPr>
              <a:t>w</a:t>
            </a:r>
            <a:r>
              <a:rPr u="heavy" dirty="0">
                <a:latin typeface="Arial"/>
                <a:cs typeface="Arial"/>
              </a:rPr>
              <a:t>are</a:t>
            </a:r>
            <a:r>
              <a:rPr u="heavy" spc="29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Insta</a:t>
            </a:r>
            <a:r>
              <a:rPr u="heavy" spc="-4" dirty="0">
                <a:latin typeface="Arial"/>
                <a:cs typeface="Arial"/>
              </a:rPr>
              <a:t>l</a:t>
            </a:r>
            <a:r>
              <a:rPr u="heavy" dirty="0">
                <a:latin typeface="Arial"/>
                <a:cs typeface="Arial"/>
              </a:rPr>
              <a:t>l</a:t>
            </a:r>
            <a:r>
              <a:rPr u="heavy" spc="-9" dirty="0">
                <a:latin typeface="Arial"/>
                <a:cs typeface="Arial"/>
              </a:rPr>
              <a:t>a</a:t>
            </a:r>
            <a:r>
              <a:rPr u="heavy" dirty="0">
                <a:latin typeface="Arial"/>
                <a:cs typeface="Arial"/>
              </a:rPr>
              <a:t>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3792" y="3254247"/>
            <a:ext cx="99647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34" baseline="3413" dirty="0">
                <a:latin typeface="Calibri"/>
                <a:cs typeface="Calibri"/>
              </a:rPr>
              <a:t>J</a:t>
            </a:r>
            <a:r>
              <a:rPr sz="2400" b="1" spc="-79" baseline="3413" dirty="0">
                <a:latin typeface="Calibri"/>
                <a:cs typeface="Calibri"/>
              </a:rPr>
              <a:t>AV</a:t>
            </a:r>
            <a:r>
              <a:rPr sz="2400" b="1" baseline="3413" dirty="0">
                <a:latin typeface="Calibri"/>
                <a:cs typeface="Calibri"/>
              </a:rPr>
              <a:t>A</a:t>
            </a:r>
            <a:r>
              <a:rPr sz="2400" b="1" spc="-24" baseline="3413" dirty="0">
                <a:latin typeface="Calibri"/>
                <a:cs typeface="Calibri"/>
              </a:rPr>
              <a:t> </a:t>
            </a:r>
            <a:r>
              <a:rPr sz="2400" b="1" baseline="3413" dirty="0">
                <a:latin typeface="Calibri"/>
                <a:cs typeface="Calibri"/>
              </a:rPr>
              <a:t>L</a:t>
            </a:r>
            <a:r>
              <a:rPr sz="2400" b="1" spc="-9" baseline="3413" dirty="0">
                <a:latin typeface="Calibri"/>
                <a:cs typeface="Calibri"/>
              </a:rPr>
              <a:t>I</a:t>
            </a:r>
            <a:r>
              <a:rPr sz="2400" b="1" baseline="3413" dirty="0">
                <a:latin typeface="Calibri"/>
                <a:cs typeface="Calibri"/>
              </a:rPr>
              <a:t>NK</a:t>
            </a:r>
            <a:r>
              <a:rPr sz="2400" b="1" spc="-25" baseline="3413" dirty="0">
                <a:latin typeface="Calibri"/>
                <a:cs typeface="Calibri"/>
              </a:rPr>
              <a:t> </a:t>
            </a:r>
            <a:r>
              <a:rPr sz="2400" b="1" baseline="3413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792" y="3979926"/>
            <a:ext cx="768577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i="1" u="heavy" spc="-1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400" i="1" u="heavy" spc="-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p:/</a:t>
            </a:r>
            <a:r>
              <a:rPr sz="2400" i="1" u="heavy" spc="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ww</a:t>
            </a:r>
            <a:r>
              <a:rPr sz="2400" i="1" u="heavy" spc="-75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ora</a:t>
            </a:r>
            <a:r>
              <a:rPr sz="2400" i="1" u="heavy" spc="-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le.</a:t>
            </a:r>
            <a:r>
              <a:rPr sz="2400" i="1" u="heavy" spc="-1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400" i="1" u="heavy" spc="-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/tec</a:t>
            </a:r>
            <a:r>
              <a:rPr sz="2400" i="1" u="heavy" spc="-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400" i="1" u="heavy" spc="-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wor</a:t>
            </a:r>
            <a:r>
              <a:rPr sz="2400" i="1" u="heavy" spc="-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2400" i="1" u="heavy" spc="1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j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va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400" i="1" u="heavy" spc="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j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avas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400" i="1" u="heavy" spc="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d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nl</a:t>
            </a:r>
            <a:r>
              <a:rPr sz="2400" i="1" u="heavy" spc="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2400" i="1" u="heavy" spc="-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d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400" i="1" u="heavy" spc="1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j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re</a:t>
            </a:r>
            <a:r>
              <a:rPr sz="2400" i="1" u="heavy" spc="2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8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-d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nl</a:t>
            </a:r>
            <a:r>
              <a:rPr sz="2400" i="1" u="heavy" spc="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2400" i="1" u="heavy" spc="-9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d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400" i="1" u="heavy" spc="1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400" i="1" u="heavy" spc="-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2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133</a:t>
            </a:r>
            <a:r>
              <a:rPr sz="2400" i="1" u="heavy" spc="-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1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5</a:t>
            </a:r>
            <a:r>
              <a:rPr sz="2400" i="1" u="heavy" spc="-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5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400" i="1" u="heavy" spc="-1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400" i="1" u="heavy" spc="4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2400" i="1" u="heavy" baseline="3413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ml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11956" y="1665351"/>
            <a:ext cx="676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5757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8340" y="2638045"/>
            <a:ext cx="7988300" cy="299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0972" y="3019045"/>
            <a:ext cx="957072" cy="1915667"/>
          </a:xfrm>
          <a:custGeom>
            <a:avLst/>
            <a:gdLst/>
            <a:ahLst/>
            <a:cxnLst/>
            <a:rect l="l" t="t" r="r" b="b"/>
            <a:pathLst>
              <a:path w="957072" h="1915667">
                <a:moveTo>
                  <a:pt x="957072" y="1915667"/>
                </a:moveTo>
                <a:lnTo>
                  <a:pt x="917824" y="1915403"/>
                </a:lnTo>
                <a:lnTo>
                  <a:pt x="879451" y="1914624"/>
                </a:lnTo>
                <a:lnTo>
                  <a:pt x="805818" y="1911603"/>
                </a:lnTo>
                <a:lnTo>
                  <a:pt x="737157" y="1906769"/>
                </a:lnTo>
                <a:lnTo>
                  <a:pt x="674455" y="1900285"/>
                </a:lnTo>
                <a:lnTo>
                  <a:pt x="618696" y="1892315"/>
                </a:lnTo>
                <a:lnTo>
                  <a:pt x="570866" y="1883023"/>
                </a:lnTo>
                <a:lnTo>
                  <a:pt x="531949" y="1872573"/>
                </a:lnTo>
                <a:lnTo>
                  <a:pt x="492443" y="1855085"/>
                </a:lnTo>
                <a:lnTo>
                  <a:pt x="478536" y="1835911"/>
                </a:lnTo>
                <a:lnTo>
                  <a:pt x="478536" y="475614"/>
                </a:lnTo>
                <a:lnTo>
                  <a:pt x="476949" y="469070"/>
                </a:lnTo>
                <a:lnTo>
                  <a:pt x="464628" y="456441"/>
                </a:lnTo>
                <a:lnTo>
                  <a:pt x="440930" y="444561"/>
                </a:lnTo>
                <a:lnTo>
                  <a:pt x="425122" y="438953"/>
                </a:lnTo>
                <a:lnTo>
                  <a:pt x="406840" y="433593"/>
                </a:lnTo>
                <a:lnTo>
                  <a:pt x="386205" y="428503"/>
                </a:lnTo>
                <a:lnTo>
                  <a:pt x="363343" y="423702"/>
                </a:lnTo>
                <a:lnTo>
                  <a:pt x="338375" y="419211"/>
                </a:lnTo>
                <a:lnTo>
                  <a:pt x="311425" y="415050"/>
                </a:lnTo>
                <a:lnTo>
                  <a:pt x="282616" y="411241"/>
                </a:lnTo>
                <a:lnTo>
                  <a:pt x="252071" y="407803"/>
                </a:lnTo>
                <a:lnTo>
                  <a:pt x="219914" y="404757"/>
                </a:lnTo>
                <a:lnTo>
                  <a:pt x="186267" y="402123"/>
                </a:lnTo>
                <a:lnTo>
                  <a:pt x="151253" y="399923"/>
                </a:lnTo>
                <a:lnTo>
                  <a:pt x="114997" y="398175"/>
                </a:lnTo>
                <a:lnTo>
                  <a:pt x="77620" y="396902"/>
                </a:lnTo>
                <a:lnTo>
                  <a:pt x="39247" y="396123"/>
                </a:lnTo>
                <a:lnTo>
                  <a:pt x="0" y="395858"/>
                </a:lnTo>
                <a:lnTo>
                  <a:pt x="39247" y="395593"/>
                </a:lnTo>
                <a:lnTo>
                  <a:pt x="77620" y="394812"/>
                </a:lnTo>
                <a:lnTo>
                  <a:pt x="114997" y="393534"/>
                </a:lnTo>
                <a:lnTo>
                  <a:pt x="151253" y="391782"/>
                </a:lnTo>
                <a:lnTo>
                  <a:pt x="186267" y="389576"/>
                </a:lnTo>
                <a:lnTo>
                  <a:pt x="219914" y="386936"/>
                </a:lnTo>
                <a:lnTo>
                  <a:pt x="252071" y="383884"/>
                </a:lnTo>
                <a:lnTo>
                  <a:pt x="282616" y="380440"/>
                </a:lnTo>
                <a:lnTo>
                  <a:pt x="311425" y="376624"/>
                </a:lnTo>
                <a:lnTo>
                  <a:pt x="338375" y="372459"/>
                </a:lnTo>
                <a:lnTo>
                  <a:pt x="363343" y="367964"/>
                </a:lnTo>
                <a:lnTo>
                  <a:pt x="386205" y="363160"/>
                </a:lnTo>
                <a:lnTo>
                  <a:pt x="406840" y="358068"/>
                </a:lnTo>
                <a:lnTo>
                  <a:pt x="425122" y="352708"/>
                </a:lnTo>
                <a:lnTo>
                  <a:pt x="440930" y="347102"/>
                </a:lnTo>
                <a:lnTo>
                  <a:pt x="464628" y="335234"/>
                </a:lnTo>
                <a:lnTo>
                  <a:pt x="476949" y="322629"/>
                </a:lnTo>
                <a:lnTo>
                  <a:pt x="478536" y="316102"/>
                </a:lnTo>
                <a:lnTo>
                  <a:pt x="478536" y="79755"/>
                </a:lnTo>
                <a:lnTo>
                  <a:pt x="480122" y="73211"/>
                </a:lnTo>
                <a:lnTo>
                  <a:pt x="492443" y="60582"/>
                </a:lnTo>
                <a:lnTo>
                  <a:pt x="516141" y="48702"/>
                </a:lnTo>
                <a:lnTo>
                  <a:pt x="531949" y="43094"/>
                </a:lnTo>
                <a:lnTo>
                  <a:pt x="550231" y="37734"/>
                </a:lnTo>
                <a:lnTo>
                  <a:pt x="570866" y="32644"/>
                </a:lnTo>
                <a:lnTo>
                  <a:pt x="593728" y="27843"/>
                </a:lnTo>
                <a:lnTo>
                  <a:pt x="618696" y="23352"/>
                </a:lnTo>
                <a:lnTo>
                  <a:pt x="645646" y="19191"/>
                </a:lnTo>
                <a:lnTo>
                  <a:pt x="674455" y="15382"/>
                </a:lnTo>
                <a:lnTo>
                  <a:pt x="705000" y="11944"/>
                </a:lnTo>
                <a:lnTo>
                  <a:pt x="737157" y="8898"/>
                </a:lnTo>
                <a:lnTo>
                  <a:pt x="770804" y="6264"/>
                </a:lnTo>
                <a:lnTo>
                  <a:pt x="805818" y="4064"/>
                </a:lnTo>
                <a:lnTo>
                  <a:pt x="842074" y="2316"/>
                </a:lnTo>
                <a:lnTo>
                  <a:pt x="879451" y="1043"/>
                </a:lnTo>
                <a:lnTo>
                  <a:pt x="917824" y="264"/>
                </a:lnTo>
                <a:lnTo>
                  <a:pt x="95707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7689" y="978590"/>
            <a:ext cx="53564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et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Manag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nt</a:t>
            </a:r>
            <a:r>
              <a:rPr b="1" spc="1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rfor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an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spc="9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Mo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ell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ng 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5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6302" y="3342846"/>
            <a:ext cx="87426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i="1" dirty="0">
                <a:latin typeface="Arial"/>
                <a:cs typeface="Arial"/>
              </a:rPr>
              <a:t>Da</a:t>
            </a:r>
            <a:r>
              <a:rPr sz="1200" i="1" spc="4" dirty="0">
                <a:latin typeface="Arial"/>
                <a:cs typeface="Arial"/>
              </a:rPr>
              <a:t>te</a:t>
            </a:r>
            <a:r>
              <a:rPr sz="1200" i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i="1" dirty="0">
                <a:latin typeface="Arial"/>
                <a:cs typeface="Arial"/>
              </a:rPr>
              <a:t>yyyy</a:t>
            </a:r>
            <a:r>
              <a:rPr sz="1200" i="1" spc="-4" dirty="0">
                <a:latin typeface="Arial"/>
                <a:cs typeface="Arial"/>
              </a:rPr>
              <a:t>-</a:t>
            </a:r>
            <a:r>
              <a:rPr sz="1200" i="1" spc="-14" dirty="0">
                <a:latin typeface="Arial"/>
                <a:cs typeface="Arial"/>
              </a:rPr>
              <a:t>mm</a:t>
            </a:r>
            <a:r>
              <a:rPr sz="1200" i="1" spc="-4" dirty="0">
                <a:latin typeface="Arial"/>
                <a:cs typeface="Arial"/>
              </a:rPr>
              <a:t>-</a:t>
            </a:r>
            <a:r>
              <a:rPr sz="1200" i="1" spc="4" dirty="0"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6302" y="3891486"/>
            <a:ext cx="1717954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i="1" dirty="0">
                <a:latin typeface="Arial"/>
                <a:cs typeface="Arial"/>
              </a:rPr>
              <a:t>Co</a:t>
            </a:r>
            <a:r>
              <a:rPr sz="1200" i="1" spc="4" dirty="0">
                <a:latin typeface="Arial"/>
                <a:cs typeface="Arial"/>
              </a:rPr>
              <a:t>nd</a:t>
            </a:r>
            <a:r>
              <a:rPr sz="1200" i="1" dirty="0">
                <a:latin typeface="Arial"/>
                <a:cs typeface="Arial"/>
              </a:rPr>
              <a:t>ition</a:t>
            </a:r>
            <a:r>
              <a:rPr sz="1200" i="1" spc="-34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</a:t>
            </a:r>
            <a:r>
              <a:rPr sz="1200" i="1" spc="4" dirty="0">
                <a:latin typeface="Arial"/>
                <a:cs typeface="Arial"/>
              </a:rPr>
              <a:t>a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4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i="1" dirty="0">
                <a:latin typeface="Arial"/>
                <a:cs typeface="Arial"/>
              </a:rPr>
              <a:t>from 1</a:t>
            </a:r>
            <a:r>
              <a:rPr sz="1200" i="1" spc="-4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(b</a:t>
            </a:r>
            <a:r>
              <a:rPr sz="1200" i="1" spc="4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st) to 5</a:t>
            </a:r>
            <a:r>
              <a:rPr sz="1200" i="1" spc="4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(</a:t>
            </a:r>
            <a:r>
              <a:rPr sz="1200" i="1" spc="4" dirty="0">
                <a:latin typeface="Arial"/>
                <a:cs typeface="Arial"/>
              </a:rPr>
              <a:t>wo</a:t>
            </a:r>
            <a:r>
              <a:rPr sz="1200" i="1" dirty="0">
                <a:latin typeface="Arial"/>
                <a:cs typeface="Arial"/>
              </a:rPr>
              <a:t>rst)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6302" y="4440380"/>
            <a:ext cx="11374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i="1" dirty="0">
                <a:latin typeface="Arial"/>
                <a:cs typeface="Arial"/>
              </a:rPr>
              <a:t>S</a:t>
            </a:r>
            <a:r>
              <a:rPr sz="1200" i="1" spc="4" dirty="0">
                <a:latin typeface="Arial"/>
                <a:cs typeface="Arial"/>
              </a:rPr>
              <a:t>epa</a:t>
            </a:r>
            <a:r>
              <a:rPr sz="1200" i="1" dirty="0">
                <a:latin typeface="Arial"/>
                <a:cs typeface="Arial"/>
              </a:rPr>
              <a:t>rat</a:t>
            </a:r>
            <a:r>
              <a:rPr sz="1200" i="1" spc="-4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-39" dirty="0">
                <a:latin typeface="Arial"/>
                <a:cs typeface="Arial"/>
              </a:rPr>
              <a:t> </a:t>
            </a:r>
            <a:r>
              <a:rPr sz="1200" i="1" spc="4" dirty="0">
                <a:latin typeface="Arial"/>
                <a:cs typeface="Arial"/>
              </a:rPr>
              <a:t>b</a:t>
            </a:r>
            <a:r>
              <a:rPr sz="1200" i="1" dirty="0">
                <a:latin typeface="Arial"/>
                <a:cs typeface="Arial"/>
              </a:rPr>
              <a:t>y “;”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2037689" y="1576451"/>
            <a:ext cx="507365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190" indent="-364490">
              <a:buFont typeface="Wingdings"/>
              <a:buChar char=""/>
              <a:tabLst>
                <a:tab pos="377825" algn="l"/>
              </a:tabLst>
            </a:pPr>
            <a:r>
              <a:rPr u="heavy" spc="-5" dirty="0">
                <a:latin typeface="Arial"/>
                <a:cs typeface="Arial"/>
              </a:rPr>
              <a:t>Markov Model – </a:t>
            </a:r>
            <a:r>
              <a:rPr u="heavy" dirty="0">
                <a:latin typeface="Arial"/>
                <a:cs typeface="Arial"/>
              </a:rPr>
              <a:t>Intensity Matrix</a:t>
            </a:r>
            <a:r>
              <a:rPr u="heavy" spc="-20" dirty="0">
                <a:latin typeface="Arial"/>
                <a:cs typeface="Arial"/>
              </a:rPr>
              <a:t> </a:t>
            </a:r>
            <a:r>
              <a:rPr u="heavy" spc="-5" dirty="0">
                <a:latin typeface="Arial"/>
                <a:cs typeface="Arial"/>
              </a:rPr>
              <a:t>(computation)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95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6892" y="2807207"/>
            <a:ext cx="5537200" cy="210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7689" y="978590"/>
            <a:ext cx="53564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et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Manag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nt</a:t>
            </a:r>
            <a:r>
              <a:rPr b="1" spc="1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rfor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an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spc="9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Mo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ell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ng 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5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7689" y="16071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231" y="1607113"/>
            <a:ext cx="41731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Mark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v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Mo</a:t>
            </a:r>
            <a:r>
              <a:rPr u="heavy" spc="-9" dirty="0">
                <a:latin typeface="Arial"/>
                <a:cs typeface="Arial"/>
              </a:rPr>
              <a:t>d</a:t>
            </a:r>
            <a:r>
              <a:rPr u="heavy" dirty="0">
                <a:latin typeface="Arial"/>
                <a:cs typeface="Arial"/>
              </a:rPr>
              <a:t>el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–</a:t>
            </a:r>
            <a:r>
              <a:rPr u="heavy" spc="-550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Intensity Matrix (res</a:t>
            </a:r>
            <a:r>
              <a:rPr u="heavy" spc="-9" dirty="0">
                <a:latin typeface="Arial"/>
                <a:cs typeface="Arial"/>
              </a:rPr>
              <a:t>u</a:t>
            </a:r>
            <a:r>
              <a:rPr u="heavy" dirty="0">
                <a:latin typeface="Arial"/>
                <a:cs typeface="Arial"/>
              </a:rPr>
              <a:t>lts)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3138" y="1665351"/>
            <a:ext cx="640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848532" y="1665351"/>
            <a:ext cx="644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040098" y="1665351"/>
            <a:ext cx="633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954803" y="1665351"/>
            <a:ext cx="634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40527" y="1665351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5624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6827" y="2182367"/>
            <a:ext cx="5038344" cy="3735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7689" y="978590"/>
            <a:ext cx="53564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et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Manag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nt</a:t>
            </a:r>
            <a:r>
              <a:rPr b="1" spc="1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rfor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an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spc="9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Mo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ell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ng 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5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7689" y="16071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231" y="1607113"/>
            <a:ext cx="55954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Mark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v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Mo</a:t>
            </a:r>
            <a:r>
              <a:rPr u="heavy" spc="-9" dirty="0">
                <a:latin typeface="Arial"/>
                <a:cs typeface="Arial"/>
              </a:rPr>
              <a:t>d</a:t>
            </a:r>
            <a:r>
              <a:rPr u="heavy" dirty="0">
                <a:latin typeface="Arial"/>
                <a:cs typeface="Arial"/>
              </a:rPr>
              <a:t>el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–</a:t>
            </a:r>
            <a:r>
              <a:rPr u="heavy" spc="-550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Performance Pre</a:t>
            </a:r>
            <a:r>
              <a:rPr u="heavy" spc="-9" dirty="0">
                <a:latin typeface="Arial"/>
                <a:cs typeface="Arial"/>
              </a:rPr>
              <a:t>d</a:t>
            </a:r>
            <a:r>
              <a:rPr u="heavy" dirty="0">
                <a:latin typeface="Arial"/>
                <a:cs typeface="Arial"/>
              </a:rPr>
              <a:t>icti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n</a:t>
            </a:r>
            <a:r>
              <a:rPr u="heavy" spc="2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(com</a:t>
            </a:r>
            <a:r>
              <a:rPr u="heavy" spc="-9" dirty="0">
                <a:latin typeface="Arial"/>
                <a:cs typeface="Arial"/>
              </a:rPr>
              <a:t>p</a:t>
            </a:r>
            <a:r>
              <a:rPr u="heavy" dirty="0">
                <a:latin typeface="Arial"/>
                <a:cs typeface="Arial"/>
              </a:rPr>
              <a:t>ut</a:t>
            </a:r>
            <a:r>
              <a:rPr u="heavy" spc="-4" dirty="0">
                <a:latin typeface="Arial"/>
                <a:cs typeface="Arial"/>
              </a:rPr>
              <a:t>a</a:t>
            </a:r>
            <a:r>
              <a:rPr u="heavy" dirty="0">
                <a:latin typeface="Arial"/>
                <a:cs typeface="Arial"/>
              </a:rPr>
              <a:t>tio</a:t>
            </a:r>
            <a:r>
              <a:rPr u="heavy" spc="-9" dirty="0">
                <a:latin typeface="Arial"/>
                <a:cs typeface="Arial"/>
              </a:rPr>
              <a:t>n</a:t>
            </a:r>
            <a:r>
              <a:rPr u="heavy" dirty="0"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3138" y="1665351"/>
            <a:ext cx="640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848532" y="1665351"/>
            <a:ext cx="644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040098" y="1665351"/>
            <a:ext cx="633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12003" y="1665351"/>
            <a:ext cx="634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89547" y="1665351"/>
            <a:ext cx="667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76447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4000" y="0"/>
            <a:ext cx="9144000" cy="539496"/>
          </a:xfrm>
          <a:custGeom>
            <a:avLst/>
            <a:gdLst/>
            <a:ahLst/>
            <a:cxnLst/>
            <a:rect l="l" t="t" r="r" b="b"/>
            <a:pathLst>
              <a:path w="9144000" h="539496">
                <a:moveTo>
                  <a:pt x="0" y="539496"/>
                </a:moveTo>
                <a:lnTo>
                  <a:pt x="9144000" y="539496"/>
                </a:lnTo>
                <a:lnTo>
                  <a:pt x="91440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1469" y="0"/>
            <a:ext cx="3747515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6330695"/>
            <a:ext cx="1075944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3008" y="2081784"/>
            <a:ext cx="5343144" cy="400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7689" y="978590"/>
            <a:ext cx="53564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spc="-50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et</a:t>
            </a:r>
            <a:r>
              <a:rPr b="1" spc="6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Manag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spc="-9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nt</a:t>
            </a:r>
            <a:r>
              <a:rPr b="1" spc="1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P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rfor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an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b="1" spc="9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Mo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ell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ng (</a:t>
            </a:r>
            <a:r>
              <a:rPr b="1" spc="4" dirty="0">
                <a:solidFill>
                  <a:srgbClr val="9900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990000"/>
                </a:solidFill>
                <a:latin typeface="Arial"/>
                <a:cs typeface="Arial"/>
              </a:rPr>
              <a:t>5</a:t>
            </a:r>
            <a:r>
              <a:rPr b="1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7689" y="1607198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Wingdings"/>
                <a:cs typeface="Wingdings"/>
              </a:rPr>
              <a:t></a:t>
            </a:r>
            <a:endParaRPr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231" y="1607113"/>
            <a:ext cx="50253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u="heavy" dirty="0">
                <a:latin typeface="Arial"/>
                <a:cs typeface="Arial"/>
              </a:rPr>
              <a:t>Mark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v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Mo</a:t>
            </a:r>
            <a:r>
              <a:rPr u="heavy" spc="-9" dirty="0">
                <a:latin typeface="Arial"/>
                <a:cs typeface="Arial"/>
              </a:rPr>
              <a:t>d</a:t>
            </a:r>
            <a:r>
              <a:rPr u="heavy" dirty="0">
                <a:latin typeface="Arial"/>
                <a:cs typeface="Arial"/>
              </a:rPr>
              <a:t>el</a:t>
            </a:r>
            <a:r>
              <a:rPr u="heavy" spc="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–</a:t>
            </a:r>
            <a:r>
              <a:rPr u="heavy" spc="-550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Performance Pre</a:t>
            </a:r>
            <a:r>
              <a:rPr u="heavy" spc="-9" dirty="0">
                <a:latin typeface="Arial"/>
                <a:cs typeface="Arial"/>
              </a:rPr>
              <a:t>d</a:t>
            </a:r>
            <a:r>
              <a:rPr u="heavy" dirty="0">
                <a:latin typeface="Arial"/>
                <a:cs typeface="Arial"/>
              </a:rPr>
              <a:t>icti</a:t>
            </a:r>
            <a:r>
              <a:rPr u="heavy" spc="-9" dirty="0">
                <a:latin typeface="Arial"/>
                <a:cs typeface="Arial"/>
              </a:rPr>
              <a:t>o</a:t>
            </a:r>
            <a:r>
              <a:rPr u="heavy" dirty="0">
                <a:latin typeface="Arial"/>
                <a:cs typeface="Arial"/>
              </a:rPr>
              <a:t>n</a:t>
            </a:r>
            <a:r>
              <a:rPr u="heavy" spc="24" dirty="0">
                <a:latin typeface="Arial"/>
                <a:cs typeface="Arial"/>
              </a:rPr>
              <a:t> </a:t>
            </a:r>
            <a:r>
              <a:rPr u="heavy" dirty="0">
                <a:latin typeface="Arial"/>
                <a:cs typeface="Arial"/>
              </a:rPr>
              <a:t>(res</a:t>
            </a:r>
            <a:r>
              <a:rPr u="heavy" spc="-9" dirty="0">
                <a:latin typeface="Arial"/>
                <a:cs typeface="Arial"/>
              </a:rPr>
              <a:t>u</a:t>
            </a:r>
            <a:r>
              <a:rPr u="heavy" dirty="0">
                <a:latin typeface="Arial"/>
                <a:cs typeface="Arial"/>
              </a:rPr>
              <a:t>lts)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817" y="6413655"/>
            <a:ext cx="463555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Op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çã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inho:</a:t>
            </a:r>
            <a:r>
              <a:rPr sz="12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39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sse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200" b="1" spc="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200" b="1" spc="-4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nagem</a:t>
            </a:r>
            <a:r>
              <a:rPr sz="1200" b="1" spc="4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3"/>
              </a:spcBef>
            </a:pP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4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4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ERSID</a:t>
            </a:r>
            <a:r>
              <a:rPr sz="1200" b="1" spc="-39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2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INHO</a:t>
            </a:r>
            <a:r>
              <a:rPr sz="1200" b="1" spc="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 Dep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rtam</a:t>
            </a:r>
            <a:r>
              <a:rPr sz="1200" b="1" spc="4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4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Engenh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ria Ci</a:t>
            </a:r>
            <a:r>
              <a:rPr sz="1200" b="1" spc="-19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4550" y="6640731"/>
            <a:ext cx="876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>
                <a:latin typeface="Arial"/>
                <a:cs typeface="Arial"/>
              </a:rPr>
              <a:t>J</a:t>
            </a:r>
            <a:r>
              <a:rPr sz="1200" b="1" dirty="0">
                <a:latin typeface="Arial"/>
                <a:cs typeface="Arial"/>
              </a:rPr>
              <a:t>ose</a:t>
            </a:r>
            <a:r>
              <a:rPr sz="1200" b="1" spc="-14" dirty="0">
                <a:latin typeface="Arial"/>
                <a:cs typeface="Arial"/>
              </a:rPr>
              <a:t> </a:t>
            </a:r>
            <a:r>
              <a:rPr sz="1200" b="1" spc="-4" dirty="0">
                <a:latin typeface="Arial"/>
                <a:cs typeface="Arial"/>
              </a:rPr>
              <a:t>M</a:t>
            </a:r>
            <a:r>
              <a:rPr sz="1200" b="1" spc="4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4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3138" y="1665351"/>
            <a:ext cx="640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848532" y="1665351"/>
            <a:ext cx="644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040098" y="1665351"/>
            <a:ext cx="633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12003" y="1665351"/>
            <a:ext cx="634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89547" y="1665351"/>
            <a:ext cx="667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208062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Ecrã Panorâmico</PresentationFormat>
  <Paragraphs>44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Matos</dc:creator>
  <cp:lastModifiedBy>José Matos</cp:lastModifiedBy>
  <cp:revision>1</cp:revision>
  <dcterms:created xsi:type="dcterms:W3CDTF">2016-03-08T11:10:16Z</dcterms:created>
  <dcterms:modified xsi:type="dcterms:W3CDTF">2016-03-08T11:10:26Z</dcterms:modified>
</cp:coreProperties>
</file>