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83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30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5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32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502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45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808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69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06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45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365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7FDA-7C0D-4161-960A-75F162D6935C}" type="datetimeFigureOut">
              <a:rPr lang="en-ZA" smtClean="0"/>
              <a:t>2016/04/17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81F0-31A1-4FAC-ADE0-F37EB23154B0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70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9264" y="2859024"/>
            <a:ext cx="2159508" cy="2729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7689" y="978590"/>
            <a:ext cx="30229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Cost-B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nefit</a:t>
            </a:r>
            <a:r>
              <a:rPr b="1" spc="-4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nal</a:t>
            </a:r>
            <a:r>
              <a:rPr b="1" spc="-14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sis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689" y="17976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231" y="1797613"/>
            <a:ext cx="46684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C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dirty="0">
                <a:latin typeface="Arial"/>
                <a:cs typeface="Arial"/>
              </a:rPr>
              <a:t>-B</a:t>
            </a:r>
            <a:r>
              <a:rPr u="heavy" spc="-4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fit</a:t>
            </a:r>
            <a:r>
              <a:rPr u="heavy" spc="-8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4" dirty="0">
                <a:latin typeface="Arial"/>
                <a:cs typeface="Arial"/>
              </a:rPr>
              <a:t>n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9" dirty="0">
                <a:latin typeface="Arial"/>
                <a:cs typeface="Arial"/>
              </a:rPr>
              <a:t>l</a:t>
            </a:r>
            <a:r>
              <a:rPr u="heavy" spc="-25" dirty="0">
                <a:latin typeface="Arial"/>
                <a:cs typeface="Arial"/>
              </a:rPr>
              <a:t>y</a:t>
            </a:r>
            <a:r>
              <a:rPr u="heavy" dirty="0">
                <a:latin typeface="Arial"/>
                <a:cs typeface="Arial"/>
              </a:rPr>
              <a:t>sis</a:t>
            </a:r>
            <a:r>
              <a:rPr u="heavy" spc="3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-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Pres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nt</a:t>
            </a:r>
            <a:r>
              <a:rPr u="heavy" spc="-4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0300" y="1855851"/>
            <a:ext cx="52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68775" y="1855851"/>
            <a:ext cx="685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13401" y="1855851"/>
            <a:ext cx="64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4513" y="1855851"/>
            <a:ext cx="67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9183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37689" y="978590"/>
            <a:ext cx="30229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Cost-B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nefit</a:t>
            </a:r>
            <a:r>
              <a:rPr b="1" spc="-4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nal</a:t>
            </a:r>
            <a:r>
              <a:rPr b="1" spc="-14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sis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7689" y="17976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2231" y="1797613"/>
            <a:ext cx="46684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C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dirty="0">
                <a:latin typeface="Arial"/>
                <a:cs typeface="Arial"/>
              </a:rPr>
              <a:t>-B</a:t>
            </a:r>
            <a:r>
              <a:rPr u="heavy" spc="-4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fit</a:t>
            </a:r>
            <a:r>
              <a:rPr u="heavy" spc="-8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4" dirty="0">
                <a:latin typeface="Arial"/>
                <a:cs typeface="Arial"/>
              </a:rPr>
              <a:t>n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9" dirty="0">
                <a:latin typeface="Arial"/>
                <a:cs typeface="Arial"/>
              </a:rPr>
              <a:t>l</a:t>
            </a:r>
            <a:r>
              <a:rPr u="heavy" spc="-25" dirty="0">
                <a:latin typeface="Arial"/>
                <a:cs typeface="Arial"/>
              </a:rPr>
              <a:t>y</a:t>
            </a:r>
            <a:r>
              <a:rPr u="heavy" dirty="0">
                <a:latin typeface="Arial"/>
                <a:cs typeface="Arial"/>
              </a:rPr>
              <a:t>sis</a:t>
            </a:r>
            <a:r>
              <a:rPr u="heavy" spc="3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-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Pres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nt</a:t>
            </a:r>
            <a:r>
              <a:rPr u="heavy" spc="-4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830120" y="2462783"/>
            <a:ext cx="7443420" cy="3604260"/>
            <a:chOff x="306120" y="2462783"/>
            <a:chExt cx="7443420" cy="3604260"/>
          </a:xfrm>
        </p:grpSpPr>
        <p:sp>
          <p:nvSpPr>
            <p:cNvPr id="17" name="object 17"/>
            <p:cNvSpPr/>
            <p:nvPr/>
          </p:nvSpPr>
          <p:spPr>
            <a:xfrm>
              <a:off x="1630680" y="2462783"/>
              <a:ext cx="6118860" cy="3604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397" y="4780788"/>
              <a:ext cx="647700" cy="86868"/>
            </a:xfrm>
            <a:custGeom>
              <a:avLst/>
              <a:gdLst/>
              <a:ahLst/>
              <a:cxnLst/>
              <a:rect l="l" t="t" r="r" b="b"/>
              <a:pathLst>
                <a:path w="647700" h="86867">
                  <a:moveTo>
                    <a:pt x="575310" y="57912"/>
                  </a:moveTo>
                  <a:lnTo>
                    <a:pt x="560832" y="57911"/>
                  </a:lnTo>
                  <a:lnTo>
                    <a:pt x="560832" y="86868"/>
                  </a:lnTo>
                  <a:lnTo>
                    <a:pt x="647700" y="43434"/>
                  </a:lnTo>
                  <a:lnTo>
                    <a:pt x="575310" y="57912"/>
                  </a:lnTo>
                  <a:close/>
                </a:path>
                <a:path w="647700" h="86867">
                  <a:moveTo>
                    <a:pt x="575310" y="28956"/>
                  </a:moveTo>
                  <a:lnTo>
                    <a:pt x="560832" y="0"/>
                  </a:lnTo>
                  <a:lnTo>
                    <a:pt x="560832" y="28955"/>
                  </a:lnTo>
                  <a:lnTo>
                    <a:pt x="575310" y="28956"/>
                  </a:lnTo>
                  <a:close/>
                </a:path>
                <a:path w="647700" h="86867">
                  <a:moveTo>
                    <a:pt x="0" y="28956"/>
                  </a:moveTo>
                  <a:lnTo>
                    <a:pt x="0" y="57912"/>
                  </a:lnTo>
                  <a:lnTo>
                    <a:pt x="575310" y="57912"/>
                  </a:lnTo>
                  <a:lnTo>
                    <a:pt x="647700" y="43434"/>
                  </a:lnTo>
                  <a:lnTo>
                    <a:pt x="560832" y="0"/>
                  </a:lnTo>
                  <a:lnTo>
                    <a:pt x="575310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5326380"/>
              <a:ext cx="647700" cy="86867"/>
            </a:xfrm>
            <a:custGeom>
              <a:avLst/>
              <a:gdLst/>
              <a:ahLst/>
              <a:cxnLst/>
              <a:rect l="l" t="t" r="r" b="b"/>
              <a:pathLst>
                <a:path w="647700" h="86867">
                  <a:moveTo>
                    <a:pt x="575310" y="57912"/>
                  </a:moveTo>
                  <a:lnTo>
                    <a:pt x="560832" y="57911"/>
                  </a:lnTo>
                  <a:lnTo>
                    <a:pt x="560832" y="86868"/>
                  </a:lnTo>
                  <a:lnTo>
                    <a:pt x="647700" y="43434"/>
                  </a:lnTo>
                  <a:lnTo>
                    <a:pt x="575310" y="57912"/>
                  </a:lnTo>
                  <a:close/>
                </a:path>
                <a:path w="647700" h="86867">
                  <a:moveTo>
                    <a:pt x="575310" y="28956"/>
                  </a:moveTo>
                  <a:lnTo>
                    <a:pt x="560832" y="0"/>
                  </a:lnTo>
                  <a:lnTo>
                    <a:pt x="560832" y="28955"/>
                  </a:lnTo>
                  <a:lnTo>
                    <a:pt x="575310" y="28956"/>
                  </a:lnTo>
                  <a:close/>
                </a:path>
                <a:path w="647700" h="86867">
                  <a:moveTo>
                    <a:pt x="0" y="28956"/>
                  </a:moveTo>
                  <a:lnTo>
                    <a:pt x="0" y="57912"/>
                  </a:lnTo>
                  <a:lnTo>
                    <a:pt x="575310" y="57912"/>
                  </a:lnTo>
                  <a:lnTo>
                    <a:pt x="647700" y="43434"/>
                  </a:lnTo>
                  <a:lnTo>
                    <a:pt x="560832" y="0"/>
                  </a:lnTo>
                  <a:lnTo>
                    <a:pt x="575310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8397" y="5708904"/>
              <a:ext cx="647700" cy="86868"/>
            </a:xfrm>
            <a:custGeom>
              <a:avLst/>
              <a:gdLst/>
              <a:ahLst/>
              <a:cxnLst/>
              <a:rect l="l" t="t" r="r" b="b"/>
              <a:pathLst>
                <a:path w="647700" h="86868">
                  <a:moveTo>
                    <a:pt x="575310" y="57912"/>
                  </a:moveTo>
                  <a:lnTo>
                    <a:pt x="560832" y="57911"/>
                  </a:lnTo>
                  <a:lnTo>
                    <a:pt x="560832" y="86868"/>
                  </a:lnTo>
                  <a:lnTo>
                    <a:pt x="647700" y="43434"/>
                  </a:lnTo>
                  <a:lnTo>
                    <a:pt x="575310" y="57912"/>
                  </a:lnTo>
                  <a:close/>
                </a:path>
                <a:path w="647700" h="86868">
                  <a:moveTo>
                    <a:pt x="575310" y="28956"/>
                  </a:moveTo>
                  <a:lnTo>
                    <a:pt x="560832" y="0"/>
                  </a:lnTo>
                  <a:lnTo>
                    <a:pt x="560832" y="28955"/>
                  </a:lnTo>
                  <a:lnTo>
                    <a:pt x="575310" y="28956"/>
                  </a:lnTo>
                  <a:close/>
                </a:path>
                <a:path w="647700" h="86868">
                  <a:moveTo>
                    <a:pt x="0" y="28956"/>
                  </a:moveTo>
                  <a:lnTo>
                    <a:pt x="0" y="57912"/>
                  </a:lnTo>
                  <a:lnTo>
                    <a:pt x="575310" y="57912"/>
                  </a:lnTo>
                  <a:lnTo>
                    <a:pt x="647700" y="43434"/>
                  </a:lnTo>
                  <a:lnTo>
                    <a:pt x="560832" y="0"/>
                  </a:lnTo>
                  <a:lnTo>
                    <a:pt x="575310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06120" y="4322397"/>
              <a:ext cx="1044498" cy="3606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7149" marR="65684" algn="ctr">
                <a:lnSpc>
                  <a:spcPts val="1325"/>
                </a:lnSpc>
                <a:spcBef>
                  <a:spcPts val="66"/>
                </a:spcBef>
              </a:pPr>
              <a:r>
                <a:rPr sz="1200" spc="-4" dirty="0">
                  <a:latin typeface="Arial"/>
                  <a:cs typeface="Arial"/>
                </a:rPr>
                <a:t>M</a:t>
              </a:r>
              <a:r>
                <a:rPr sz="1200" spc="4" dirty="0">
                  <a:latin typeface="Arial"/>
                  <a:cs typeface="Arial"/>
                </a:rPr>
                <a:t>a</a:t>
              </a:r>
              <a:r>
                <a:rPr sz="1200" dirty="0">
                  <a:latin typeface="Arial"/>
                  <a:cs typeface="Arial"/>
                </a:rPr>
                <a:t>in</a:t>
              </a:r>
              <a:r>
                <a:rPr sz="1200" spc="4" dirty="0">
                  <a:latin typeface="Arial"/>
                  <a:cs typeface="Arial"/>
                </a:rPr>
                <a:t>ten</a:t>
              </a:r>
              <a:r>
                <a:rPr sz="1200" spc="-4" dirty="0">
                  <a:latin typeface="Arial"/>
                  <a:cs typeface="Arial"/>
                </a:rPr>
                <a:t>a</a:t>
              </a:r>
              <a:r>
                <a:rPr sz="1200" spc="4" dirty="0">
                  <a:latin typeface="Arial"/>
                  <a:cs typeface="Arial"/>
                </a:rPr>
                <a:t>n</a:t>
              </a:r>
              <a:r>
                <a:rPr sz="1200" dirty="0">
                  <a:latin typeface="Arial"/>
                  <a:cs typeface="Arial"/>
                </a:rPr>
                <a:t>ce</a:t>
              </a:r>
              <a:endParaRPr sz="1200" dirty="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200" dirty="0">
                  <a:latin typeface="Arial"/>
                  <a:cs typeface="Arial"/>
                </a:rPr>
                <a:t>Acti</a:t>
              </a:r>
              <a:r>
                <a:rPr sz="1200" spc="4" dirty="0">
                  <a:latin typeface="Arial"/>
                  <a:cs typeface="Arial"/>
                </a:rPr>
                <a:t>on</a:t>
              </a:r>
              <a:r>
                <a:rPr sz="1200" dirty="0">
                  <a:latin typeface="Arial"/>
                  <a:cs typeface="Arial"/>
                </a:rPr>
                <a:t>s</a:t>
              </a:r>
              <a:r>
                <a:rPr sz="1200" spc="-19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E</a:t>
              </a:r>
              <a:r>
                <a:rPr sz="1200" spc="-9" dirty="0">
                  <a:latin typeface="Arial"/>
                  <a:cs typeface="Arial"/>
                </a:rPr>
                <a:t>f</a:t>
              </a:r>
              <a:r>
                <a:rPr sz="1200" spc="14" dirty="0">
                  <a:latin typeface="Arial"/>
                  <a:cs typeface="Arial"/>
                </a:rPr>
                <a:t>f</a:t>
              </a:r>
              <a:r>
                <a:rPr sz="1200" spc="4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cts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32943" y="4913074"/>
              <a:ext cx="978814" cy="3606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1655" marR="22859">
                <a:lnSpc>
                  <a:spcPts val="1325"/>
                </a:lnSpc>
                <a:spcBef>
                  <a:spcPts val="66"/>
                </a:spcBef>
              </a:pPr>
              <a:r>
                <a:rPr sz="1200" spc="-4" dirty="0">
                  <a:latin typeface="Arial"/>
                  <a:cs typeface="Arial"/>
                </a:rPr>
                <a:t>M</a:t>
              </a:r>
              <a:r>
                <a:rPr sz="1200" spc="4" dirty="0">
                  <a:latin typeface="Arial"/>
                  <a:cs typeface="Arial"/>
                </a:rPr>
                <a:t>a</a:t>
              </a:r>
              <a:r>
                <a:rPr sz="1200" dirty="0">
                  <a:latin typeface="Arial"/>
                  <a:cs typeface="Arial"/>
                </a:rPr>
                <a:t>in</a:t>
              </a:r>
              <a:r>
                <a:rPr sz="1200" spc="4" dirty="0">
                  <a:latin typeface="Arial"/>
                  <a:cs typeface="Arial"/>
                </a:rPr>
                <a:t>ten</a:t>
              </a:r>
              <a:r>
                <a:rPr sz="1200" spc="-4" dirty="0">
                  <a:latin typeface="Arial"/>
                  <a:cs typeface="Arial"/>
                </a:rPr>
                <a:t>a</a:t>
              </a:r>
              <a:r>
                <a:rPr sz="1200" spc="4" dirty="0">
                  <a:latin typeface="Arial"/>
                  <a:cs typeface="Arial"/>
                </a:rPr>
                <a:t>n</a:t>
              </a:r>
              <a:r>
                <a:rPr sz="1200" dirty="0">
                  <a:latin typeface="Arial"/>
                  <a:cs typeface="Arial"/>
                </a:rPr>
                <a:t>ce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</a:pPr>
              <a:r>
                <a:rPr sz="1200" dirty="0">
                  <a:latin typeface="Arial"/>
                  <a:cs typeface="Arial"/>
                </a:rPr>
                <a:t>Acti</a:t>
              </a:r>
              <a:r>
                <a:rPr sz="1200" spc="4" dirty="0">
                  <a:latin typeface="Arial"/>
                  <a:cs typeface="Arial"/>
                </a:rPr>
                <a:t>on</a:t>
              </a:r>
              <a:r>
                <a:rPr sz="1200" dirty="0">
                  <a:latin typeface="Arial"/>
                  <a:cs typeface="Arial"/>
                </a:rPr>
                <a:t>s</a:t>
              </a:r>
              <a:r>
                <a:rPr sz="1200" spc="-19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Cos</a:t>
              </a:r>
              <a:r>
                <a:rPr sz="1200" spc="4" dirty="0">
                  <a:latin typeface="Arial"/>
                  <a:cs typeface="Arial"/>
                </a:rPr>
                <a:t>t</a:t>
              </a:r>
              <a:r>
                <a:rPr sz="1200" dirty="0">
                  <a:latin typeface="Arial"/>
                  <a:cs typeface="Arial"/>
                </a:rPr>
                <a:t>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7555" y="5498950"/>
              <a:ext cx="327761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dirty="0">
                  <a:latin typeface="Arial"/>
                  <a:cs typeface="Arial"/>
                </a:rPr>
                <a:t>Run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0300" y="1855851"/>
            <a:ext cx="52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68775" y="1855851"/>
            <a:ext cx="685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13401" y="1855851"/>
            <a:ext cx="64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4513" y="1855851"/>
            <a:ext cx="67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209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5953" y="2097024"/>
            <a:ext cx="5344667" cy="400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7689" y="978590"/>
            <a:ext cx="30229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Cost-B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nefit</a:t>
            </a:r>
            <a:r>
              <a:rPr b="1" spc="-4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nal</a:t>
            </a:r>
            <a:r>
              <a:rPr b="1" spc="-14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sis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7689" y="17976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2231" y="1797613"/>
            <a:ext cx="46684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C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dirty="0">
                <a:latin typeface="Arial"/>
                <a:cs typeface="Arial"/>
              </a:rPr>
              <a:t>-B</a:t>
            </a:r>
            <a:r>
              <a:rPr u="heavy" spc="-4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fit</a:t>
            </a:r>
            <a:r>
              <a:rPr u="heavy" spc="-8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4" dirty="0">
                <a:latin typeface="Arial"/>
                <a:cs typeface="Arial"/>
              </a:rPr>
              <a:t>n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9" dirty="0">
                <a:latin typeface="Arial"/>
                <a:cs typeface="Arial"/>
              </a:rPr>
              <a:t>l</a:t>
            </a:r>
            <a:r>
              <a:rPr u="heavy" spc="-25" dirty="0">
                <a:latin typeface="Arial"/>
                <a:cs typeface="Arial"/>
              </a:rPr>
              <a:t>y</a:t>
            </a:r>
            <a:r>
              <a:rPr u="heavy" dirty="0">
                <a:latin typeface="Arial"/>
                <a:cs typeface="Arial"/>
              </a:rPr>
              <a:t>sis</a:t>
            </a:r>
            <a:r>
              <a:rPr u="heavy" spc="3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-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Pres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nt</a:t>
            </a:r>
            <a:r>
              <a:rPr u="heavy" spc="-4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461004" y="3073908"/>
            <a:ext cx="3784092" cy="3188208"/>
            <a:chOff x="1937004" y="3073908"/>
            <a:chExt cx="3784092" cy="3188208"/>
          </a:xfrm>
        </p:grpSpPr>
        <p:sp>
          <p:nvSpPr>
            <p:cNvPr id="14" name="object 14"/>
            <p:cNvSpPr/>
            <p:nvPr/>
          </p:nvSpPr>
          <p:spPr>
            <a:xfrm>
              <a:off x="1937004" y="3073908"/>
              <a:ext cx="368807" cy="1825752"/>
            </a:xfrm>
            <a:custGeom>
              <a:avLst/>
              <a:gdLst/>
              <a:ahLst/>
              <a:cxnLst/>
              <a:rect l="l" t="t" r="r" b="b"/>
              <a:pathLst>
                <a:path w="368807" h="1825752">
                  <a:moveTo>
                    <a:pt x="368807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368807" y="1825752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2964" y="5893308"/>
              <a:ext cx="1818132" cy="368808"/>
            </a:xfrm>
            <a:custGeom>
              <a:avLst/>
              <a:gdLst/>
              <a:ahLst/>
              <a:cxnLst/>
              <a:rect l="l" t="t" r="r" b="b"/>
              <a:pathLst>
                <a:path w="1818132" h="368808">
                  <a:moveTo>
                    <a:pt x="0" y="368808"/>
                  </a:moveTo>
                  <a:lnTo>
                    <a:pt x="1818132" y="368808"/>
                  </a:lnTo>
                  <a:lnTo>
                    <a:pt x="181813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81704" y="5964203"/>
              <a:ext cx="564895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i="1" spc="-4" dirty="0">
                  <a:latin typeface="Arial"/>
                  <a:cs typeface="Arial"/>
                </a:rPr>
                <a:t>T</a:t>
              </a:r>
              <a:r>
                <a:rPr i="1" dirty="0">
                  <a:latin typeface="Arial"/>
                  <a:cs typeface="Arial"/>
                </a:rPr>
                <a:t>i</a:t>
              </a:r>
              <a:r>
                <a:rPr i="1" spc="-14" dirty="0">
                  <a:latin typeface="Arial"/>
                  <a:cs typeface="Arial"/>
                </a:rPr>
                <a:t>m</a:t>
              </a:r>
              <a:r>
                <a:rPr i="1" dirty="0">
                  <a:latin typeface="Arial"/>
                  <a:cs typeface="Arial"/>
                </a:rPr>
                <a:t>e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 rot="16200000">
              <a:off x="1471281" y="4033647"/>
              <a:ext cx="1361576" cy="2463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i="1" dirty="0">
                  <a:latin typeface="Arial"/>
                  <a:cs typeface="Arial"/>
                </a:rPr>
                <a:t>P</a:t>
              </a:r>
              <a:r>
                <a:rPr i="1" spc="-4" dirty="0">
                  <a:latin typeface="Arial"/>
                  <a:cs typeface="Arial"/>
                </a:rPr>
                <a:t>e</a:t>
              </a:r>
              <a:r>
                <a:rPr i="1" dirty="0">
                  <a:latin typeface="Arial"/>
                  <a:cs typeface="Arial"/>
                </a:rPr>
                <a:t>rfor</a:t>
              </a:r>
              <a:r>
                <a:rPr i="1" spc="-9" dirty="0">
                  <a:latin typeface="Arial"/>
                  <a:cs typeface="Arial"/>
                </a:rPr>
                <a:t>m</a:t>
              </a:r>
              <a:r>
                <a:rPr i="1" dirty="0">
                  <a:latin typeface="Arial"/>
                  <a:cs typeface="Arial"/>
                </a:rPr>
                <a:t>a</a:t>
              </a:r>
              <a:r>
                <a:rPr i="1" spc="-9" dirty="0">
                  <a:latin typeface="Arial"/>
                  <a:cs typeface="Arial"/>
                </a:rPr>
                <a:t>n</a:t>
              </a:r>
              <a:r>
                <a:rPr i="1" dirty="0">
                  <a:latin typeface="Arial"/>
                  <a:cs typeface="Arial"/>
                </a:rPr>
                <a:t>ce</a:t>
              </a:r>
              <a:endParaRPr dirty="0">
                <a:latin typeface="Arial"/>
                <a:cs typeface="Arial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70300" y="1855851"/>
            <a:ext cx="52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68775" y="1855851"/>
            <a:ext cx="685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13401" y="1855851"/>
            <a:ext cx="64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4513" y="1855851"/>
            <a:ext cx="67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2975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5953" y="2205228"/>
            <a:ext cx="5344667" cy="400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7689" y="978590"/>
            <a:ext cx="30229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Cost-B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nefit</a:t>
            </a:r>
            <a:r>
              <a:rPr b="1" spc="-4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nal</a:t>
            </a:r>
            <a:r>
              <a:rPr b="1" spc="-14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sis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7689" y="17976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2231" y="1797613"/>
            <a:ext cx="46684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C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dirty="0">
                <a:latin typeface="Arial"/>
                <a:cs typeface="Arial"/>
              </a:rPr>
              <a:t>-B</a:t>
            </a:r>
            <a:r>
              <a:rPr u="heavy" spc="-4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fit</a:t>
            </a:r>
            <a:r>
              <a:rPr u="heavy" spc="-8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4" dirty="0">
                <a:latin typeface="Arial"/>
                <a:cs typeface="Arial"/>
              </a:rPr>
              <a:t>n</a:t>
            </a:r>
            <a:r>
              <a:rPr u="heavy" dirty="0">
                <a:latin typeface="Arial"/>
                <a:cs typeface="Arial"/>
              </a:rPr>
              <a:t>a</a:t>
            </a:r>
            <a:r>
              <a:rPr u="heavy" spc="-9" dirty="0">
                <a:latin typeface="Arial"/>
                <a:cs typeface="Arial"/>
              </a:rPr>
              <a:t>l</a:t>
            </a:r>
            <a:r>
              <a:rPr u="heavy" spc="-25" dirty="0">
                <a:latin typeface="Arial"/>
                <a:cs typeface="Arial"/>
              </a:rPr>
              <a:t>y</a:t>
            </a:r>
            <a:r>
              <a:rPr u="heavy" dirty="0">
                <a:latin typeface="Arial"/>
                <a:cs typeface="Arial"/>
              </a:rPr>
              <a:t>sis</a:t>
            </a:r>
            <a:r>
              <a:rPr u="heavy" spc="3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-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Pres</a:t>
            </a:r>
            <a:r>
              <a:rPr u="heavy" spc="-9" dirty="0">
                <a:latin typeface="Arial"/>
                <a:cs typeface="Arial"/>
              </a:rPr>
              <a:t>e</a:t>
            </a:r>
            <a:r>
              <a:rPr u="heavy" dirty="0">
                <a:latin typeface="Arial"/>
                <a:cs typeface="Arial"/>
              </a:rPr>
              <a:t>nt</a:t>
            </a:r>
            <a:r>
              <a:rPr u="heavy" spc="-4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425952" y="3125725"/>
            <a:ext cx="3785616" cy="3188207"/>
            <a:chOff x="1901952" y="3125724"/>
            <a:chExt cx="3785616" cy="3188207"/>
          </a:xfrm>
        </p:grpSpPr>
        <p:sp>
          <p:nvSpPr>
            <p:cNvPr id="14" name="object 14"/>
            <p:cNvSpPr/>
            <p:nvPr/>
          </p:nvSpPr>
          <p:spPr>
            <a:xfrm>
              <a:off x="1901952" y="3125724"/>
              <a:ext cx="370331" cy="1328927"/>
            </a:xfrm>
            <a:custGeom>
              <a:avLst/>
              <a:gdLst/>
              <a:ahLst/>
              <a:cxnLst/>
              <a:rect l="l" t="t" r="r" b="b"/>
              <a:pathLst>
                <a:path w="370331" h="1328927">
                  <a:moveTo>
                    <a:pt x="370331" y="0"/>
                  </a:moveTo>
                  <a:lnTo>
                    <a:pt x="0" y="0"/>
                  </a:lnTo>
                  <a:lnTo>
                    <a:pt x="0" y="1328927"/>
                  </a:lnTo>
                  <a:lnTo>
                    <a:pt x="370331" y="1328927"/>
                  </a:lnTo>
                  <a:lnTo>
                    <a:pt x="370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7912" y="5943600"/>
              <a:ext cx="1819656" cy="370331"/>
            </a:xfrm>
            <a:custGeom>
              <a:avLst/>
              <a:gdLst/>
              <a:ahLst/>
              <a:cxnLst/>
              <a:rect l="l" t="t" r="r" b="b"/>
              <a:pathLst>
                <a:path w="1819656" h="370331">
                  <a:moveTo>
                    <a:pt x="0" y="370331"/>
                  </a:moveTo>
                  <a:lnTo>
                    <a:pt x="1819656" y="370331"/>
                  </a:lnTo>
                  <a:lnTo>
                    <a:pt x="1819656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47287" y="6016019"/>
              <a:ext cx="1364996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i="1" dirty="0">
                  <a:latin typeface="Arial"/>
                  <a:cs typeface="Arial"/>
                </a:rPr>
                <a:t>P</a:t>
              </a:r>
              <a:r>
                <a:rPr i="1" spc="-4" dirty="0">
                  <a:latin typeface="Arial"/>
                  <a:cs typeface="Arial"/>
                </a:rPr>
                <a:t>e</a:t>
              </a:r>
              <a:r>
                <a:rPr i="1" dirty="0">
                  <a:latin typeface="Arial"/>
                  <a:cs typeface="Arial"/>
                </a:rPr>
                <a:t>rfor</a:t>
              </a:r>
              <a:r>
                <a:rPr i="1" spc="-9" dirty="0">
                  <a:latin typeface="Arial"/>
                  <a:cs typeface="Arial"/>
                </a:rPr>
                <a:t>m</a:t>
              </a:r>
              <a:r>
                <a:rPr i="1" dirty="0">
                  <a:latin typeface="Arial"/>
                  <a:cs typeface="Arial"/>
                </a:rPr>
                <a:t>a</a:t>
              </a:r>
              <a:r>
                <a:rPr i="1" spc="-9" dirty="0">
                  <a:latin typeface="Arial"/>
                  <a:cs typeface="Arial"/>
                </a:rPr>
                <a:t>n</a:t>
              </a:r>
              <a:r>
                <a:rPr i="1" dirty="0">
                  <a:latin typeface="Arial"/>
                  <a:cs typeface="Arial"/>
                </a:rPr>
                <a:t>ce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 rot="16200000">
              <a:off x="1831176" y="4006862"/>
              <a:ext cx="572191" cy="2463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i="1" dirty="0">
                  <a:latin typeface="Arial"/>
                  <a:cs typeface="Arial"/>
                </a:rPr>
                <a:t>C</a:t>
              </a:r>
              <a:r>
                <a:rPr i="1" spc="-9" dirty="0">
                  <a:latin typeface="Arial"/>
                  <a:cs typeface="Arial"/>
                </a:rPr>
                <a:t>o</a:t>
              </a:r>
              <a:r>
                <a:rPr i="1" dirty="0">
                  <a:latin typeface="Arial"/>
                  <a:cs typeface="Arial"/>
                </a:rPr>
                <a:t>st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70300" y="1855851"/>
            <a:ext cx="52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68775" y="1855851"/>
            <a:ext cx="685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13401" y="1855851"/>
            <a:ext cx="64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4513" y="1855851"/>
            <a:ext cx="67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793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Ecrã Panorâmico</PresentationFormat>
  <Paragraphs>33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Matos</dc:creator>
  <cp:lastModifiedBy>José Matos</cp:lastModifiedBy>
  <cp:revision>1</cp:revision>
  <dcterms:created xsi:type="dcterms:W3CDTF">2016-04-17T17:54:47Z</dcterms:created>
  <dcterms:modified xsi:type="dcterms:W3CDTF">2016-04-17T17:54:58Z</dcterms:modified>
</cp:coreProperties>
</file>