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84" r:id="rId3"/>
    <p:sldId id="285" r:id="rId4"/>
    <p:sldId id="257" r:id="rId5"/>
    <p:sldId id="286" r:id="rId6"/>
    <p:sldId id="258" r:id="rId7"/>
    <p:sldId id="288" r:id="rId8"/>
    <p:sldId id="287" r:id="rId9"/>
    <p:sldId id="259" r:id="rId10"/>
    <p:sldId id="260" r:id="rId11"/>
    <p:sldId id="289" r:id="rId12"/>
    <p:sldId id="261" r:id="rId13"/>
    <p:sldId id="262" r:id="rId14"/>
    <p:sldId id="290" r:id="rId15"/>
    <p:sldId id="269" r:id="rId16"/>
    <p:sldId id="263" r:id="rId17"/>
    <p:sldId id="264" r:id="rId18"/>
    <p:sldId id="270" r:id="rId19"/>
    <p:sldId id="293" r:id="rId20"/>
    <p:sldId id="294" r:id="rId21"/>
    <p:sldId id="295" r:id="rId22"/>
    <p:sldId id="296" r:id="rId23"/>
    <p:sldId id="297" r:id="rId24"/>
    <p:sldId id="291" r:id="rId25"/>
    <p:sldId id="298" r:id="rId26"/>
    <p:sldId id="271" r:id="rId27"/>
    <p:sldId id="272" r:id="rId28"/>
    <p:sldId id="266" r:id="rId29"/>
    <p:sldId id="282" r:id="rId30"/>
    <p:sldId id="283" r:id="rId31"/>
    <p:sldId id="267" r:id="rId32"/>
    <p:sldId id="278" r:id="rId33"/>
    <p:sldId id="279" r:id="rId34"/>
    <p:sldId id="299" r:id="rId35"/>
    <p:sldId id="300" r:id="rId36"/>
    <p:sldId id="301" r:id="rId37"/>
    <p:sldId id="302" r:id="rId38"/>
    <p:sldId id="303" r:id="rId39"/>
    <p:sldId id="30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8" autoAdjust="0"/>
  </p:normalViewPr>
  <p:slideViewPr>
    <p:cSldViewPr>
      <p:cViewPr varScale="1">
        <p:scale>
          <a:sx n="66" d="100"/>
          <a:sy n="66" d="100"/>
        </p:scale>
        <p:origin x="141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F2F08-CA20-4A11-9DB7-7960BCCF719D}" type="datetimeFigureOut">
              <a:rPr lang="en-PH" smtClean="0"/>
              <a:t>10/12/2018</a:t>
            </a:fld>
            <a:endParaRPr lang="en-P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2234B-C9AD-48DA-90A1-CA9FC2F0520B}" type="slidenum">
              <a:rPr lang="en-PH" smtClean="0"/>
              <a:t>‹#›</a:t>
            </a:fld>
            <a:endParaRPr lang="en-PH"/>
          </a:p>
        </p:txBody>
      </p:sp>
    </p:spTree>
    <p:extLst>
      <p:ext uri="{BB962C8B-B14F-4D97-AF65-F5344CB8AC3E}">
        <p14:creationId xmlns:p14="http://schemas.microsoft.com/office/powerpoint/2010/main" val="221792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4BB2234B-C9AD-48DA-90A1-CA9FC2F0520B}" type="slidenum">
              <a:rPr lang="en-PH" smtClean="0"/>
              <a:t>2</a:t>
            </a:fld>
            <a:endParaRPr lang="en-PH"/>
          </a:p>
        </p:txBody>
      </p:sp>
    </p:spTree>
    <p:extLst>
      <p:ext uri="{BB962C8B-B14F-4D97-AF65-F5344CB8AC3E}">
        <p14:creationId xmlns:p14="http://schemas.microsoft.com/office/powerpoint/2010/main" val="111516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85800" y="106680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PH" dirty="0"/>
          </a:p>
        </p:txBody>
      </p:sp>
      <p:sp>
        <p:nvSpPr>
          <p:cNvPr id="2" name="Title 1"/>
          <p:cNvSpPr>
            <a:spLocks noGrp="1"/>
          </p:cNvSpPr>
          <p:nvPr>
            <p:ph type="title"/>
          </p:nvPr>
        </p:nvSpPr>
        <p:spPr/>
        <p:txBody>
          <a:bodyPr/>
          <a:lstStyle>
            <a:lvl1pPr algn="l">
              <a:defRPr b="1">
                <a:solidFill>
                  <a:srgbClr val="003300"/>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6378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3"/>
          <p:cNvSpPr/>
          <p:nvPr/>
        </p:nvSpPr>
        <p:spPr>
          <a:xfrm>
            <a:off x="1143000" y="2928938"/>
            <a:ext cx="67056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PH"/>
          </a:p>
        </p:txBody>
      </p:sp>
      <p:sp>
        <p:nvSpPr>
          <p:cNvPr id="2" name="Title 1"/>
          <p:cNvSpPr>
            <a:spLocks noGrp="1"/>
          </p:cNvSpPr>
          <p:nvPr>
            <p:ph type="ctrTitle"/>
          </p:nvPr>
        </p:nvSpPr>
        <p:spPr>
          <a:xfrm>
            <a:off x="685800" y="2130425"/>
            <a:ext cx="7772400" cy="1470025"/>
          </a:xfrm>
        </p:spPr>
        <p:txBody>
          <a:bodyPr/>
          <a:lstStyle>
            <a:lvl1pPr>
              <a:defRPr b="1">
                <a:solidFill>
                  <a:srgbClr val="0033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3200" b="1">
                <a:solidFill>
                  <a:srgbClr val="0033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913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919546"/>
      </p:ext>
    </p:extLst>
  </p:cSld>
  <p:clrMapOvr>
    <a:masterClrMapping/>
  </p:clrMapOvr>
  <p:transition advClick="0" advTm="500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CB0302C-0705-42D4-8507-90244C9098BB}" type="datetimeFigureOut">
              <a:rPr lang="en-US" smtClean="0"/>
              <a:pPr/>
              <a:t>12/10/2018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870E94-6FE2-4CEC-B48D-D6ABCCE90E1F}" type="slidenum">
              <a:rPr lang="en-US" smtClean="0"/>
              <a:pPr/>
              <a:t>‹#›</a:t>
            </a:fld>
            <a:endParaRPr lang="en-US"/>
          </a:p>
        </p:txBody>
      </p:sp>
    </p:spTree>
    <p:extLst>
      <p:ext uri="{BB962C8B-B14F-4D97-AF65-F5344CB8AC3E}">
        <p14:creationId xmlns:p14="http://schemas.microsoft.com/office/powerpoint/2010/main" val="2095367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PH"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PH" altLang="en-US" smtClean="0"/>
          </a:p>
        </p:txBody>
      </p:sp>
      <p:grpSp>
        <p:nvGrpSpPr>
          <p:cNvPr id="1028" name="Group 6"/>
          <p:cNvGrpSpPr>
            <a:grpSpLocks/>
          </p:cNvGrpSpPr>
          <p:nvPr/>
        </p:nvGrpSpPr>
        <p:grpSpPr bwMode="auto">
          <a:xfrm>
            <a:off x="-6350" y="5811838"/>
            <a:ext cx="9150350" cy="1046162"/>
            <a:chOff x="-6350" y="5822911"/>
            <a:chExt cx="9150350" cy="1045722"/>
          </a:xfrm>
        </p:grpSpPr>
        <p:sp>
          <p:nvSpPr>
            <p:cNvPr id="8" name="Rectangle 7"/>
            <p:cNvSpPr/>
            <p:nvPr/>
          </p:nvSpPr>
          <p:spPr>
            <a:xfrm>
              <a:off x="0" y="6335233"/>
              <a:ext cx="9144000" cy="533400"/>
            </a:xfrm>
            <a:prstGeom prst="rect">
              <a:avLst/>
            </a:prstGeom>
          </p:spPr>
          <p:style>
            <a:lnRef idx="0">
              <a:schemeClr val="accent3"/>
            </a:lnRef>
            <a:fillRef idx="3">
              <a:schemeClr val="accent3"/>
            </a:fillRef>
            <a:effectRef idx="3">
              <a:schemeClr val="accent3"/>
            </a:effectRef>
            <a:fontRef idx="minor">
              <a:schemeClr val="lt1"/>
            </a:fontRef>
          </p:style>
          <p:txBody>
            <a:bodyPr anchor="ctr">
              <a:sp3d extrusionH="57150">
                <a:bevelT w="82550" h="38100" prst="coolSlant"/>
              </a:sp3d>
            </a:bodyPr>
            <a:lstStyle/>
            <a:p>
              <a:pPr algn="r" rtl="1" eaLnBrk="1" fontAlgn="auto" hangingPunct="1">
                <a:spcBef>
                  <a:spcPts val="0"/>
                </a:spcBef>
                <a:spcAft>
                  <a:spcPts val="0"/>
                </a:spcAft>
                <a:defRPr/>
              </a:pPr>
              <a:r>
                <a:rPr lang="en-US" sz="1400" dirty="0">
                  <a:ln w="19050">
                    <a:noFill/>
                    <a:prstDash val="solid"/>
                  </a:ln>
                  <a:solidFill>
                    <a:srgbClr val="006600"/>
                  </a:solidFill>
                  <a:latin typeface="Candara" pitchFamily="34" charset="0"/>
                  <a:cs typeface="Andalus" pitchFamily="18" charset="-78"/>
                </a:rPr>
                <a:t>ITE Department</a:t>
              </a:r>
            </a:p>
          </p:txBody>
        </p:sp>
        <p:pic>
          <p:nvPicPr>
            <p:cNvPr id="9" name="Picture 8"/>
            <p:cNvPicPr>
              <a:picLocks noChangeAspect="1" noChangeArrowheads="1"/>
            </p:cNvPicPr>
            <p:nvPr/>
          </p:nvPicPr>
          <p:blipFill>
            <a:blip r:embed="rId6"/>
            <a:srcRect/>
            <a:stretch>
              <a:fillRect/>
            </a:stretch>
          </p:blipFill>
          <p:spPr bwMode="auto">
            <a:xfrm>
              <a:off x="-6350" y="5822911"/>
              <a:ext cx="844550" cy="996531"/>
            </a:xfrm>
            <a:prstGeom prst="rect">
              <a:avLst/>
            </a:prstGeom>
            <a:ln>
              <a:noFill/>
            </a:ln>
            <a:effectLst>
              <a:outerShdw blurRad="292100" dist="139700" dir="2700000" algn="tl" rotWithShape="0">
                <a:srgbClr val="333333">
                  <a:alpha val="65000"/>
                </a:srgbClr>
              </a:outerShdw>
            </a:effectLst>
            <a:extLst/>
          </p:spPr>
        </p:pic>
        <p:pic>
          <p:nvPicPr>
            <p:cNvPr id="10" name="Picture 6"/>
            <p:cNvPicPr>
              <a:picLocks noChangeAspect="1" noChangeArrowheads="1"/>
            </p:cNvPicPr>
            <p:nvPr/>
          </p:nvPicPr>
          <p:blipFill>
            <a:blip r:embed="rId7"/>
            <a:srcRect/>
            <a:stretch>
              <a:fillRect/>
            </a:stretch>
          </p:blipFill>
          <p:spPr bwMode="auto">
            <a:xfrm>
              <a:off x="908050" y="6389410"/>
              <a:ext cx="2209800" cy="430032"/>
            </a:xfrm>
            <a:prstGeom prst="rect">
              <a:avLst/>
            </a:prstGeom>
            <a:ln>
              <a:noFill/>
            </a:ln>
            <a:effectLst>
              <a:outerShdw blurRad="292100" dist="139700" dir="2700000" algn="tl" rotWithShape="0">
                <a:srgbClr val="333333">
                  <a:alpha val="65000"/>
                </a:srgbClr>
              </a:outerShdw>
            </a:effectLst>
            <a:extLst/>
          </p:spPr>
        </p:pic>
      </p:grpSp>
      <p:sp>
        <p:nvSpPr>
          <p:cNvPr id="1029" name="Line 19"/>
          <p:cNvSpPr>
            <a:spLocks noChangeShapeType="1"/>
          </p:cNvSpPr>
          <p:nvPr/>
        </p:nvSpPr>
        <p:spPr bwMode="auto">
          <a:xfrm>
            <a:off x="1143000" y="6324600"/>
            <a:ext cx="7696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PH"/>
          </a:p>
        </p:txBody>
      </p:sp>
    </p:spTree>
    <p:extLst>
      <p:ext uri="{BB962C8B-B14F-4D97-AF65-F5344CB8AC3E}">
        <p14:creationId xmlns:p14="http://schemas.microsoft.com/office/powerpoint/2010/main" val="9897537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l" rtl="0" eaLnBrk="1" fontAlgn="base" hangingPunct="1">
        <a:spcBef>
          <a:spcPct val="0"/>
        </a:spcBef>
        <a:spcAft>
          <a:spcPct val="0"/>
        </a:spcAft>
        <a:defRPr sz="3600" b="1" kern="1200">
          <a:solidFill>
            <a:srgbClr val="003300"/>
          </a:solidFill>
          <a:latin typeface="Arial" pitchFamily="34" charset="0"/>
          <a:ea typeface="+mj-ea"/>
          <a:cs typeface="Arial" pitchFamily="34" charset="0"/>
        </a:defRPr>
      </a:lvl1pPr>
      <a:lvl2pPr algn="l" rtl="0" eaLnBrk="1" fontAlgn="base" hangingPunct="1">
        <a:spcBef>
          <a:spcPct val="0"/>
        </a:spcBef>
        <a:spcAft>
          <a:spcPct val="0"/>
        </a:spcAft>
        <a:defRPr sz="3600" b="1">
          <a:solidFill>
            <a:srgbClr val="003300"/>
          </a:solidFill>
          <a:latin typeface="Arial" charset="0"/>
          <a:cs typeface="Arial" charset="0"/>
        </a:defRPr>
      </a:lvl2pPr>
      <a:lvl3pPr algn="l" rtl="0" eaLnBrk="1" fontAlgn="base" hangingPunct="1">
        <a:spcBef>
          <a:spcPct val="0"/>
        </a:spcBef>
        <a:spcAft>
          <a:spcPct val="0"/>
        </a:spcAft>
        <a:defRPr sz="3600" b="1">
          <a:solidFill>
            <a:srgbClr val="003300"/>
          </a:solidFill>
          <a:latin typeface="Arial" charset="0"/>
          <a:cs typeface="Arial" charset="0"/>
        </a:defRPr>
      </a:lvl3pPr>
      <a:lvl4pPr algn="l" rtl="0" eaLnBrk="1" fontAlgn="base" hangingPunct="1">
        <a:spcBef>
          <a:spcPct val="0"/>
        </a:spcBef>
        <a:spcAft>
          <a:spcPct val="0"/>
        </a:spcAft>
        <a:defRPr sz="3600" b="1">
          <a:solidFill>
            <a:srgbClr val="003300"/>
          </a:solidFill>
          <a:latin typeface="Arial" charset="0"/>
          <a:cs typeface="Arial" charset="0"/>
        </a:defRPr>
      </a:lvl4pPr>
      <a:lvl5pPr algn="l" rtl="0" eaLnBrk="1" fontAlgn="base" hangingPunct="1">
        <a:spcBef>
          <a:spcPct val="0"/>
        </a:spcBef>
        <a:spcAft>
          <a:spcPct val="0"/>
        </a:spcAft>
        <a:defRPr sz="3600" b="1">
          <a:solidFill>
            <a:srgbClr val="003300"/>
          </a:solidFill>
          <a:latin typeface="Arial"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normAutofit/>
          </a:bodyPr>
          <a:lstStyle/>
          <a:p>
            <a:pPr algn="ctr"/>
            <a:r>
              <a:rPr lang="en-US" sz="6000" b="1" dirty="0" smtClean="0"/>
              <a:t>ARRAYS</a:t>
            </a:r>
            <a:endParaRPr lang="en-US" sz="6000"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327" y="1221347"/>
            <a:ext cx="7696200" cy="4216539"/>
          </a:xfrm>
          <a:prstGeom prst="rect">
            <a:avLst/>
          </a:prstGeom>
          <a:noFill/>
        </p:spPr>
        <p:txBody>
          <a:bodyPr wrap="square" rtlCol="0">
            <a:spAutoFit/>
          </a:bodyPr>
          <a:lstStyle/>
          <a:p>
            <a:r>
              <a:rPr lang="en-US" sz="3200" dirty="0" smtClean="0">
                <a:latin typeface="+mj-lt"/>
                <a:cs typeface="Arial" pitchFamily="34" charset="0"/>
              </a:rPr>
              <a:t>	This  declaration  </a:t>
            </a:r>
            <a:r>
              <a:rPr lang="en-US" sz="3200" dirty="0">
                <a:latin typeface="+mj-lt"/>
                <a:cs typeface="Arial" pitchFamily="34" charset="0"/>
              </a:rPr>
              <a:t>would </a:t>
            </a:r>
            <a:r>
              <a:rPr lang="en-US" sz="3200" dirty="0" smtClean="0">
                <a:latin typeface="+mj-lt"/>
                <a:cs typeface="Arial" pitchFamily="34" charset="0"/>
              </a:rPr>
              <a:t>  have   created    an </a:t>
            </a:r>
            <a:r>
              <a:rPr lang="en-US" sz="3200" dirty="0">
                <a:latin typeface="+mj-lt"/>
                <a:cs typeface="Arial" pitchFamily="34" charset="0"/>
              </a:rPr>
              <a:t>array like this</a:t>
            </a:r>
            <a:r>
              <a:rPr lang="en-US" sz="3200" dirty="0" smtClean="0">
                <a:latin typeface="+mj-lt"/>
                <a:cs typeface="Arial" pitchFamily="34" charset="0"/>
              </a:rPr>
              <a:t>:</a:t>
            </a:r>
            <a:r>
              <a:rPr lang="en-US" sz="3200" dirty="0">
                <a:latin typeface="+mj-lt"/>
                <a:cs typeface="Arial" pitchFamily="34" charset="0"/>
              </a:rPr>
              <a:t/>
            </a:r>
            <a:br>
              <a:rPr lang="en-US" sz="3200" dirty="0">
                <a:latin typeface="+mj-lt"/>
                <a:cs typeface="Arial" pitchFamily="34" charset="0"/>
              </a:rPr>
            </a:br>
            <a:r>
              <a:rPr lang="en-US" sz="3200" dirty="0" smtClean="0">
                <a:latin typeface="+mj-lt"/>
                <a:cs typeface="Arial" pitchFamily="34" charset="0"/>
              </a:rPr>
              <a:t>  </a:t>
            </a:r>
            <a:r>
              <a:rPr lang="en-US" sz="3200" b="1" i="1" dirty="0" smtClean="0">
                <a:latin typeface="+mj-lt"/>
                <a:cs typeface="Arial" pitchFamily="34" charset="0"/>
              </a:rPr>
              <a:t>num</a:t>
            </a:r>
            <a:r>
              <a:rPr lang="en-US" sz="3200" dirty="0">
                <a:latin typeface="+mj-lt"/>
                <a:cs typeface="Arial" pitchFamily="34" charset="0"/>
              </a:rPr>
              <a:t/>
            </a:r>
            <a:br>
              <a:rPr lang="en-US" sz="3200" dirty="0">
                <a:latin typeface="+mj-lt"/>
                <a:cs typeface="Arial" pitchFamily="34" charset="0"/>
              </a:rPr>
            </a:br>
            <a:r>
              <a:rPr lang="en-US" sz="2000" dirty="0" smtClean="0">
                <a:latin typeface="+mj-lt"/>
                <a:cs typeface="Arial" pitchFamily="34" charset="0"/>
              </a:rPr>
              <a:t>                </a:t>
            </a:r>
          </a:p>
          <a:p>
            <a:r>
              <a:rPr lang="en-US" sz="2000" dirty="0" smtClean="0">
                <a:latin typeface="+mj-lt"/>
                <a:cs typeface="Arial" pitchFamily="34" charset="0"/>
              </a:rPr>
              <a:t>                         </a:t>
            </a:r>
            <a:r>
              <a:rPr lang="en-US" sz="2400" dirty="0" smtClean="0">
                <a:latin typeface="+mj-lt"/>
                <a:cs typeface="Arial" pitchFamily="34" charset="0"/>
              </a:rPr>
              <a:t> 0                1                2               3                 4</a:t>
            </a:r>
            <a:endParaRPr lang="en-US" sz="3200" dirty="0" smtClean="0">
              <a:latin typeface="+mj-lt"/>
              <a:cs typeface="Arial" pitchFamily="34" charset="0"/>
            </a:endParaRPr>
          </a:p>
          <a:p>
            <a:pPr algn="just"/>
            <a:r>
              <a:rPr lang="en-US" sz="3200" dirty="0" smtClean="0">
                <a:latin typeface="+mj-lt"/>
                <a:cs typeface="Arial" pitchFamily="34" charset="0"/>
              </a:rPr>
              <a:t>	The </a:t>
            </a:r>
            <a:r>
              <a:rPr lang="en-US" sz="3200" dirty="0">
                <a:latin typeface="+mj-lt"/>
                <a:cs typeface="Arial" pitchFamily="34" charset="0"/>
              </a:rPr>
              <a:t>amount of values between braces </a:t>
            </a:r>
            <a:r>
              <a:rPr lang="en-US" sz="3200" dirty="0" smtClean="0">
                <a:latin typeface="+mj-lt"/>
                <a:cs typeface="Arial" pitchFamily="34" charset="0"/>
              </a:rPr>
              <a:t>{} must </a:t>
            </a:r>
            <a:r>
              <a:rPr lang="en-US" sz="3200" dirty="0">
                <a:latin typeface="+mj-lt"/>
                <a:cs typeface="Arial" pitchFamily="34" charset="0"/>
              </a:rPr>
              <a:t>not be larger than the number of elements that we declare for the array between square brackets [ ]. </a:t>
            </a:r>
          </a:p>
        </p:txBody>
      </p:sp>
      <p:graphicFrame>
        <p:nvGraphicFramePr>
          <p:cNvPr id="3" name="Table 2"/>
          <p:cNvGraphicFramePr>
            <a:graphicFrameLocks noGrp="1"/>
          </p:cNvGraphicFramePr>
          <p:nvPr/>
        </p:nvGraphicFramePr>
        <p:xfrm>
          <a:off x="1600200" y="2514600"/>
          <a:ext cx="6096000" cy="5181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sz="2800" dirty="0" smtClean="0"/>
                        <a:t>16</a:t>
                      </a:r>
                      <a:endParaRPr lang="en-US" sz="2800" dirty="0"/>
                    </a:p>
                  </a:txBody>
                  <a:tcPr/>
                </a:tc>
                <a:tc>
                  <a:txBody>
                    <a:bodyPr/>
                    <a:lstStyle/>
                    <a:p>
                      <a:pPr algn="ctr"/>
                      <a:r>
                        <a:rPr lang="en-US" sz="2800" dirty="0" smtClean="0"/>
                        <a:t>-5</a:t>
                      </a:r>
                      <a:endParaRPr lang="en-US" sz="2800" dirty="0"/>
                    </a:p>
                  </a:txBody>
                  <a:tcPr/>
                </a:tc>
                <a:tc>
                  <a:txBody>
                    <a:bodyPr/>
                    <a:lstStyle/>
                    <a:p>
                      <a:pPr algn="ctr"/>
                      <a:r>
                        <a:rPr lang="en-US" sz="2800" dirty="0" smtClean="0"/>
                        <a:t>27</a:t>
                      </a:r>
                      <a:endParaRPr lang="en-US" sz="2800" dirty="0"/>
                    </a:p>
                  </a:txBody>
                  <a:tcPr/>
                </a:tc>
                <a:tc>
                  <a:txBody>
                    <a:bodyPr/>
                    <a:lstStyle/>
                    <a:p>
                      <a:pPr algn="ctr"/>
                      <a:r>
                        <a:rPr lang="en-US" sz="2800" dirty="0" smtClean="0"/>
                        <a:t>40</a:t>
                      </a:r>
                      <a:endParaRPr lang="en-US" sz="2800" dirty="0"/>
                    </a:p>
                  </a:txBody>
                  <a:tcPr/>
                </a:tc>
                <a:tc>
                  <a:txBody>
                    <a:bodyPr/>
                    <a:lstStyle/>
                    <a:p>
                      <a:pPr algn="ctr"/>
                      <a:r>
                        <a:rPr lang="en-US" sz="2800" dirty="0" smtClean="0"/>
                        <a:t>-12</a:t>
                      </a:r>
                      <a:endParaRPr lang="en-US" sz="2800" dirty="0"/>
                    </a:p>
                  </a:txBody>
                  <a:tcPr/>
                </a:tc>
              </a:tr>
            </a:tbl>
          </a:graphicData>
        </a:graphic>
      </p:graphicFrame>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 calcmode="lin" valueType="num">
                                      <p:cBhvr>
                                        <p:cTn id="29"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PH" sz="4000" b="1" dirty="0" smtClean="0"/>
              <a:t>Exercise</a:t>
            </a:r>
            <a:endParaRPr lang="en-PH" sz="4000" b="1" dirty="0"/>
          </a:p>
        </p:txBody>
      </p:sp>
      <p:sp>
        <p:nvSpPr>
          <p:cNvPr id="3" name="Content Placeholder 2"/>
          <p:cNvSpPr>
            <a:spLocks noGrp="1"/>
          </p:cNvSpPr>
          <p:nvPr>
            <p:ph idx="1"/>
          </p:nvPr>
        </p:nvSpPr>
        <p:spPr>
          <a:xfrm>
            <a:off x="457200" y="1066800"/>
            <a:ext cx="8382000" cy="5059363"/>
          </a:xfrm>
        </p:spPr>
        <p:txBody>
          <a:bodyPr>
            <a:normAutofit fontScale="85000" lnSpcReduction="10000"/>
          </a:bodyPr>
          <a:lstStyle/>
          <a:p>
            <a:r>
              <a:rPr lang="en-PH" dirty="0" smtClean="0"/>
              <a:t>Initialize an array that contains the first five positive numbers divisible by 3 called </a:t>
            </a:r>
            <a:r>
              <a:rPr lang="en-PH" b="1" i="1" dirty="0" err="1" smtClean="0"/>
              <a:t>DivThree</a:t>
            </a:r>
            <a:r>
              <a:rPr lang="en-PH" dirty="0" smtClean="0"/>
              <a:t>.</a:t>
            </a:r>
          </a:p>
          <a:p>
            <a:pPr>
              <a:buNone/>
            </a:pPr>
            <a:r>
              <a:rPr lang="en-PH" dirty="0" smtClean="0"/>
              <a:t>	</a:t>
            </a:r>
            <a:r>
              <a:rPr lang="en-PH" b="1" i="1" dirty="0" smtClean="0">
                <a:solidFill>
                  <a:schemeClr val="accent1">
                    <a:lumMod val="75000"/>
                  </a:schemeClr>
                </a:solidFill>
              </a:rPr>
              <a:t>Answer: </a:t>
            </a:r>
            <a:r>
              <a:rPr lang="en-PH" b="1" i="1" dirty="0" err="1" smtClean="0">
                <a:solidFill>
                  <a:schemeClr val="accent1">
                    <a:lumMod val="75000"/>
                  </a:schemeClr>
                </a:solidFill>
              </a:rPr>
              <a:t>int</a:t>
            </a:r>
            <a:r>
              <a:rPr lang="en-PH" b="1" i="1" dirty="0" smtClean="0">
                <a:solidFill>
                  <a:schemeClr val="accent1">
                    <a:lumMod val="75000"/>
                  </a:schemeClr>
                </a:solidFill>
              </a:rPr>
              <a:t> </a:t>
            </a:r>
            <a:r>
              <a:rPr lang="en-PH" b="1" i="1" dirty="0" err="1" smtClean="0">
                <a:solidFill>
                  <a:schemeClr val="accent1">
                    <a:lumMod val="75000"/>
                  </a:schemeClr>
                </a:solidFill>
              </a:rPr>
              <a:t>DivThree</a:t>
            </a:r>
            <a:r>
              <a:rPr lang="en-PH" b="1" i="1" dirty="0" smtClean="0">
                <a:solidFill>
                  <a:schemeClr val="accent1">
                    <a:lumMod val="75000"/>
                  </a:schemeClr>
                </a:solidFill>
              </a:rPr>
              <a:t>[5]={</a:t>
            </a:r>
            <a:r>
              <a:rPr lang="en-PH" b="1" i="1" dirty="0" smtClean="0">
                <a:solidFill>
                  <a:srgbClr val="FF0000"/>
                </a:solidFill>
              </a:rPr>
              <a:t>3,6,9,12,15</a:t>
            </a:r>
            <a:r>
              <a:rPr lang="en-PH" b="1" i="1" dirty="0" smtClean="0">
                <a:solidFill>
                  <a:schemeClr val="accent1">
                    <a:lumMod val="75000"/>
                  </a:schemeClr>
                </a:solidFill>
              </a:rPr>
              <a:t>};</a:t>
            </a:r>
          </a:p>
          <a:p>
            <a:r>
              <a:rPr lang="en-PH" dirty="0" smtClean="0"/>
              <a:t>Initialize an array named </a:t>
            </a:r>
            <a:r>
              <a:rPr lang="en-PH" b="1" i="1" dirty="0" err="1" smtClean="0"/>
              <a:t>MyName</a:t>
            </a:r>
            <a:r>
              <a:rPr lang="en-PH" b="1" i="1" dirty="0" smtClean="0"/>
              <a:t> </a:t>
            </a:r>
            <a:r>
              <a:rPr lang="en-PH" dirty="0" smtClean="0"/>
              <a:t>that stores the initials of FEU Institute of Technology.</a:t>
            </a:r>
          </a:p>
          <a:p>
            <a:pPr>
              <a:buNone/>
            </a:pPr>
            <a:r>
              <a:rPr lang="en-PH" b="1" i="1" dirty="0" smtClean="0">
                <a:solidFill>
                  <a:schemeClr val="accent1">
                    <a:lumMod val="75000"/>
                  </a:schemeClr>
                </a:solidFill>
              </a:rPr>
              <a:t>	Answer: char </a:t>
            </a:r>
            <a:r>
              <a:rPr lang="en-PH" b="1" i="1" dirty="0" err="1" smtClean="0">
                <a:solidFill>
                  <a:schemeClr val="accent1">
                    <a:lumMod val="75000"/>
                  </a:schemeClr>
                </a:solidFill>
              </a:rPr>
              <a:t>MyName</a:t>
            </a:r>
            <a:r>
              <a:rPr lang="en-PH" b="1" i="1" dirty="0" smtClean="0">
                <a:solidFill>
                  <a:schemeClr val="accent1">
                    <a:lumMod val="75000"/>
                  </a:schemeClr>
                </a:solidFill>
              </a:rPr>
              <a:t>[3]={</a:t>
            </a:r>
            <a:r>
              <a:rPr lang="en-PH" b="1" i="1" dirty="0" smtClean="0">
                <a:solidFill>
                  <a:srgbClr val="FF0000"/>
                </a:solidFill>
              </a:rPr>
              <a:t>‘F’,’I’,’T’</a:t>
            </a:r>
            <a:r>
              <a:rPr lang="en-PH" b="1" i="1" dirty="0" smtClean="0">
                <a:solidFill>
                  <a:schemeClr val="accent1">
                    <a:lumMod val="75000"/>
                  </a:schemeClr>
                </a:solidFill>
              </a:rPr>
              <a:t>};</a:t>
            </a:r>
          </a:p>
          <a:p>
            <a:r>
              <a:rPr lang="en-PH" dirty="0" smtClean="0"/>
              <a:t>Initialize an array called </a:t>
            </a:r>
            <a:r>
              <a:rPr lang="en-PH" b="1" i="1" dirty="0" err="1" smtClean="0"/>
              <a:t>BerMonths</a:t>
            </a:r>
            <a:r>
              <a:rPr lang="en-PH" b="1" i="1" dirty="0" smtClean="0"/>
              <a:t> </a:t>
            </a:r>
            <a:r>
              <a:rPr lang="en-PH" dirty="0" smtClean="0"/>
              <a:t>of type char that keeps the months that ends with -</a:t>
            </a:r>
            <a:r>
              <a:rPr lang="en-PH" dirty="0" err="1" smtClean="0"/>
              <a:t>ber</a:t>
            </a:r>
            <a:r>
              <a:rPr lang="en-PH" dirty="0" smtClean="0"/>
              <a:t>.</a:t>
            </a:r>
          </a:p>
          <a:p>
            <a:pPr>
              <a:buNone/>
            </a:pPr>
            <a:r>
              <a:rPr lang="en-PH" b="1" i="1" dirty="0" smtClean="0">
                <a:solidFill>
                  <a:schemeClr val="accent1">
                    <a:lumMod val="75000"/>
                  </a:schemeClr>
                </a:solidFill>
              </a:rPr>
              <a:t>	Answer: char  </a:t>
            </a:r>
            <a:r>
              <a:rPr lang="en-PH" b="1" i="1" dirty="0" err="1" smtClean="0">
                <a:solidFill>
                  <a:schemeClr val="accent1">
                    <a:lumMod val="75000"/>
                  </a:schemeClr>
                </a:solidFill>
              </a:rPr>
              <a:t>BerMonths</a:t>
            </a:r>
            <a:r>
              <a:rPr lang="en-PH" b="1" i="1" dirty="0" smtClean="0">
                <a:solidFill>
                  <a:schemeClr val="accent1">
                    <a:lumMod val="75000"/>
                  </a:schemeClr>
                </a:solidFill>
              </a:rPr>
              <a:t>[4][10]=</a:t>
            </a:r>
          </a:p>
          <a:p>
            <a:pPr>
              <a:buNone/>
            </a:pPr>
            <a:r>
              <a:rPr lang="en-PH" b="1" i="1" dirty="0" smtClean="0">
                <a:solidFill>
                  <a:schemeClr val="accent1">
                    <a:lumMod val="75000"/>
                  </a:schemeClr>
                </a:solidFill>
              </a:rPr>
              <a:t>                                         </a:t>
            </a:r>
            <a:r>
              <a:rPr lang="en-PH" b="1" i="1" dirty="0" smtClean="0">
                <a:solidFill>
                  <a:srgbClr val="FF0000"/>
                </a:solidFill>
              </a:rPr>
              <a:t>{“</a:t>
            </a:r>
            <a:r>
              <a:rPr lang="en-PH" b="1" i="1" dirty="0" err="1" smtClean="0">
                <a:solidFill>
                  <a:srgbClr val="FF0000"/>
                </a:solidFill>
              </a:rPr>
              <a:t>September”,”October</a:t>
            </a:r>
            <a:r>
              <a:rPr lang="en-PH" b="1" i="1" dirty="0" smtClean="0">
                <a:solidFill>
                  <a:srgbClr val="FF0000"/>
                </a:solidFill>
              </a:rPr>
              <a:t>”,”</a:t>
            </a:r>
          </a:p>
          <a:p>
            <a:pPr>
              <a:buNone/>
            </a:pPr>
            <a:r>
              <a:rPr lang="en-PH" b="1" i="1" dirty="0" smtClean="0">
                <a:solidFill>
                  <a:srgbClr val="FF0000"/>
                </a:solidFill>
              </a:rPr>
              <a:t>                                         </a:t>
            </a:r>
            <a:r>
              <a:rPr lang="en-PH" b="1" i="1" dirty="0" err="1" smtClean="0">
                <a:solidFill>
                  <a:srgbClr val="FF0000"/>
                </a:solidFill>
              </a:rPr>
              <a:t>November”,”December</a:t>
            </a:r>
            <a:r>
              <a:rPr lang="en-PH" b="1" i="1" dirty="0" smtClean="0">
                <a:solidFill>
                  <a:srgbClr val="FF0000"/>
                </a:solidFill>
              </a:rPr>
              <a:t>” </a:t>
            </a:r>
            <a:r>
              <a:rPr lang="en-PH" b="1" i="1" dirty="0" smtClean="0">
                <a:solidFill>
                  <a:schemeClr val="accent1">
                    <a:lumMod val="75000"/>
                  </a:schemeClr>
                </a:solidFill>
              </a:rPr>
              <a:t>};</a:t>
            </a:r>
          </a:p>
          <a:p>
            <a:pPr>
              <a:buNone/>
            </a:pPr>
            <a:endParaRPr lang="en-PH" b="1" i="1" dirty="0" smtClean="0">
              <a:solidFill>
                <a:schemeClr val="accent1">
                  <a:lumMod val="75000"/>
                </a:schemeClr>
              </a:solidFill>
            </a:endParaRP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772400" cy="707886"/>
          </a:xfrm>
          <a:prstGeom prst="rect">
            <a:avLst/>
          </a:prstGeom>
        </p:spPr>
        <p:txBody>
          <a:bodyPr wrap="square">
            <a:spAutoFit/>
          </a:bodyPr>
          <a:lstStyle/>
          <a:p>
            <a:pPr algn="ctr"/>
            <a:r>
              <a:rPr lang="en-US" sz="4000" b="1" dirty="0">
                <a:latin typeface="+mj-lt"/>
                <a:cs typeface="Arial" pitchFamily="34" charset="0"/>
              </a:rPr>
              <a:t>Accessing </a:t>
            </a:r>
            <a:r>
              <a:rPr lang="en-US" sz="4000" b="1" dirty="0" smtClean="0">
                <a:latin typeface="+mj-lt"/>
                <a:cs typeface="Arial" pitchFamily="34" charset="0"/>
              </a:rPr>
              <a:t>the Values </a:t>
            </a:r>
            <a:r>
              <a:rPr lang="en-US" sz="4000" b="1" dirty="0">
                <a:latin typeface="+mj-lt"/>
                <a:cs typeface="Arial" pitchFamily="34" charset="0"/>
              </a:rPr>
              <a:t>of an </a:t>
            </a:r>
            <a:r>
              <a:rPr lang="en-US" sz="4000" b="1" dirty="0" smtClean="0">
                <a:latin typeface="+mj-lt"/>
                <a:cs typeface="Arial" pitchFamily="34" charset="0"/>
              </a:rPr>
              <a:t>Array</a:t>
            </a:r>
            <a:endParaRPr lang="en-US" sz="4000" dirty="0">
              <a:latin typeface="+mj-lt"/>
              <a:cs typeface="Arial" pitchFamily="34" charset="0"/>
            </a:endParaRPr>
          </a:p>
        </p:txBody>
      </p:sp>
      <p:sp>
        <p:nvSpPr>
          <p:cNvPr id="3" name="TextBox 2"/>
          <p:cNvSpPr txBox="1"/>
          <p:nvPr/>
        </p:nvSpPr>
        <p:spPr>
          <a:xfrm>
            <a:off x="762000" y="1295400"/>
            <a:ext cx="7620000" cy="5878532"/>
          </a:xfrm>
          <a:prstGeom prst="rect">
            <a:avLst/>
          </a:prstGeom>
          <a:noFill/>
        </p:spPr>
        <p:txBody>
          <a:bodyPr wrap="square" rtlCol="0">
            <a:spAutoFit/>
          </a:bodyPr>
          <a:lstStyle/>
          <a:p>
            <a:r>
              <a:rPr lang="en-US" sz="3200" dirty="0">
                <a:latin typeface="+mj-lt"/>
                <a:cs typeface="Arial" pitchFamily="34" charset="0"/>
              </a:rPr>
              <a:t>The format is as simple as</a:t>
            </a:r>
            <a:r>
              <a:rPr lang="en-US" sz="3200" dirty="0" smtClean="0">
                <a:latin typeface="+mj-lt"/>
                <a:cs typeface="Arial" pitchFamily="34" charset="0"/>
              </a:rPr>
              <a:t>:</a:t>
            </a:r>
          </a:p>
          <a:p>
            <a:r>
              <a:rPr lang="en-US" sz="3200" b="1" dirty="0" smtClean="0">
                <a:latin typeface="+mj-lt"/>
                <a:cs typeface="Arial" pitchFamily="34" charset="0"/>
              </a:rPr>
              <a:t>		</a:t>
            </a:r>
            <a:r>
              <a:rPr lang="en-US" sz="2800" b="1" i="1" dirty="0" err="1" smtClean="0">
                <a:solidFill>
                  <a:schemeClr val="accent1">
                    <a:lumMod val="75000"/>
                  </a:schemeClr>
                </a:solidFill>
                <a:latin typeface="+mj-lt"/>
                <a:cs typeface="Arial" pitchFamily="34" charset="0"/>
              </a:rPr>
              <a:t>array_name</a:t>
            </a:r>
            <a:r>
              <a:rPr lang="en-US" sz="2800" b="1" i="1" dirty="0" smtClean="0">
                <a:solidFill>
                  <a:schemeClr val="accent1">
                    <a:lumMod val="75000"/>
                  </a:schemeClr>
                </a:solidFill>
                <a:latin typeface="+mj-lt"/>
                <a:cs typeface="Arial" pitchFamily="34" charset="0"/>
              </a:rPr>
              <a:t>[index] </a:t>
            </a:r>
          </a:p>
          <a:p>
            <a:pPr algn="ctr"/>
            <a:r>
              <a:rPr lang="en-US" sz="2800" b="1" i="1" dirty="0" smtClean="0">
                <a:solidFill>
                  <a:schemeClr val="accent1">
                    <a:lumMod val="75000"/>
                  </a:schemeClr>
                </a:solidFill>
                <a:latin typeface="+mj-lt"/>
                <a:cs typeface="Arial" pitchFamily="34" charset="0"/>
              </a:rPr>
              <a:t>or</a:t>
            </a:r>
            <a:r>
              <a:rPr lang="en-US" sz="2800" i="1" dirty="0">
                <a:solidFill>
                  <a:schemeClr val="accent1">
                    <a:lumMod val="75000"/>
                  </a:schemeClr>
                </a:solidFill>
                <a:latin typeface="+mj-lt"/>
                <a:cs typeface="Arial" pitchFamily="34" charset="0"/>
              </a:rPr>
              <a:t/>
            </a:r>
            <a:br>
              <a:rPr lang="en-US" sz="2800" i="1" dirty="0">
                <a:solidFill>
                  <a:schemeClr val="accent1">
                    <a:lumMod val="75000"/>
                  </a:schemeClr>
                </a:solidFill>
                <a:latin typeface="+mj-lt"/>
                <a:cs typeface="Arial" pitchFamily="34" charset="0"/>
              </a:rPr>
            </a:br>
            <a:r>
              <a:rPr lang="en-US" sz="2800" b="1" i="1" dirty="0" err="1" smtClean="0">
                <a:solidFill>
                  <a:schemeClr val="accent1">
                    <a:lumMod val="75000"/>
                  </a:schemeClr>
                </a:solidFill>
                <a:latin typeface="+mj-lt"/>
                <a:cs typeface="Arial" pitchFamily="34" charset="0"/>
              </a:rPr>
              <a:t>variable_object_identifier</a:t>
            </a:r>
            <a:r>
              <a:rPr lang="en-US" sz="2800" b="1" i="1" dirty="0" smtClean="0">
                <a:solidFill>
                  <a:schemeClr val="accent1">
                    <a:lumMod val="75000"/>
                  </a:schemeClr>
                </a:solidFill>
                <a:latin typeface="+mj-lt"/>
                <a:cs typeface="Arial" pitchFamily="34" charset="0"/>
              </a:rPr>
              <a:t>=</a:t>
            </a:r>
            <a:r>
              <a:rPr lang="en-US" sz="2800" b="1" i="1" dirty="0" err="1" smtClean="0">
                <a:solidFill>
                  <a:schemeClr val="accent1">
                    <a:lumMod val="75000"/>
                  </a:schemeClr>
                </a:solidFill>
                <a:latin typeface="+mj-lt"/>
                <a:cs typeface="Arial" pitchFamily="34" charset="0"/>
              </a:rPr>
              <a:t>array_name</a:t>
            </a:r>
            <a:r>
              <a:rPr lang="en-US" sz="2800" b="1" i="1" dirty="0" smtClean="0">
                <a:solidFill>
                  <a:schemeClr val="accent1">
                    <a:lumMod val="75000"/>
                  </a:schemeClr>
                </a:solidFill>
                <a:latin typeface="+mj-lt"/>
                <a:cs typeface="Arial" pitchFamily="34" charset="0"/>
              </a:rPr>
              <a:t>[index]; </a:t>
            </a:r>
          </a:p>
          <a:p>
            <a:endParaRPr lang="en-US" sz="3200" b="1" dirty="0" smtClean="0">
              <a:solidFill>
                <a:srgbClr val="FF0000"/>
              </a:solidFill>
              <a:latin typeface="+mj-lt"/>
              <a:cs typeface="Arial" pitchFamily="34" charset="0"/>
            </a:endParaRPr>
          </a:p>
          <a:p>
            <a:pPr algn="just"/>
            <a:r>
              <a:rPr lang="en-US" sz="3200" i="1" dirty="0" smtClean="0">
                <a:cs typeface="Arial" pitchFamily="34" charset="0"/>
              </a:rPr>
              <a:t>Examples:</a:t>
            </a:r>
          </a:p>
          <a:p>
            <a:pPr algn="just">
              <a:buFont typeface="Arial" pitchFamily="34" charset="0"/>
              <a:buChar char="•"/>
            </a:pPr>
            <a:r>
              <a:rPr lang="en-US" sz="3200" dirty="0" smtClean="0">
                <a:cs typeface="Arial" pitchFamily="34" charset="0"/>
              </a:rPr>
              <a:t> Number[0];         </a:t>
            </a:r>
          </a:p>
          <a:p>
            <a:pPr algn="just">
              <a:buFont typeface="Arial" pitchFamily="34" charset="0"/>
              <a:buChar char="•"/>
            </a:pPr>
            <a:r>
              <a:rPr lang="en-US" sz="3200" dirty="0" smtClean="0">
                <a:cs typeface="Arial" pitchFamily="34" charset="0"/>
              </a:rPr>
              <a:t> x = Pressure[8];</a:t>
            </a:r>
          </a:p>
          <a:p>
            <a:pPr algn="just">
              <a:buFont typeface="Arial" pitchFamily="34" charset="0"/>
              <a:buChar char="•"/>
            </a:pPr>
            <a:r>
              <a:rPr lang="en-US" sz="3200" dirty="0" smtClean="0">
                <a:cs typeface="Arial" pitchFamily="34" charset="0"/>
              </a:rPr>
              <a:t> letter = Word[1];</a:t>
            </a:r>
          </a:p>
          <a:p>
            <a:pPr algn="just"/>
            <a:endParaRPr lang="en-US" sz="3200" dirty="0" smtClean="0">
              <a:cs typeface="Arial" pitchFamily="34" charset="0"/>
            </a:endParaRPr>
          </a:p>
          <a:p>
            <a:r>
              <a:rPr lang="en-US" sz="3200" dirty="0">
                <a:solidFill>
                  <a:srgbClr val="FF0000"/>
                </a:solidFill>
                <a:latin typeface="+mj-lt"/>
                <a:cs typeface="Arial" pitchFamily="34" charset="0"/>
              </a:rPr>
              <a:t/>
            </a:r>
            <a:br>
              <a:rPr lang="en-US" sz="3200" dirty="0">
                <a:solidFill>
                  <a:srgbClr val="FF0000"/>
                </a:solidFill>
                <a:latin typeface="+mj-lt"/>
                <a:cs typeface="Arial" pitchFamily="34" charset="0"/>
              </a:rPr>
            </a:br>
            <a:endParaRPr lang="en-US" sz="3200" dirty="0">
              <a:solidFill>
                <a:srgbClr val="FF0000"/>
              </a:solidFill>
              <a:latin typeface="+mj-lt"/>
              <a:cs typeface="Arial" pitchFamily="34" charset="0"/>
            </a:endParaRPr>
          </a:p>
        </p:txBody>
      </p:sp>
      <p:cxnSp>
        <p:nvCxnSpPr>
          <p:cNvPr id="6" name="Straight Arrow Connector 5"/>
          <p:cNvCxnSpPr/>
          <p:nvPr/>
        </p:nvCxnSpPr>
        <p:spPr>
          <a:xfrm flipH="1">
            <a:off x="2667000" y="4419600"/>
            <a:ext cx="12954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18051" y="4114800"/>
            <a:ext cx="1114408" cy="584775"/>
          </a:xfrm>
          <a:prstGeom prst="rect">
            <a:avLst/>
          </a:prstGeom>
          <a:noFill/>
        </p:spPr>
        <p:txBody>
          <a:bodyPr wrap="none" rtlCol="0">
            <a:spAutoFit/>
          </a:bodyPr>
          <a:lstStyle/>
          <a:p>
            <a:r>
              <a:rPr lang="en-PH" sz="3200" b="1" i="1" dirty="0" smtClean="0">
                <a:solidFill>
                  <a:srgbClr val="FF0000"/>
                </a:solidFill>
              </a:rPr>
              <a:t>index</a:t>
            </a:r>
            <a:endParaRPr lang="en-PH" sz="3200" b="1" i="1" dirty="0">
              <a:solidFill>
                <a:srgbClr val="FF0000"/>
              </a:solidFill>
            </a:endParaRP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800" decel="100000"/>
                                        <p:tgtEl>
                                          <p:spTgt spid="3">
                                            <p:txEl>
                                              <p:pRg st="1" end="1"/>
                                            </p:txEl>
                                          </p:spTgt>
                                        </p:tgtEl>
                                      </p:cBhvr>
                                    </p:animEffect>
                                    <p:anim calcmode="lin" valueType="num">
                                      <p:cBhvr>
                                        <p:cTn id="22"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3"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4"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par>
                                <p:cTn id="27" presetID="3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800" decel="100000"/>
                                        <p:tgtEl>
                                          <p:spTgt spid="3">
                                            <p:txEl>
                                              <p:pRg st="2" end="2"/>
                                            </p:txEl>
                                          </p:spTgt>
                                        </p:tgtEl>
                                      </p:cBhvr>
                                    </p:animEffect>
                                    <p:anim calcmode="lin" valueType="num">
                                      <p:cBhvr>
                                        <p:cTn id="30"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0"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800" decel="100000"/>
                                        <p:tgtEl>
                                          <p:spTgt spid="6"/>
                                        </p:tgtEl>
                                      </p:cBhvr>
                                    </p:animEffect>
                                    <p:anim calcmode="lin" valueType="num">
                                      <p:cBhvr>
                                        <p:cTn id="54" dur="800" decel="100000" fill="hold"/>
                                        <p:tgtEl>
                                          <p:spTgt spid="6"/>
                                        </p:tgtEl>
                                        <p:attrNameLst>
                                          <p:attrName>style.rotation</p:attrName>
                                        </p:attrNameLst>
                                      </p:cBhvr>
                                      <p:tavLst>
                                        <p:tav tm="0">
                                          <p:val>
                                            <p:fltVal val="-90"/>
                                          </p:val>
                                        </p:tav>
                                        <p:tav tm="100000">
                                          <p:val>
                                            <p:fltVal val="0"/>
                                          </p:val>
                                        </p:tav>
                                      </p:tavLst>
                                    </p:anim>
                                    <p:anim calcmode="lin" valueType="num">
                                      <p:cBhvr>
                                        <p:cTn id="55" dur="800" decel="100000" fill="hold"/>
                                        <p:tgtEl>
                                          <p:spTgt spid="6"/>
                                        </p:tgtEl>
                                        <p:attrNameLst>
                                          <p:attrName>ppt_x</p:attrName>
                                        </p:attrNameLst>
                                      </p:cBhvr>
                                      <p:tavLst>
                                        <p:tav tm="0">
                                          <p:val>
                                            <p:strVal val="#ppt_x+0.4"/>
                                          </p:val>
                                        </p:tav>
                                        <p:tav tm="100000">
                                          <p:val>
                                            <p:strVal val="#ppt_x-0.05"/>
                                          </p:val>
                                        </p:tav>
                                      </p:tavLst>
                                    </p:anim>
                                    <p:anim calcmode="lin" valueType="num">
                                      <p:cBhvr>
                                        <p:cTn id="56" dur="800" decel="100000" fill="hold"/>
                                        <p:tgtEl>
                                          <p:spTgt spid="6"/>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8" presetClass="entr" presetSubtype="0" accel="10000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strVal val="#ppt_w*2.5"/>
                                          </p:val>
                                        </p:tav>
                                        <p:tav tm="100000">
                                          <p:val>
                                            <p:strVal val="#ppt_w"/>
                                          </p:val>
                                        </p:tav>
                                      </p:tavLst>
                                    </p:anim>
                                    <p:anim calcmode="lin" valueType="num">
                                      <p:cBhvr>
                                        <p:cTn id="64" dur="500" fill="hold"/>
                                        <p:tgtEl>
                                          <p:spTgt spid="7"/>
                                        </p:tgtEl>
                                        <p:attrNameLst>
                                          <p:attrName>ppt_h</p:attrName>
                                        </p:attrNameLst>
                                      </p:cBhvr>
                                      <p:tavLst>
                                        <p:tav tm="0">
                                          <p:val>
                                            <p:strVal val="#ppt_h*0.01"/>
                                          </p:val>
                                        </p:tav>
                                        <p:tav tm="100000">
                                          <p:val>
                                            <p:strVal val="#ppt_h"/>
                                          </p:val>
                                        </p:tav>
                                      </p:tavLst>
                                    </p:anim>
                                    <p:anim calcmode="lin" valueType="num">
                                      <p:cBhvr>
                                        <p:cTn id="65" dur="500" fill="hold"/>
                                        <p:tgtEl>
                                          <p:spTgt spid="7"/>
                                        </p:tgtEl>
                                        <p:attrNameLst>
                                          <p:attrName>ppt_x</p:attrName>
                                        </p:attrNameLst>
                                      </p:cBhvr>
                                      <p:tavLst>
                                        <p:tav tm="0">
                                          <p:val>
                                            <p:strVal val="#ppt_x"/>
                                          </p:val>
                                        </p:tav>
                                        <p:tav tm="100000">
                                          <p:val>
                                            <p:strVal val="#ppt_x"/>
                                          </p:val>
                                        </p:tav>
                                      </p:tavLst>
                                    </p:anim>
                                    <p:anim calcmode="lin" valueType="num">
                                      <p:cBhvr>
                                        <p:cTn id="66" dur="500" fill="hold"/>
                                        <p:tgtEl>
                                          <p:spTgt spid="7"/>
                                        </p:tgtEl>
                                        <p:attrNameLst>
                                          <p:attrName>ppt_y</p:attrName>
                                        </p:attrNameLst>
                                      </p:cBhvr>
                                      <p:tavLst>
                                        <p:tav tm="0">
                                          <p:val>
                                            <p:strVal val="#ppt_h+1"/>
                                          </p:val>
                                        </p:tav>
                                        <p:tav tm="100000">
                                          <p:val>
                                            <p:strVal val="#ppt_y"/>
                                          </p:val>
                                        </p:tav>
                                      </p:tavLst>
                                    </p:anim>
                                    <p:animEffect transition="in" filter="fade">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29" presetClass="entr" presetSubtype="0" fill="hold" nodeType="clickEffect">
                                  <p:stCondLst>
                                    <p:cond delay="0"/>
                                  </p:stCondLst>
                                  <p:childTnLst>
                                    <p:set>
                                      <p:cBhvr>
                                        <p:cTn id="71" dur="1" fill="hold">
                                          <p:stCondLst>
                                            <p:cond delay="0"/>
                                          </p:stCondLst>
                                        </p:cTn>
                                        <p:tgtEl>
                                          <p:spTgt spid="3">
                                            <p:txEl>
                                              <p:pRg st="6" end="6"/>
                                            </p:txEl>
                                          </p:spTgt>
                                        </p:tgtEl>
                                        <p:attrNameLst>
                                          <p:attrName>style.visibility</p:attrName>
                                        </p:attrNameLst>
                                      </p:cBhvr>
                                      <p:to>
                                        <p:strVal val="visible"/>
                                      </p:to>
                                    </p:set>
                                    <p:anim calcmode="lin" valueType="num">
                                      <p:cBhvr>
                                        <p:cTn id="72"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73"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74" dur="1000"/>
                                        <p:tgtEl>
                                          <p:spTgt spid="3">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9" presetClass="entr" presetSubtype="0"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 calcmode="lin" valueType="num">
                                      <p:cBhvr>
                                        <p:cTn id="79"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80"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8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772400" cy="4031873"/>
          </a:xfrm>
          <a:prstGeom prst="rect">
            <a:avLst/>
          </a:prstGeom>
          <a:noFill/>
        </p:spPr>
        <p:txBody>
          <a:bodyPr wrap="square" rtlCol="0">
            <a:spAutoFit/>
          </a:bodyPr>
          <a:lstStyle/>
          <a:p>
            <a:r>
              <a:rPr lang="en-US" sz="3200" dirty="0" smtClean="0">
                <a:latin typeface="+mj-lt"/>
                <a:cs typeface="Arial" pitchFamily="34" charset="0"/>
              </a:rPr>
              <a:t>Consider the array declaration:</a:t>
            </a:r>
            <a:endParaRPr lang="en-US" sz="3200" b="1" i="1" dirty="0" smtClean="0">
              <a:latin typeface="+mj-lt"/>
              <a:cs typeface="Arial" pitchFamily="34" charset="0"/>
            </a:endParaRPr>
          </a:p>
          <a:p>
            <a:pPr algn="ctr"/>
            <a:r>
              <a:rPr lang="en-US" sz="3200" b="1" i="1" dirty="0" err="1" smtClean="0">
                <a:latin typeface="+mj-lt"/>
                <a:cs typeface="Arial" pitchFamily="34" charset="0"/>
              </a:rPr>
              <a:t>int</a:t>
            </a:r>
            <a:r>
              <a:rPr lang="en-US" sz="3200" b="1" i="1" dirty="0" smtClean="0">
                <a:latin typeface="+mj-lt"/>
                <a:cs typeface="Arial" pitchFamily="34" charset="0"/>
              </a:rPr>
              <a:t> num[5];</a:t>
            </a:r>
          </a:p>
          <a:p>
            <a:pPr algn="ctr"/>
            <a:endParaRPr lang="en-US" sz="3200" b="1" i="1" dirty="0" smtClean="0">
              <a:latin typeface="+mj-lt"/>
              <a:cs typeface="Arial" pitchFamily="34" charset="0"/>
            </a:endParaRPr>
          </a:p>
          <a:p>
            <a:pPr algn="just"/>
            <a:r>
              <a:rPr lang="en-US" sz="3200" dirty="0" smtClean="0">
                <a:latin typeface="+mj-lt"/>
                <a:cs typeface="Arial" pitchFamily="34" charset="0"/>
              </a:rPr>
              <a:t>	If we write </a:t>
            </a:r>
            <a:r>
              <a:rPr lang="en-US" sz="3200" b="1" dirty="0" smtClean="0">
                <a:latin typeface="+mj-lt"/>
                <a:cs typeface="Arial" pitchFamily="34" charset="0"/>
              </a:rPr>
              <a:t>num[5]</a:t>
            </a:r>
            <a:r>
              <a:rPr lang="en-US" sz="3200" dirty="0" smtClean="0">
                <a:latin typeface="+mj-lt"/>
                <a:cs typeface="Arial" pitchFamily="34" charset="0"/>
              </a:rPr>
              <a:t>, we would be accessing the sixth element of </a:t>
            </a:r>
            <a:r>
              <a:rPr lang="en-US" sz="3200" b="1" i="1" dirty="0" smtClean="0">
                <a:latin typeface="+mj-lt"/>
                <a:cs typeface="Arial" pitchFamily="34" charset="0"/>
              </a:rPr>
              <a:t>num</a:t>
            </a:r>
            <a:r>
              <a:rPr lang="en-US" sz="3200" dirty="0" smtClean="0">
                <a:latin typeface="+mj-lt"/>
                <a:cs typeface="Arial" pitchFamily="34" charset="0"/>
              </a:rPr>
              <a:t> and therefore exceeding the size of the array.</a:t>
            </a:r>
            <a:br>
              <a:rPr lang="en-US" sz="3200" dirty="0" smtClean="0">
                <a:latin typeface="+mj-lt"/>
                <a:cs typeface="Arial" pitchFamily="34" charset="0"/>
              </a:rPr>
            </a:br>
            <a:r>
              <a:rPr lang="en-US" sz="3200" dirty="0" smtClean="0">
                <a:latin typeface="+mj-lt"/>
                <a:cs typeface="Arial" pitchFamily="34" charset="0"/>
              </a:rPr>
              <a:t>	</a:t>
            </a:r>
          </a:p>
          <a:p>
            <a:pPr algn="just"/>
            <a:endParaRPr lang="en-US" sz="3200" dirty="0">
              <a:latin typeface="+mj-lt"/>
              <a:cs typeface="Arial" pitchFamily="34" charset="0"/>
            </a:endParaRPr>
          </a:p>
        </p:txBody>
      </p:sp>
      <p:sp>
        <p:nvSpPr>
          <p:cNvPr id="3" name="TextBox 2"/>
          <p:cNvSpPr txBox="1"/>
          <p:nvPr/>
        </p:nvSpPr>
        <p:spPr>
          <a:xfrm>
            <a:off x="762000" y="3200400"/>
            <a:ext cx="7696200" cy="2246769"/>
          </a:xfrm>
          <a:prstGeom prst="rect">
            <a:avLst/>
          </a:prstGeom>
          <a:noFill/>
        </p:spPr>
        <p:txBody>
          <a:bodyPr wrap="square" rtlCol="0">
            <a:spAutoFit/>
          </a:bodyPr>
          <a:lstStyle/>
          <a:p>
            <a:r>
              <a:rPr lang="en-US" sz="3200" dirty="0">
                <a:latin typeface="+mj-lt"/>
                <a:cs typeface="Arial" pitchFamily="34" charset="0"/>
              </a:rPr>
              <a:t/>
            </a:r>
            <a:br>
              <a:rPr lang="en-US" sz="3200" dirty="0">
                <a:latin typeface="+mj-lt"/>
                <a:cs typeface="Arial" pitchFamily="34" charset="0"/>
              </a:rPr>
            </a:br>
            <a:r>
              <a:rPr lang="en-US" sz="3200" dirty="0" smtClean="0">
                <a:latin typeface="+mj-lt"/>
                <a:cs typeface="Arial" pitchFamily="34" charset="0"/>
              </a:rPr>
              <a:t>  </a:t>
            </a:r>
            <a:r>
              <a:rPr lang="en-US" sz="3200" b="1" i="1" dirty="0" smtClean="0">
                <a:latin typeface="+mj-lt"/>
                <a:cs typeface="Arial" pitchFamily="34" charset="0"/>
              </a:rPr>
              <a:t>num</a:t>
            </a:r>
            <a:r>
              <a:rPr lang="en-US" sz="3200" dirty="0">
                <a:latin typeface="+mj-lt"/>
                <a:cs typeface="Arial" pitchFamily="34" charset="0"/>
              </a:rPr>
              <a:t/>
            </a:r>
            <a:br>
              <a:rPr lang="en-US" sz="3200" dirty="0">
                <a:latin typeface="+mj-lt"/>
                <a:cs typeface="Arial" pitchFamily="34" charset="0"/>
              </a:rPr>
            </a:br>
            <a:r>
              <a:rPr lang="en-US" sz="2000" dirty="0" smtClean="0">
                <a:latin typeface="+mj-lt"/>
                <a:cs typeface="Arial" pitchFamily="34" charset="0"/>
              </a:rPr>
              <a:t>                </a:t>
            </a:r>
          </a:p>
          <a:p>
            <a:r>
              <a:rPr lang="en-US" sz="2000" dirty="0" smtClean="0">
                <a:latin typeface="+mj-lt"/>
                <a:cs typeface="Arial" pitchFamily="34" charset="0"/>
              </a:rPr>
              <a:t>                         </a:t>
            </a:r>
            <a:r>
              <a:rPr lang="en-US" sz="2400" dirty="0" smtClean="0">
                <a:latin typeface="+mj-lt"/>
                <a:cs typeface="Arial" pitchFamily="34" charset="0"/>
              </a:rPr>
              <a:t> 0                1                2               3                 4</a:t>
            </a:r>
            <a:endParaRPr lang="en-US" sz="3200" dirty="0" smtClean="0">
              <a:latin typeface="+mj-lt"/>
              <a:cs typeface="Arial" pitchFamily="34" charset="0"/>
            </a:endParaRPr>
          </a:p>
          <a:p>
            <a:pPr algn="just"/>
            <a:r>
              <a:rPr lang="en-US" sz="3200" dirty="0" smtClean="0">
                <a:latin typeface="+mj-lt"/>
                <a:cs typeface="Arial" pitchFamily="34" charset="0"/>
              </a:rPr>
              <a:t>	</a:t>
            </a:r>
            <a:endParaRPr lang="en-US" sz="3200" dirty="0">
              <a:latin typeface="+mj-lt"/>
              <a:cs typeface="Arial" pitchFamily="34" charset="0"/>
            </a:endParaRPr>
          </a:p>
        </p:txBody>
      </p:sp>
      <p:graphicFrame>
        <p:nvGraphicFramePr>
          <p:cNvPr id="4" name="Table 3"/>
          <p:cNvGraphicFramePr>
            <a:graphicFrameLocks noGrp="1"/>
          </p:cNvGraphicFramePr>
          <p:nvPr/>
        </p:nvGraphicFramePr>
        <p:xfrm>
          <a:off x="1828800" y="3962400"/>
          <a:ext cx="6096000" cy="5181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40507">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r>
            </a:tbl>
          </a:graphicData>
        </a:graphic>
      </p:graphicFrame>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800" decel="100000"/>
                                        <p:tgtEl>
                                          <p:spTgt spid="3">
                                            <p:txEl>
                                              <p:pRg st="0" end="0"/>
                                            </p:txEl>
                                          </p:spTgt>
                                        </p:tgtEl>
                                      </p:cBhvr>
                                    </p:animEffect>
                                    <p:anim calcmode="lin" valueType="num">
                                      <p:cBhvr>
                                        <p:cTn id="27"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fade">
                                      <p:cBhvr>
                                        <p:cTn id="43" dur="1000"/>
                                        <p:tgtEl>
                                          <p:spTgt spid="3">
                                            <p:txEl>
                                              <p:pRg st="1" end="1"/>
                                            </p:txEl>
                                          </p:spTgt>
                                        </p:tgtEl>
                                      </p:cBhvr>
                                    </p:animEffect>
                                    <p:anim calcmode="lin" valueType="num">
                                      <p:cBhvr>
                                        <p:cTn id="4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1000"/>
                                        <p:tgtEl>
                                          <p:spTgt spid="3">
                                            <p:txEl>
                                              <p:pRg st="2" end="2"/>
                                            </p:txEl>
                                          </p:spTgt>
                                        </p:tgtEl>
                                      </p:cBhvr>
                                    </p:animEffect>
                                    <p:anim calcmode="lin" valueType="num">
                                      <p:cBhvr>
                                        <p:cTn id="5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US" dirty="0" smtClean="0">
                <a:cs typeface="Arial" pitchFamily="34" charset="0"/>
              </a:rPr>
              <a:t>In C++ it is syntactically correct to exceed the valid range of indices for an array. </a:t>
            </a:r>
          </a:p>
          <a:p>
            <a:r>
              <a:rPr lang="en-US" dirty="0" smtClean="0">
                <a:cs typeface="Arial" pitchFamily="34" charset="0"/>
              </a:rPr>
              <a:t>This can create problems, since accessing out-of-range elements do not cause compilation errors but can cause runtime errors.</a:t>
            </a:r>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447800"/>
            <a:ext cx="7620000" cy="4524315"/>
          </a:xfrm>
          <a:prstGeom prst="rect">
            <a:avLst/>
          </a:prstGeom>
          <a:noFill/>
        </p:spPr>
        <p:txBody>
          <a:bodyPr wrap="square" rtlCol="0">
            <a:spAutoFit/>
          </a:bodyPr>
          <a:lstStyle/>
          <a:p>
            <a:r>
              <a:rPr lang="en-US" sz="3200" dirty="0">
                <a:latin typeface="+mj-lt"/>
                <a:cs typeface="Arial" pitchFamily="34" charset="0"/>
              </a:rPr>
              <a:t>The format is as simple as:</a:t>
            </a:r>
            <a:br>
              <a:rPr lang="en-US" sz="3200" dirty="0">
                <a:latin typeface="+mj-lt"/>
                <a:cs typeface="Arial" pitchFamily="34" charset="0"/>
              </a:rPr>
            </a:br>
            <a:endParaRPr lang="en-US" sz="3200" dirty="0" smtClean="0">
              <a:latin typeface="+mj-lt"/>
              <a:cs typeface="Arial" pitchFamily="34" charset="0"/>
            </a:endParaRPr>
          </a:p>
          <a:p>
            <a:r>
              <a:rPr lang="en-US" sz="3200" b="1" dirty="0" smtClean="0">
                <a:solidFill>
                  <a:srgbClr val="FF0000"/>
                </a:solidFill>
                <a:latin typeface="+mj-lt"/>
                <a:cs typeface="Arial" pitchFamily="34" charset="0"/>
              </a:rPr>
              <a:t>          </a:t>
            </a:r>
            <a:r>
              <a:rPr lang="en-US" sz="3200" b="1" i="1" dirty="0" err="1" smtClean="0">
                <a:solidFill>
                  <a:schemeClr val="accent1">
                    <a:lumMod val="75000"/>
                  </a:schemeClr>
                </a:solidFill>
                <a:latin typeface="+mj-lt"/>
                <a:cs typeface="Arial" pitchFamily="34" charset="0"/>
              </a:rPr>
              <a:t>array_name</a:t>
            </a:r>
            <a:r>
              <a:rPr lang="en-US" sz="3200" b="1" i="1" dirty="0" smtClean="0">
                <a:solidFill>
                  <a:schemeClr val="accent1">
                    <a:lumMod val="75000"/>
                  </a:schemeClr>
                </a:solidFill>
                <a:latin typeface="+mj-lt"/>
                <a:cs typeface="Arial" pitchFamily="34" charset="0"/>
              </a:rPr>
              <a:t>[index]=element value;</a:t>
            </a:r>
          </a:p>
          <a:p>
            <a:endParaRPr lang="en-US" sz="3200" b="1" dirty="0" smtClean="0">
              <a:solidFill>
                <a:srgbClr val="FF0000"/>
              </a:solidFill>
              <a:latin typeface="+mj-lt"/>
              <a:cs typeface="Arial" pitchFamily="34" charset="0"/>
            </a:endParaRPr>
          </a:p>
          <a:p>
            <a:pPr algn="just"/>
            <a:r>
              <a:rPr lang="en-US" sz="3200" i="1" dirty="0" smtClean="0">
                <a:latin typeface="+mj-lt"/>
                <a:cs typeface="Arial" pitchFamily="34" charset="0"/>
              </a:rPr>
              <a:t>Examples:</a:t>
            </a:r>
          </a:p>
          <a:p>
            <a:pPr algn="just"/>
            <a:r>
              <a:rPr lang="en-US" sz="3200" dirty="0" smtClean="0">
                <a:latin typeface="+mj-lt"/>
                <a:cs typeface="Arial" pitchFamily="34" charset="0"/>
              </a:rPr>
              <a:t>Number[0]=-5;</a:t>
            </a:r>
          </a:p>
          <a:p>
            <a:pPr algn="just"/>
            <a:r>
              <a:rPr lang="en-US" sz="3200" dirty="0" smtClean="0">
                <a:latin typeface="+mj-lt"/>
                <a:cs typeface="Arial" pitchFamily="34" charset="0"/>
              </a:rPr>
              <a:t>Traffic[1]=“Green”;</a:t>
            </a:r>
          </a:p>
          <a:p>
            <a:r>
              <a:rPr lang="en-US" sz="3200" dirty="0" smtClean="0">
                <a:latin typeface="+mj-lt"/>
                <a:cs typeface="Arial" pitchFamily="34" charset="0"/>
              </a:rPr>
              <a:t>Word[1]=‘J’;</a:t>
            </a:r>
            <a:r>
              <a:rPr lang="en-US" sz="3200" dirty="0">
                <a:solidFill>
                  <a:srgbClr val="FF0000"/>
                </a:solidFill>
                <a:latin typeface="+mj-lt"/>
                <a:cs typeface="Arial" pitchFamily="34" charset="0"/>
              </a:rPr>
              <a:t/>
            </a:r>
            <a:br>
              <a:rPr lang="en-US" sz="3200" dirty="0">
                <a:solidFill>
                  <a:srgbClr val="FF0000"/>
                </a:solidFill>
                <a:latin typeface="+mj-lt"/>
                <a:cs typeface="Arial" pitchFamily="34" charset="0"/>
              </a:rPr>
            </a:br>
            <a:endParaRPr lang="en-US" sz="3200" dirty="0">
              <a:solidFill>
                <a:srgbClr val="FF0000"/>
              </a:solidFill>
              <a:latin typeface="+mj-lt"/>
              <a:cs typeface="Arial" pitchFamily="34" charset="0"/>
            </a:endParaRPr>
          </a:p>
        </p:txBody>
      </p:sp>
      <p:sp>
        <p:nvSpPr>
          <p:cNvPr id="3" name="Rectangle 2"/>
          <p:cNvSpPr/>
          <p:nvPr/>
        </p:nvSpPr>
        <p:spPr>
          <a:xfrm>
            <a:off x="685800" y="457200"/>
            <a:ext cx="7848600" cy="707886"/>
          </a:xfrm>
          <a:prstGeom prst="rect">
            <a:avLst/>
          </a:prstGeom>
        </p:spPr>
        <p:txBody>
          <a:bodyPr wrap="square">
            <a:spAutoFit/>
          </a:bodyPr>
          <a:lstStyle/>
          <a:p>
            <a:pPr algn="ctr"/>
            <a:r>
              <a:rPr lang="en-US" sz="4000" b="1" dirty="0" smtClean="0">
                <a:latin typeface="+mj-lt"/>
                <a:cs typeface="Arial" pitchFamily="34" charset="0"/>
              </a:rPr>
              <a:t>Assigning Values to </a:t>
            </a:r>
            <a:r>
              <a:rPr lang="en-US" sz="4000" b="1" dirty="0">
                <a:latin typeface="+mj-lt"/>
                <a:cs typeface="Arial" pitchFamily="34" charset="0"/>
              </a:rPr>
              <a:t>an </a:t>
            </a:r>
            <a:r>
              <a:rPr lang="en-US" sz="4000" b="1" dirty="0" smtClean="0">
                <a:latin typeface="+mj-lt"/>
                <a:cs typeface="Arial" pitchFamily="34" charset="0"/>
              </a:rPr>
              <a:t>Array</a:t>
            </a:r>
            <a:endParaRPr lang="en-US" sz="4000" dirty="0">
              <a:latin typeface="+mj-lt"/>
              <a:cs typeface="Arial" pitchFamily="34" charset="0"/>
            </a:endParaRP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800" decel="100000"/>
                                        <p:tgtEl>
                                          <p:spTgt spid="2">
                                            <p:txEl>
                                              <p:pRg st="1" end="1"/>
                                            </p:txEl>
                                          </p:spTgt>
                                        </p:tgtEl>
                                      </p:cBhvr>
                                    </p:animEffect>
                                    <p:anim calcmode="lin" valueType="num">
                                      <p:cBhvr>
                                        <p:cTn id="22" dur="800" decel="100000" fill="hold"/>
                                        <p:tgtEl>
                                          <p:spTgt spid="2">
                                            <p:txEl>
                                              <p:pRg st="1" end="1"/>
                                            </p:txEl>
                                          </p:spTgt>
                                        </p:tgtEl>
                                        <p:attrNameLst>
                                          <p:attrName>style.rotation</p:attrName>
                                        </p:attrNameLst>
                                      </p:cBhvr>
                                      <p:tavLst>
                                        <p:tav tm="0">
                                          <p:val>
                                            <p:fltVal val="-90"/>
                                          </p:val>
                                        </p:tav>
                                        <p:tav tm="100000">
                                          <p:val>
                                            <p:fltVal val="0"/>
                                          </p:val>
                                        </p:tav>
                                      </p:tavLst>
                                    </p:anim>
                                    <p:anim calcmode="lin" valueType="num">
                                      <p:cBhvr>
                                        <p:cTn id="23" dur="800" decel="100000" fill="hold"/>
                                        <p:tgtEl>
                                          <p:spTgt spid="2">
                                            <p:txEl>
                                              <p:pRg st="1" end="1"/>
                                            </p:txEl>
                                          </p:spTgt>
                                        </p:tgtEl>
                                        <p:attrNameLst>
                                          <p:attrName>ppt_x</p:attrName>
                                        </p:attrNameLst>
                                      </p:cBhvr>
                                      <p:tavLst>
                                        <p:tav tm="0">
                                          <p:val>
                                            <p:strVal val="#ppt_x+0.4"/>
                                          </p:val>
                                        </p:tav>
                                        <p:tav tm="100000">
                                          <p:val>
                                            <p:strVal val="#ppt_x-0.05"/>
                                          </p:val>
                                        </p:tav>
                                      </p:tavLst>
                                    </p:anim>
                                    <p:anim calcmode="lin" valueType="num">
                                      <p:cBhvr>
                                        <p:cTn id="24" dur="800" decel="100000" fill="hold"/>
                                        <p:tgtEl>
                                          <p:spTgt spid="2">
                                            <p:txEl>
                                              <p:pRg st="1" end="1"/>
                                            </p:txEl>
                                          </p:spTgt>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2">
                                            <p:txEl>
                                              <p:pRg st="1" end="1"/>
                                            </p:txEl>
                                          </p:spTgt>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2">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p:cTn id="31"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32"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 calcmode="lin" valueType="num">
                                      <p:cBhvr>
                                        <p:cTn id="38"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39"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2">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2">
                                            <p:txEl>
                                              <p:pRg st="5" end="5"/>
                                            </p:txEl>
                                          </p:spTgt>
                                        </p:tgtEl>
                                        <p:attrNameLst>
                                          <p:attrName>style.visibility</p:attrName>
                                        </p:attrNameLst>
                                      </p:cBhvr>
                                      <p:to>
                                        <p:strVal val="visible"/>
                                      </p:to>
                                    </p:set>
                                    <p:anim calcmode="lin" valueType="num">
                                      <p:cBhvr>
                                        <p:cTn id="45"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46"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9" presetClass="entr" presetSubtype="0" fill="hold" nodeType="clickEffect">
                                  <p:stCondLst>
                                    <p:cond delay="0"/>
                                  </p:stCondLst>
                                  <p:childTnLst>
                                    <p:set>
                                      <p:cBhvr>
                                        <p:cTn id="51" dur="1" fill="hold">
                                          <p:stCondLst>
                                            <p:cond delay="0"/>
                                          </p:stCondLst>
                                        </p:cTn>
                                        <p:tgtEl>
                                          <p:spTgt spid="2">
                                            <p:txEl>
                                              <p:pRg st="6" end="6"/>
                                            </p:txEl>
                                          </p:spTgt>
                                        </p:tgtEl>
                                        <p:attrNameLst>
                                          <p:attrName>style.visibility</p:attrName>
                                        </p:attrNameLst>
                                      </p:cBhvr>
                                      <p:to>
                                        <p:strVal val="visible"/>
                                      </p:to>
                                    </p:set>
                                    <p:anim calcmode="lin" valueType="num">
                                      <p:cBhvr>
                                        <p:cTn id="52"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53" dur="10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smtClean="0">
                <a:cs typeface="Arial" pitchFamily="34" charset="0"/>
              </a:rPr>
              <a:t>Uses of brackets [ ]</a:t>
            </a:r>
            <a:endParaRPr lang="en-PH" sz="4000" dirty="0"/>
          </a:p>
        </p:txBody>
      </p:sp>
      <p:sp>
        <p:nvSpPr>
          <p:cNvPr id="4" name="Content Placeholder 3"/>
          <p:cNvSpPr>
            <a:spLocks noGrp="1"/>
          </p:cNvSpPr>
          <p:nvPr>
            <p:ph idx="1"/>
          </p:nvPr>
        </p:nvSpPr>
        <p:spPr>
          <a:xfrm>
            <a:off x="457200" y="1524001"/>
            <a:ext cx="8229600" cy="4267199"/>
          </a:xfrm>
        </p:spPr>
        <p:txBody>
          <a:bodyPr>
            <a:normAutofit fontScale="92500" lnSpcReduction="10000"/>
          </a:bodyPr>
          <a:lstStyle/>
          <a:p>
            <a:pPr algn="just">
              <a:buNone/>
            </a:pPr>
            <a:r>
              <a:rPr lang="en-US" dirty="0" smtClean="0">
                <a:cs typeface="Arial" pitchFamily="34" charset="0"/>
              </a:rPr>
              <a:t>		They perform two different tasks: one is to specify the size of arrays when they are declared; and the second one is to specify indices for concrete array elements. </a:t>
            </a:r>
          </a:p>
          <a:p>
            <a:endParaRPr lang="en-US" dirty="0" smtClean="0">
              <a:cs typeface="Arial" pitchFamily="34" charset="0"/>
            </a:endParaRPr>
          </a:p>
          <a:p>
            <a:r>
              <a:rPr lang="en-US" dirty="0" err="1" smtClean="0">
                <a:cs typeface="Arial" pitchFamily="34" charset="0"/>
              </a:rPr>
              <a:t>int</a:t>
            </a:r>
            <a:r>
              <a:rPr lang="en-US" dirty="0" smtClean="0">
                <a:cs typeface="Arial" pitchFamily="34" charset="0"/>
              </a:rPr>
              <a:t> num[5];         // declaration of a new array</a:t>
            </a:r>
          </a:p>
          <a:p>
            <a:r>
              <a:rPr lang="en-US" dirty="0" smtClean="0">
                <a:cs typeface="Arial" pitchFamily="34" charset="0"/>
              </a:rPr>
              <a:t>num[2] = 75;      // access to an element of the </a:t>
            </a:r>
          </a:p>
          <a:p>
            <a:pPr>
              <a:buNone/>
            </a:pPr>
            <a:r>
              <a:rPr lang="en-US" dirty="0" smtClean="0">
                <a:cs typeface="Arial" pitchFamily="34" charset="0"/>
              </a:rPr>
              <a:t>                                      array </a:t>
            </a:r>
          </a:p>
          <a:p>
            <a:endParaRPr lang="en-US" dirty="0" smtClean="0">
              <a:cs typeface="Arial" pitchFamily="34" charset="0"/>
            </a:endParaRPr>
          </a:p>
          <a:p>
            <a:pPr>
              <a:buNone/>
            </a:pPr>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10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
                                            <p:txEl>
                                              <p:pRg st="3" end="3"/>
                                            </p:txEl>
                                          </p:spTgt>
                                        </p:tgtEl>
                                      </p:cBhvr>
                                    </p:animEffect>
                                  </p:childTnLst>
                                </p:cTn>
                              </p:par>
                              <p:par>
                                <p:cTn id="31" presetID="29"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p:cTn id="33"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7467600" cy="6001643"/>
          </a:xfrm>
          <a:prstGeom prst="rect">
            <a:avLst/>
          </a:prstGeom>
          <a:noFill/>
        </p:spPr>
        <p:txBody>
          <a:bodyPr wrap="square" rtlCol="0">
            <a:spAutoFit/>
          </a:bodyPr>
          <a:lstStyle/>
          <a:p>
            <a:pPr algn="just"/>
            <a:r>
              <a:rPr lang="en-US" sz="3200" dirty="0" smtClean="0">
                <a:latin typeface="+mj-lt"/>
                <a:cs typeface="Arial" pitchFamily="34" charset="0"/>
              </a:rPr>
              <a:t>	Identify the content of the following given the array below:</a:t>
            </a:r>
          </a:p>
          <a:p>
            <a:endParaRPr lang="en-US" sz="3200" dirty="0" smtClean="0">
              <a:latin typeface="+mj-lt"/>
              <a:cs typeface="Arial" pitchFamily="34" charset="0"/>
            </a:endParaRPr>
          </a:p>
          <a:p>
            <a:r>
              <a:rPr lang="en-US" sz="3200" dirty="0" smtClean="0">
                <a:latin typeface="+mj-lt"/>
                <a:cs typeface="Arial" pitchFamily="34" charset="0"/>
              </a:rPr>
              <a:t>num</a:t>
            </a:r>
          </a:p>
          <a:p>
            <a:r>
              <a:rPr lang="en-US" sz="3200" dirty="0" smtClean="0">
                <a:cs typeface="Arial" pitchFamily="34" charset="0"/>
              </a:rPr>
              <a:t>               </a:t>
            </a:r>
            <a:r>
              <a:rPr lang="en-US" dirty="0" smtClean="0">
                <a:cs typeface="Arial" pitchFamily="34" charset="0"/>
              </a:rPr>
              <a:t>0                 1                 2                  3                4                 5</a:t>
            </a:r>
            <a:endParaRPr lang="en-US" sz="3200" dirty="0" smtClean="0">
              <a:cs typeface="Arial" pitchFamily="34" charset="0"/>
            </a:endParaRPr>
          </a:p>
          <a:p>
            <a:r>
              <a:rPr lang="en-US" sz="3200" dirty="0" smtClean="0">
                <a:latin typeface="+mj-lt"/>
                <a:cs typeface="Arial" pitchFamily="34" charset="0"/>
              </a:rPr>
              <a:t>where a=1;</a:t>
            </a:r>
          </a:p>
          <a:p>
            <a:pPr>
              <a:buFont typeface="Arial" pitchFamily="34" charset="0"/>
              <a:buChar char="•"/>
            </a:pPr>
            <a:r>
              <a:rPr lang="en-US" sz="3200" dirty="0" smtClean="0">
                <a:latin typeface="+mj-lt"/>
                <a:cs typeface="Arial" pitchFamily="34" charset="0"/>
              </a:rPr>
              <a:t> num[0] = a;             	num[0] = ?</a:t>
            </a:r>
          </a:p>
          <a:p>
            <a:pPr>
              <a:buFont typeface="Arial" pitchFamily="34" charset="0"/>
              <a:buChar char="•"/>
            </a:pPr>
            <a:r>
              <a:rPr lang="en-US" sz="3200" dirty="0" smtClean="0">
                <a:latin typeface="+mj-lt"/>
                <a:cs typeface="Arial" pitchFamily="34" charset="0"/>
              </a:rPr>
              <a:t> num[a] = 5;		</a:t>
            </a:r>
            <a:r>
              <a:rPr lang="en-US" sz="3200" dirty="0" smtClean="0">
                <a:cs typeface="Arial" pitchFamily="34" charset="0"/>
              </a:rPr>
              <a:t>num[a] = ?</a:t>
            </a:r>
            <a:endParaRPr lang="en-US" sz="3200" dirty="0" smtClean="0">
              <a:latin typeface="+mj-lt"/>
              <a:cs typeface="Arial" pitchFamily="34" charset="0"/>
            </a:endParaRPr>
          </a:p>
          <a:p>
            <a:pPr>
              <a:buFont typeface="Arial" pitchFamily="34" charset="0"/>
              <a:buChar char="•"/>
            </a:pPr>
            <a:r>
              <a:rPr lang="en-US" sz="3200" dirty="0" smtClean="0">
                <a:latin typeface="+mj-lt"/>
                <a:cs typeface="Arial" pitchFamily="34" charset="0"/>
              </a:rPr>
              <a:t> b = num [a+2];		b = ?</a:t>
            </a:r>
          </a:p>
          <a:p>
            <a:pPr>
              <a:buFont typeface="Arial" pitchFamily="34" charset="0"/>
              <a:buChar char="•"/>
            </a:pPr>
            <a:r>
              <a:rPr lang="en-US" sz="3200" dirty="0" smtClean="0">
                <a:latin typeface="+mj-lt"/>
                <a:cs typeface="Arial" pitchFamily="34" charset="0"/>
              </a:rPr>
              <a:t> num[num[a]] = num[2] + 5;</a:t>
            </a:r>
          </a:p>
          <a:p>
            <a:r>
              <a:rPr lang="en-US" sz="3200" dirty="0" smtClean="0">
                <a:latin typeface="+mj-lt"/>
                <a:cs typeface="Arial" pitchFamily="34" charset="0"/>
              </a:rPr>
              <a:t>				</a:t>
            </a:r>
            <a:r>
              <a:rPr lang="en-US" sz="3200" dirty="0" smtClean="0">
                <a:cs typeface="Arial" pitchFamily="34" charset="0"/>
              </a:rPr>
              <a:t> num[num[a]] = ?</a:t>
            </a:r>
            <a:endParaRPr lang="en-US" sz="3200" dirty="0" smtClean="0">
              <a:latin typeface="+mj-lt"/>
              <a:cs typeface="Arial" pitchFamily="34" charset="0"/>
            </a:endParaRPr>
          </a:p>
          <a:p>
            <a:endParaRPr lang="en-US" sz="3200" dirty="0">
              <a:latin typeface="+mj-lt"/>
              <a:cs typeface="Arial" pitchFamily="34" charset="0"/>
            </a:endParaRPr>
          </a:p>
        </p:txBody>
      </p:sp>
      <p:graphicFrame>
        <p:nvGraphicFramePr>
          <p:cNvPr id="3" name="Table 2"/>
          <p:cNvGraphicFramePr>
            <a:graphicFrameLocks noGrp="1"/>
          </p:cNvGraphicFramePr>
          <p:nvPr/>
        </p:nvGraphicFramePr>
        <p:xfrm>
          <a:off x="1752600" y="2286000"/>
          <a:ext cx="6096000" cy="57912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pPr algn="ctr"/>
                      <a:r>
                        <a:rPr lang="en-US" sz="3200" dirty="0" smtClean="0"/>
                        <a:t>4</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-1</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5</a:t>
                      </a:r>
                      <a:endParaRPr lang="en-US" sz="3200" dirty="0"/>
                    </a:p>
                  </a:txBody>
                  <a:tcPr/>
                </a:tc>
              </a:tr>
            </a:tbl>
          </a:graphicData>
        </a:graphic>
      </p:graphicFrame>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7"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p:cTn id="43"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 calcmode="lin" valueType="num">
                                      <p:cBhvr>
                                        <p:cTn id="50"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2">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 calcmode="lin" valueType="num">
                                      <p:cBhvr>
                                        <p:cTn id="57" dur="1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9" presetClass="entr" presetSubtype="0" fill="hold" nodeType="clickEffect">
                                  <p:stCondLst>
                                    <p:cond delay="0"/>
                                  </p:stCondLst>
                                  <p:childTnLst>
                                    <p:set>
                                      <p:cBhvr>
                                        <p:cTn id="63" dur="1" fill="hold">
                                          <p:stCondLst>
                                            <p:cond delay="0"/>
                                          </p:stCondLst>
                                        </p:cTn>
                                        <p:tgtEl>
                                          <p:spTgt spid="2">
                                            <p:txEl>
                                              <p:pRg st="8" end="8"/>
                                            </p:txEl>
                                          </p:spTgt>
                                        </p:tgtEl>
                                        <p:attrNameLst>
                                          <p:attrName>style.visibility</p:attrName>
                                        </p:attrNameLst>
                                      </p:cBhvr>
                                      <p:to>
                                        <p:strVal val="visible"/>
                                      </p:to>
                                    </p:set>
                                    <p:anim calcmode="lin" valueType="num">
                                      <p:cBhvr>
                                        <p:cTn id="64" dur="10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6" dur="1000"/>
                                        <p:tgtEl>
                                          <p:spTgt spid="2">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9" presetClass="entr" presetSubtype="0" fill="hold" nodeType="clickEffect">
                                  <p:stCondLst>
                                    <p:cond delay="0"/>
                                  </p:stCondLst>
                                  <p:childTnLst>
                                    <p:set>
                                      <p:cBhvr>
                                        <p:cTn id="70" dur="1" fill="hold">
                                          <p:stCondLst>
                                            <p:cond delay="0"/>
                                          </p:stCondLst>
                                        </p:cTn>
                                        <p:tgtEl>
                                          <p:spTgt spid="2">
                                            <p:txEl>
                                              <p:pRg st="9" end="9"/>
                                            </p:txEl>
                                          </p:spTgt>
                                        </p:tgtEl>
                                        <p:attrNameLst>
                                          <p:attrName>style.visibility</p:attrName>
                                        </p:attrNameLst>
                                      </p:cBhvr>
                                      <p:to>
                                        <p:strVal val="visible"/>
                                      </p:to>
                                    </p:set>
                                    <p:anim calcmode="lin" valueType="num">
                                      <p:cBhvr>
                                        <p:cTn id="71" dur="1000" fill="hold"/>
                                        <p:tgtEl>
                                          <p:spTgt spid="2">
                                            <p:txEl>
                                              <p:pRg st="9" end="9"/>
                                            </p:txEl>
                                          </p:spTgt>
                                        </p:tgtEl>
                                        <p:attrNameLst>
                                          <p:attrName>ppt_x</p:attrName>
                                        </p:attrNameLst>
                                      </p:cBhvr>
                                      <p:tavLst>
                                        <p:tav tm="0">
                                          <p:val>
                                            <p:strVal val="#ppt_x-.2"/>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3" dur="1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676400" y="3200400"/>
          <a:ext cx="6096000" cy="5181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pPr algn="ctr"/>
                      <a:r>
                        <a:rPr lang="en-US" sz="2800" dirty="0" smtClean="0"/>
                        <a:t>4</a:t>
                      </a:r>
                      <a:endParaRPr lang="en-US" sz="2800" dirty="0"/>
                    </a:p>
                  </a:txBody>
                  <a:tcPr/>
                </a:tc>
                <a:tc>
                  <a:txBody>
                    <a:bodyPr/>
                    <a:lstStyle/>
                    <a:p>
                      <a:pPr algn="ctr"/>
                      <a:r>
                        <a:rPr lang="en-US" sz="2800" dirty="0" smtClean="0"/>
                        <a:t>2</a:t>
                      </a:r>
                      <a:endParaRPr lang="en-US" sz="2800" dirty="0"/>
                    </a:p>
                  </a:txBody>
                  <a:tcPr/>
                </a:tc>
                <a:tc>
                  <a:txBody>
                    <a:bodyPr/>
                    <a:lstStyle/>
                    <a:p>
                      <a:pPr algn="ctr"/>
                      <a:r>
                        <a:rPr lang="en-US" sz="2800" dirty="0" smtClean="0"/>
                        <a:t>0</a:t>
                      </a:r>
                      <a:endParaRPr lang="en-US" sz="2800" dirty="0"/>
                    </a:p>
                  </a:txBody>
                  <a:tcPr/>
                </a:tc>
                <a:tc>
                  <a:txBody>
                    <a:bodyPr/>
                    <a:lstStyle/>
                    <a:p>
                      <a:pPr algn="ctr"/>
                      <a:r>
                        <a:rPr lang="en-US" sz="2800" dirty="0" smtClean="0"/>
                        <a:t>-1</a:t>
                      </a:r>
                      <a:endParaRPr lang="en-US" sz="2800" dirty="0"/>
                    </a:p>
                  </a:txBody>
                  <a:tcPr/>
                </a:tc>
                <a:tc>
                  <a:txBody>
                    <a:bodyPr/>
                    <a:lstStyle/>
                    <a:p>
                      <a:pPr algn="ctr"/>
                      <a:r>
                        <a:rPr lang="en-US" sz="2800" dirty="0" smtClean="0"/>
                        <a:t>3</a:t>
                      </a:r>
                      <a:endParaRPr lang="en-US" sz="2800" dirty="0"/>
                    </a:p>
                  </a:txBody>
                  <a:tcPr/>
                </a:tc>
                <a:tc>
                  <a:txBody>
                    <a:bodyPr/>
                    <a:lstStyle/>
                    <a:p>
                      <a:pPr algn="ctr"/>
                      <a:r>
                        <a:rPr lang="en-US" sz="2800" dirty="0" smtClean="0"/>
                        <a:t>5</a:t>
                      </a:r>
                      <a:endParaRPr lang="en-US" sz="2800" dirty="0"/>
                    </a:p>
                  </a:txBody>
                  <a:tcPr/>
                </a:tc>
              </a:tr>
            </a:tbl>
          </a:graphicData>
        </a:graphic>
      </p:graphicFrame>
      <p:sp>
        <p:nvSpPr>
          <p:cNvPr id="4" name="TextBox 3"/>
          <p:cNvSpPr txBox="1"/>
          <p:nvPr/>
        </p:nvSpPr>
        <p:spPr>
          <a:xfrm>
            <a:off x="609601" y="1066800"/>
            <a:ext cx="8000999" cy="5355312"/>
          </a:xfrm>
          <a:prstGeom prst="rect">
            <a:avLst/>
          </a:prstGeom>
          <a:noFill/>
        </p:spPr>
        <p:txBody>
          <a:bodyPr wrap="square" rtlCol="0">
            <a:spAutoFit/>
          </a:bodyPr>
          <a:lstStyle/>
          <a:p>
            <a:pPr algn="just"/>
            <a:r>
              <a:rPr lang="en-US" sz="3200" dirty="0" smtClean="0"/>
              <a:t>	Perform the following expressions sequentially then illustrate the content of the array after each expression.</a:t>
            </a:r>
          </a:p>
          <a:p>
            <a:pPr algn="just"/>
            <a:endParaRPr lang="en-US" sz="3200" dirty="0" smtClean="0"/>
          </a:p>
          <a:p>
            <a:r>
              <a:rPr lang="en-US" sz="3200" dirty="0" smtClean="0"/>
              <a:t>       </a:t>
            </a:r>
            <a:endParaRPr lang="en-US" sz="3200" b="1" dirty="0" smtClean="0"/>
          </a:p>
          <a:p>
            <a:endParaRPr lang="en-US" sz="1000" dirty="0" smtClean="0">
              <a:cs typeface="Arial" pitchFamily="34" charset="0"/>
            </a:endParaRPr>
          </a:p>
          <a:p>
            <a:r>
              <a:rPr lang="en-US" sz="2000" dirty="0" smtClean="0">
                <a:cs typeface="Arial" pitchFamily="34" charset="0"/>
              </a:rPr>
              <a:t>                          0               1               2                3               4                5</a:t>
            </a:r>
            <a:endParaRPr lang="en-US" sz="3600" dirty="0" smtClean="0">
              <a:cs typeface="Arial" pitchFamily="34" charset="0"/>
            </a:endParaRPr>
          </a:p>
          <a:p>
            <a:endParaRPr lang="en-US" sz="1600" dirty="0" smtClean="0"/>
          </a:p>
          <a:p>
            <a:pPr marL="457200" indent="-457200">
              <a:buAutoNum type="arabicPeriod"/>
            </a:pPr>
            <a:r>
              <a:rPr lang="en-US" sz="3200" dirty="0" smtClean="0"/>
              <a:t>N[1] = N[3] + N[5] – N[1]</a:t>
            </a:r>
          </a:p>
          <a:p>
            <a:pPr marL="457200" indent="-457200">
              <a:buAutoNum type="arabicPeriod"/>
            </a:pPr>
            <a:r>
              <a:rPr lang="en-US" sz="3200" dirty="0" smtClean="0"/>
              <a:t>N[3] = (N[N[1]-N[2]] – N[3])*N[5]        </a:t>
            </a:r>
          </a:p>
          <a:p>
            <a:pPr marL="457200" indent="-457200">
              <a:buAutoNum type="arabicPeriod"/>
            </a:pPr>
            <a:r>
              <a:rPr lang="en-US" sz="3200" dirty="0" smtClean="0"/>
              <a:t>N[5] = (N[N[3]-N[1]]+N[0]) /N[4]</a:t>
            </a:r>
          </a:p>
          <a:p>
            <a:pPr marL="457200" indent="-457200"/>
            <a:r>
              <a:rPr lang="en-US" sz="3200" dirty="0" smtClean="0"/>
              <a:t>                    </a:t>
            </a:r>
          </a:p>
        </p:txBody>
      </p:sp>
      <p:sp>
        <p:nvSpPr>
          <p:cNvPr id="5" name="TextBox 4"/>
          <p:cNvSpPr txBox="1"/>
          <p:nvPr/>
        </p:nvSpPr>
        <p:spPr>
          <a:xfrm>
            <a:off x="609600" y="304800"/>
            <a:ext cx="8077200" cy="707886"/>
          </a:xfrm>
          <a:prstGeom prst="rect">
            <a:avLst/>
          </a:prstGeom>
          <a:noFill/>
        </p:spPr>
        <p:txBody>
          <a:bodyPr wrap="square" rtlCol="0">
            <a:spAutoFit/>
          </a:bodyPr>
          <a:lstStyle/>
          <a:p>
            <a:pPr algn="ctr"/>
            <a:r>
              <a:rPr lang="en-PH" sz="4000" dirty="0" smtClean="0"/>
              <a:t>Exercise</a:t>
            </a:r>
            <a:endParaRPr lang="en-PH" sz="4000" dirty="0"/>
          </a:p>
        </p:txBody>
      </p:sp>
      <p:sp>
        <p:nvSpPr>
          <p:cNvPr id="6" name="TextBox 5"/>
          <p:cNvSpPr txBox="1"/>
          <p:nvPr/>
        </p:nvSpPr>
        <p:spPr>
          <a:xfrm>
            <a:off x="1143000" y="2667000"/>
            <a:ext cx="556563" cy="769441"/>
          </a:xfrm>
          <a:prstGeom prst="rect">
            <a:avLst/>
          </a:prstGeom>
          <a:noFill/>
        </p:spPr>
        <p:txBody>
          <a:bodyPr wrap="none" rtlCol="0">
            <a:spAutoFit/>
          </a:bodyPr>
          <a:lstStyle/>
          <a:p>
            <a:r>
              <a:rPr lang="en-US" sz="4400" b="1" dirty="0" smtClean="0"/>
              <a:t>N</a:t>
            </a:r>
            <a:endParaRPr lang="en-PH" sz="4400" dirty="0"/>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p:cTn id="35" dur="10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p:cTn id="42" dur="1000" fill="hold"/>
                                        <p:tgtEl>
                                          <p:spTgt spid="4">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4">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p:cTn id="49" dur="1000" fill="hold"/>
                                        <p:tgtEl>
                                          <p:spTgt spid="4">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4">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PH" sz="4000" b="1" dirty="0" smtClean="0"/>
              <a:t>Programming Examples</a:t>
            </a:r>
            <a:endParaRPr lang="en-PH" sz="4000" b="1" dirty="0"/>
          </a:p>
        </p:txBody>
      </p:sp>
      <p:sp>
        <p:nvSpPr>
          <p:cNvPr id="3" name="Content Placeholder 2"/>
          <p:cNvSpPr>
            <a:spLocks noGrp="1"/>
          </p:cNvSpPr>
          <p:nvPr>
            <p:ph idx="1"/>
          </p:nvPr>
        </p:nvSpPr>
        <p:spPr>
          <a:xfrm>
            <a:off x="457200" y="1143000"/>
            <a:ext cx="8229600" cy="1524000"/>
          </a:xfrm>
        </p:spPr>
        <p:txBody>
          <a:bodyPr>
            <a:normAutofit/>
          </a:bodyPr>
          <a:lstStyle/>
          <a:p>
            <a:pPr algn="just">
              <a:buNone/>
            </a:pPr>
            <a:r>
              <a:rPr lang="en-PH" sz="2800" dirty="0" smtClean="0"/>
              <a:t>		So going back to the last example, say we wanted to print the stored five integers in the array named </a:t>
            </a:r>
            <a:r>
              <a:rPr lang="en-PH" sz="2800" b="1" i="1" dirty="0" smtClean="0"/>
              <a:t>ages</a:t>
            </a:r>
            <a:r>
              <a:rPr lang="en-PH" sz="2800" dirty="0" smtClean="0"/>
              <a:t>:</a:t>
            </a:r>
          </a:p>
        </p:txBody>
      </p:sp>
      <p:sp>
        <p:nvSpPr>
          <p:cNvPr id="5" name="TextBox 4"/>
          <p:cNvSpPr txBox="1"/>
          <p:nvPr/>
        </p:nvSpPr>
        <p:spPr>
          <a:xfrm>
            <a:off x="838200" y="2590800"/>
            <a:ext cx="7772400" cy="3416320"/>
          </a:xfrm>
          <a:prstGeom prst="rect">
            <a:avLst/>
          </a:prstGeom>
          <a:noFill/>
        </p:spPr>
        <p:txBody>
          <a:bodyPr wrap="square" rtlCol="0">
            <a:spAutoFit/>
          </a:bodyPr>
          <a:lstStyle/>
          <a:p>
            <a:r>
              <a:rPr lang="en-PH" sz="2400" dirty="0" smtClean="0"/>
              <a:t>#include &lt;</a:t>
            </a:r>
            <a:r>
              <a:rPr lang="en-PH" sz="2400" dirty="0" err="1" smtClean="0"/>
              <a:t>iostream</a:t>
            </a:r>
            <a:r>
              <a:rPr lang="en-PH" sz="2400" dirty="0" smtClean="0"/>
              <a:t>&gt; </a:t>
            </a:r>
          </a:p>
          <a:p>
            <a:r>
              <a:rPr lang="en-PH" sz="2400" dirty="0" smtClean="0"/>
              <a:t>#include&lt;</a:t>
            </a:r>
            <a:r>
              <a:rPr lang="en-PH" sz="2400" dirty="0" err="1" smtClean="0"/>
              <a:t>conio.h</a:t>
            </a:r>
            <a:r>
              <a:rPr lang="en-PH" sz="2400" dirty="0" smtClean="0"/>
              <a:t>&gt;</a:t>
            </a:r>
          </a:p>
          <a:p>
            <a:r>
              <a:rPr lang="en-PH" sz="2400" dirty="0" smtClean="0"/>
              <a:t>using namespace std; </a:t>
            </a:r>
          </a:p>
          <a:p>
            <a:r>
              <a:rPr lang="en-PH" sz="2400" dirty="0" err="1" smtClean="0"/>
              <a:t>int</a:t>
            </a:r>
            <a:r>
              <a:rPr lang="en-PH" sz="2400" dirty="0" smtClean="0"/>
              <a:t> main() { </a:t>
            </a:r>
          </a:p>
          <a:p>
            <a:r>
              <a:rPr lang="en-PH" sz="2400" dirty="0" err="1" smtClean="0"/>
              <a:t>int</a:t>
            </a:r>
            <a:r>
              <a:rPr lang="en-PH" sz="2400" dirty="0" smtClean="0"/>
              <a:t> ages [5]={15,24,54,33,20}; </a:t>
            </a:r>
          </a:p>
          <a:p>
            <a:r>
              <a:rPr lang="en-PH" sz="2400" dirty="0" err="1" smtClean="0"/>
              <a:t>cout</a:t>
            </a:r>
            <a:r>
              <a:rPr lang="en-PH" sz="2400" dirty="0" smtClean="0"/>
              <a:t>&lt;&lt;ages&lt;&lt;</a:t>
            </a:r>
            <a:r>
              <a:rPr lang="en-PH" sz="2400" dirty="0" err="1" smtClean="0"/>
              <a:t>endl</a:t>
            </a:r>
            <a:r>
              <a:rPr lang="en-PH" sz="2400" dirty="0" smtClean="0"/>
              <a:t>; </a:t>
            </a:r>
          </a:p>
          <a:p>
            <a:r>
              <a:rPr lang="en-PH" sz="2400" dirty="0" err="1" smtClean="0"/>
              <a:t>getch</a:t>
            </a:r>
            <a:r>
              <a:rPr lang="en-PH" sz="2400" dirty="0" smtClean="0"/>
              <a:t>();</a:t>
            </a:r>
          </a:p>
          <a:p>
            <a:r>
              <a:rPr lang="en-PH" sz="2400" dirty="0" smtClean="0"/>
              <a:t>return 0; </a:t>
            </a:r>
          </a:p>
          <a:p>
            <a:r>
              <a:rPr lang="en-PH" sz="2400" dirty="0" smtClean="0"/>
              <a:t>}</a:t>
            </a:r>
            <a:endParaRPr lang="en-PH" sz="2400" dirty="0"/>
          </a:p>
        </p:txBody>
      </p:sp>
      <p:sp>
        <p:nvSpPr>
          <p:cNvPr id="8" name="Rectangle 7"/>
          <p:cNvSpPr/>
          <p:nvPr/>
        </p:nvSpPr>
        <p:spPr>
          <a:xfrm>
            <a:off x="1066800" y="1019681"/>
            <a:ext cx="2743200" cy="6447919"/>
          </a:xfrm>
          <a:prstGeom prst="rect">
            <a:avLst/>
          </a:prstGeom>
          <a:noFill/>
        </p:spPr>
        <p:txBody>
          <a:bodyPr wrap="square" lIns="91440" tIns="45720" rIns="91440" bIns="45720">
            <a:spAutoFit/>
          </a:bodyPr>
          <a:lstStyle/>
          <a:p>
            <a:pPr algn="ctr"/>
            <a:r>
              <a:rPr lang="en-US" sz="413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X</a:t>
            </a:r>
            <a:endParaRPr lang="en-US" sz="413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800" decel="100000"/>
                                        <p:tgtEl>
                                          <p:spTgt spid="5"/>
                                        </p:tgtEl>
                                      </p:cBhvr>
                                    </p:animEffect>
                                    <p:anim calcmode="lin" valueType="num">
                                      <p:cBhvr>
                                        <p:cTn id="22" dur="800" decel="100000" fill="hold"/>
                                        <p:tgtEl>
                                          <p:spTgt spid="5"/>
                                        </p:tgtEl>
                                        <p:attrNameLst>
                                          <p:attrName>style.rotation</p:attrName>
                                        </p:attrNameLst>
                                      </p:cBhvr>
                                      <p:tavLst>
                                        <p:tav tm="0">
                                          <p:val>
                                            <p:fltVal val="-90"/>
                                          </p:val>
                                        </p:tav>
                                        <p:tav tm="100000">
                                          <p:val>
                                            <p:fltVal val="0"/>
                                          </p:val>
                                        </p:tav>
                                      </p:tavLst>
                                    </p:anim>
                                    <p:anim calcmode="lin" valueType="num">
                                      <p:cBhvr>
                                        <p:cTn id="23" dur="800" decel="100000" fill="hold"/>
                                        <p:tgtEl>
                                          <p:spTgt spid="5"/>
                                        </p:tgtEl>
                                        <p:attrNameLst>
                                          <p:attrName>ppt_x</p:attrName>
                                        </p:attrNameLst>
                                      </p:cBhvr>
                                      <p:tavLst>
                                        <p:tav tm="0">
                                          <p:val>
                                            <p:strVal val="#ppt_x+0.4"/>
                                          </p:val>
                                        </p:tav>
                                        <p:tav tm="100000">
                                          <p:val>
                                            <p:strVal val="#ppt_x-0.05"/>
                                          </p:val>
                                        </p:tav>
                                      </p:tavLst>
                                    </p:anim>
                                    <p:anim calcmode="lin" valueType="num">
                                      <p:cBhvr>
                                        <p:cTn id="24" dur="800" decel="100000" fill="hold"/>
                                        <p:tgtEl>
                                          <p:spTgt spid="5"/>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8" presetClass="entr" presetSubtype="0" accel="10000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strVal val="#ppt_w*2.5"/>
                                          </p:val>
                                        </p:tav>
                                        <p:tav tm="100000">
                                          <p:val>
                                            <p:strVal val="#ppt_w"/>
                                          </p:val>
                                        </p:tav>
                                      </p:tavLst>
                                    </p:anim>
                                    <p:anim calcmode="lin" valueType="num">
                                      <p:cBhvr>
                                        <p:cTn id="32" dur="500" fill="hold"/>
                                        <p:tgtEl>
                                          <p:spTgt spid="8"/>
                                        </p:tgtEl>
                                        <p:attrNameLst>
                                          <p:attrName>ppt_h</p:attrName>
                                        </p:attrNameLst>
                                      </p:cBhvr>
                                      <p:tavLst>
                                        <p:tav tm="0">
                                          <p:val>
                                            <p:strVal val="#ppt_h*0.01"/>
                                          </p:val>
                                        </p:tav>
                                        <p:tav tm="100000">
                                          <p:val>
                                            <p:strVal val="#ppt_h"/>
                                          </p:val>
                                        </p:tav>
                                      </p:tavLst>
                                    </p:anim>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h+1"/>
                                          </p:val>
                                        </p:tav>
                                        <p:tav tm="100000">
                                          <p:val>
                                            <p:strVal val="#ppt_y"/>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1219200"/>
          </a:xfrm>
        </p:spPr>
        <p:txBody>
          <a:bodyPr/>
          <a:lstStyle/>
          <a:p>
            <a:pPr>
              <a:buNone/>
            </a:pPr>
            <a:r>
              <a:rPr lang="en-PH" i="1" dirty="0" smtClean="0"/>
              <a:t>		Imagine if you wanted to store the age of five individuals...</a:t>
            </a:r>
            <a:endParaRPr lang="en-PH" i="1" dirty="0"/>
          </a:p>
        </p:txBody>
      </p:sp>
      <p:sp>
        <p:nvSpPr>
          <p:cNvPr id="4" name="TextBox 3"/>
          <p:cNvSpPr txBox="1"/>
          <p:nvPr/>
        </p:nvSpPr>
        <p:spPr>
          <a:xfrm>
            <a:off x="609600" y="2133600"/>
            <a:ext cx="8153400" cy="584775"/>
          </a:xfrm>
          <a:prstGeom prst="rect">
            <a:avLst/>
          </a:prstGeom>
          <a:noFill/>
        </p:spPr>
        <p:txBody>
          <a:bodyPr wrap="square" rtlCol="0">
            <a:spAutoFit/>
          </a:bodyPr>
          <a:lstStyle/>
          <a:p>
            <a:r>
              <a:rPr lang="en-PH" sz="3200" dirty="0" smtClean="0"/>
              <a:t> It would look something like this:</a:t>
            </a:r>
            <a:endParaRPr lang="en-PH" sz="3200" dirty="0"/>
          </a:p>
        </p:txBody>
      </p:sp>
      <p:sp>
        <p:nvSpPr>
          <p:cNvPr id="5" name="TextBox 4"/>
          <p:cNvSpPr txBox="1"/>
          <p:nvPr/>
        </p:nvSpPr>
        <p:spPr>
          <a:xfrm>
            <a:off x="609600" y="3048000"/>
            <a:ext cx="3352800" cy="2246769"/>
          </a:xfrm>
          <a:prstGeom prst="rect">
            <a:avLst/>
          </a:prstGeom>
          <a:noFill/>
        </p:spPr>
        <p:txBody>
          <a:bodyPr wrap="square" rtlCol="0">
            <a:spAutoFit/>
          </a:bodyPr>
          <a:lstStyle/>
          <a:p>
            <a:r>
              <a:rPr lang="en-PH" sz="2800" b="1" dirty="0" err="1" smtClean="0">
                <a:solidFill>
                  <a:srgbClr val="FF0000"/>
                </a:solidFill>
                <a:cs typeface="Courier New" pitchFamily="49" charset="0"/>
              </a:rPr>
              <a:t>int</a:t>
            </a:r>
            <a:r>
              <a:rPr lang="en-PH" sz="2800" b="1" dirty="0" smtClean="0">
                <a:solidFill>
                  <a:srgbClr val="FF0000"/>
                </a:solidFill>
                <a:cs typeface="Courier New" pitchFamily="49" charset="0"/>
              </a:rPr>
              <a:t> age1=15; </a:t>
            </a:r>
          </a:p>
          <a:p>
            <a:r>
              <a:rPr lang="en-PH" sz="2800" b="1" dirty="0" err="1" smtClean="0">
                <a:solidFill>
                  <a:schemeClr val="tx2">
                    <a:lumMod val="60000"/>
                    <a:lumOff val="40000"/>
                  </a:schemeClr>
                </a:solidFill>
                <a:cs typeface="Courier New" pitchFamily="49" charset="0"/>
              </a:rPr>
              <a:t>int</a:t>
            </a:r>
            <a:r>
              <a:rPr lang="en-PH" sz="2800" b="1" dirty="0" smtClean="0">
                <a:solidFill>
                  <a:schemeClr val="tx2">
                    <a:lumMod val="60000"/>
                    <a:lumOff val="40000"/>
                  </a:schemeClr>
                </a:solidFill>
                <a:cs typeface="Courier New" pitchFamily="49" charset="0"/>
              </a:rPr>
              <a:t> age2=24; </a:t>
            </a:r>
          </a:p>
          <a:p>
            <a:r>
              <a:rPr lang="en-PH" sz="2800" b="1" dirty="0" err="1" smtClean="0">
                <a:solidFill>
                  <a:schemeClr val="accent3">
                    <a:lumMod val="75000"/>
                  </a:schemeClr>
                </a:solidFill>
                <a:cs typeface="Courier New" pitchFamily="49" charset="0"/>
              </a:rPr>
              <a:t>int</a:t>
            </a:r>
            <a:r>
              <a:rPr lang="en-PH" sz="2800" b="1" dirty="0" smtClean="0">
                <a:solidFill>
                  <a:schemeClr val="accent3">
                    <a:lumMod val="75000"/>
                  </a:schemeClr>
                </a:solidFill>
                <a:cs typeface="Courier New" pitchFamily="49" charset="0"/>
              </a:rPr>
              <a:t> age3=54; </a:t>
            </a:r>
          </a:p>
          <a:p>
            <a:r>
              <a:rPr lang="en-PH" sz="2800" b="1" dirty="0" err="1" smtClean="0">
                <a:solidFill>
                  <a:schemeClr val="accent4">
                    <a:lumMod val="75000"/>
                  </a:schemeClr>
                </a:solidFill>
                <a:cs typeface="Courier New" pitchFamily="49" charset="0"/>
              </a:rPr>
              <a:t>int</a:t>
            </a:r>
            <a:r>
              <a:rPr lang="en-PH" sz="2800" b="1" dirty="0" smtClean="0">
                <a:solidFill>
                  <a:schemeClr val="accent4">
                    <a:lumMod val="75000"/>
                  </a:schemeClr>
                </a:solidFill>
                <a:cs typeface="Courier New" pitchFamily="49" charset="0"/>
              </a:rPr>
              <a:t> age4=33; </a:t>
            </a:r>
          </a:p>
          <a:p>
            <a:r>
              <a:rPr lang="en-PH" sz="2800" b="1" dirty="0" err="1" smtClean="0">
                <a:solidFill>
                  <a:schemeClr val="accent6">
                    <a:lumMod val="75000"/>
                  </a:schemeClr>
                </a:solidFill>
                <a:cs typeface="Courier New" pitchFamily="49" charset="0"/>
              </a:rPr>
              <a:t>int</a:t>
            </a:r>
            <a:r>
              <a:rPr lang="en-PH" sz="2800" b="1" dirty="0" smtClean="0">
                <a:solidFill>
                  <a:schemeClr val="accent6">
                    <a:lumMod val="75000"/>
                  </a:schemeClr>
                </a:solidFill>
                <a:cs typeface="Courier New" pitchFamily="49" charset="0"/>
              </a:rPr>
              <a:t> age5=20;</a:t>
            </a:r>
            <a:endParaRPr lang="en-PH" sz="2800" b="1" dirty="0">
              <a:solidFill>
                <a:schemeClr val="accent6">
                  <a:lumMod val="75000"/>
                </a:schemeClr>
              </a:solidFill>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ppt_x</p:attrName>
                                        </p:attrNameLst>
                                      </p:cBhvr>
                                      <p:tavLst>
                                        <p:tav tm="0">
                                          <p:val>
                                            <p:strVal val="#ppt_x-.2"/>
                                          </p:val>
                                        </p:tav>
                                        <p:tav tm="100000">
                                          <p:val>
                                            <p:strVal val="#ppt_x"/>
                                          </p:val>
                                        </p:tav>
                                      </p:tavLst>
                                    </p:anim>
                                    <p:anim calcmode="lin" valueType="num">
                                      <p:cBhvr>
                                        <p:cTn id="1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p:cTn id="21"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 calcmode="lin" valueType="num">
                                      <p:cBhvr>
                                        <p:cTn id="28"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29"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p:cTn id="35"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36"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 calcmode="lin" valueType="num">
                                      <p:cBhvr>
                                        <p:cTn id="42" dur="10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43" dur="1000" fill="hold"/>
                                        <p:tgtEl>
                                          <p:spTgt spid="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5">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 calcmode="lin" valueType="num">
                                      <p:cBhvr>
                                        <p:cTn id="49"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50"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PH" dirty="0" smtClean="0"/>
              <a:t>Correct Program</a:t>
            </a:r>
            <a:endParaRPr lang="en-PH" dirty="0"/>
          </a:p>
        </p:txBody>
      </p:sp>
      <p:sp>
        <p:nvSpPr>
          <p:cNvPr id="3" name="Content Placeholder 2"/>
          <p:cNvSpPr>
            <a:spLocks noGrp="1"/>
          </p:cNvSpPr>
          <p:nvPr>
            <p:ph idx="1"/>
          </p:nvPr>
        </p:nvSpPr>
        <p:spPr>
          <a:xfrm>
            <a:off x="457200" y="1371600"/>
            <a:ext cx="3657600" cy="4754563"/>
          </a:xfrm>
        </p:spPr>
        <p:txBody>
          <a:bodyPr>
            <a:normAutofit fontScale="70000" lnSpcReduction="20000"/>
          </a:bodyPr>
          <a:lstStyle/>
          <a:p>
            <a:pPr>
              <a:buNone/>
            </a:pPr>
            <a:r>
              <a:rPr lang="en-PH" dirty="0" smtClean="0"/>
              <a:t>#include &lt;</a:t>
            </a:r>
            <a:r>
              <a:rPr lang="en-PH" dirty="0" err="1" smtClean="0"/>
              <a:t>iostream</a:t>
            </a:r>
            <a:r>
              <a:rPr lang="en-PH" dirty="0" smtClean="0"/>
              <a:t>&gt; </a:t>
            </a:r>
          </a:p>
          <a:p>
            <a:pPr>
              <a:buNone/>
            </a:pPr>
            <a:r>
              <a:rPr lang="en-PH" dirty="0" smtClean="0"/>
              <a:t>#include&lt;</a:t>
            </a:r>
            <a:r>
              <a:rPr lang="en-PH" dirty="0" err="1" smtClean="0"/>
              <a:t>conio.h</a:t>
            </a:r>
            <a:r>
              <a:rPr lang="en-PH" dirty="0" smtClean="0"/>
              <a:t>&gt;</a:t>
            </a:r>
          </a:p>
          <a:p>
            <a:pPr>
              <a:buNone/>
            </a:pPr>
            <a:r>
              <a:rPr lang="en-PH" dirty="0" smtClean="0"/>
              <a:t>using namespace std; </a:t>
            </a:r>
          </a:p>
          <a:p>
            <a:pPr>
              <a:buNone/>
            </a:pPr>
            <a:r>
              <a:rPr lang="en-PH" dirty="0" err="1" smtClean="0"/>
              <a:t>int</a:t>
            </a:r>
            <a:r>
              <a:rPr lang="en-PH" dirty="0" smtClean="0"/>
              <a:t> main() { </a:t>
            </a:r>
          </a:p>
          <a:p>
            <a:pPr>
              <a:buNone/>
            </a:pPr>
            <a:r>
              <a:rPr lang="en-PH" dirty="0" err="1" smtClean="0"/>
              <a:t>int</a:t>
            </a:r>
            <a:r>
              <a:rPr lang="en-PH" dirty="0" smtClean="0"/>
              <a:t> ages [5]={15,24,54,33,20}; </a:t>
            </a:r>
          </a:p>
          <a:p>
            <a:pPr>
              <a:buNone/>
            </a:pPr>
            <a:r>
              <a:rPr lang="fr-FR" dirty="0" smtClean="0"/>
              <a:t>cout&lt;&lt;</a:t>
            </a:r>
            <a:r>
              <a:rPr lang="fr-FR" dirty="0" err="1" smtClean="0"/>
              <a:t>ages</a:t>
            </a:r>
            <a:r>
              <a:rPr lang="fr-FR" dirty="0" smtClean="0"/>
              <a:t>[0]&lt;&lt;</a:t>
            </a:r>
            <a:r>
              <a:rPr lang="fr-FR" dirty="0" err="1" smtClean="0"/>
              <a:t>endl</a:t>
            </a:r>
            <a:r>
              <a:rPr lang="fr-FR" dirty="0" smtClean="0"/>
              <a:t>; </a:t>
            </a:r>
          </a:p>
          <a:p>
            <a:pPr>
              <a:buNone/>
            </a:pPr>
            <a:r>
              <a:rPr lang="fr-FR" dirty="0" smtClean="0"/>
              <a:t>cout&lt;&lt;</a:t>
            </a:r>
            <a:r>
              <a:rPr lang="fr-FR" dirty="0" err="1" smtClean="0"/>
              <a:t>ages</a:t>
            </a:r>
            <a:r>
              <a:rPr lang="fr-FR" dirty="0" smtClean="0"/>
              <a:t>[1]&lt;&lt;</a:t>
            </a:r>
            <a:r>
              <a:rPr lang="fr-FR" dirty="0" err="1" smtClean="0"/>
              <a:t>endl</a:t>
            </a:r>
            <a:r>
              <a:rPr lang="fr-FR" dirty="0" smtClean="0"/>
              <a:t>; </a:t>
            </a:r>
          </a:p>
          <a:p>
            <a:pPr>
              <a:buNone/>
            </a:pPr>
            <a:r>
              <a:rPr lang="fr-FR" dirty="0" smtClean="0"/>
              <a:t>cout&lt;&lt;</a:t>
            </a:r>
            <a:r>
              <a:rPr lang="fr-FR" dirty="0" err="1" smtClean="0"/>
              <a:t>ages</a:t>
            </a:r>
            <a:r>
              <a:rPr lang="fr-FR" dirty="0" smtClean="0"/>
              <a:t>[2]&lt;&lt;</a:t>
            </a:r>
            <a:r>
              <a:rPr lang="fr-FR" dirty="0" err="1" smtClean="0"/>
              <a:t>endl</a:t>
            </a:r>
            <a:r>
              <a:rPr lang="fr-FR" dirty="0" smtClean="0"/>
              <a:t>; </a:t>
            </a:r>
          </a:p>
          <a:p>
            <a:pPr>
              <a:buNone/>
            </a:pPr>
            <a:r>
              <a:rPr lang="fr-FR" dirty="0" smtClean="0"/>
              <a:t>cout&lt;&lt;</a:t>
            </a:r>
            <a:r>
              <a:rPr lang="fr-FR" dirty="0" err="1" smtClean="0"/>
              <a:t>ages</a:t>
            </a:r>
            <a:r>
              <a:rPr lang="fr-FR" dirty="0" smtClean="0"/>
              <a:t>[3]&lt;&lt;</a:t>
            </a:r>
            <a:r>
              <a:rPr lang="fr-FR" dirty="0" err="1" smtClean="0"/>
              <a:t>endl</a:t>
            </a:r>
            <a:r>
              <a:rPr lang="fr-FR" dirty="0" smtClean="0"/>
              <a:t>; </a:t>
            </a:r>
          </a:p>
          <a:p>
            <a:pPr>
              <a:buNone/>
            </a:pPr>
            <a:r>
              <a:rPr lang="fr-FR" dirty="0" smtClean="0"/>
              <a:t>cout&lt;&lt;</a:t>
            </a:r>
            <a:r>
              <a:rPr lang="fr-FR" dirty="0" err="1" smtClean="0"/>
              <a:t>ages</a:t>
            </a:r>
            <a:r>
              <a:rPr lang="fr-FR" dirty="0" smtClean="0"/>
              <a:t>[4]&lt;&lt;</a:t>
            </a:r>
            <a:r>
              <a:rPr lang="fr-FR" dirty="0" err="1" smtClean="0"/>
              <a:t>endl</a:t>
            </a:r>
            <a:r>
              <a:rPr lang="fr-FR" dirty="0" smtClean="0"/>
              <a:t>;</a:t>
            </a:r>
            <a:endParaRPr lang="en-PH" dirty="0" smtClean="0"/>
          </a:p>
          <a:p>
            <a:pPr>
              <a:buNone/>
            </a:pPr>
            <a:r>
              <a:rPr lang="en-PH" dirty="0" err="1" smtClean="0"/>
              <a:t>getch</a:t>
            </a:r>
            <a:r>
              <a:rPr lang="en-PH" dirty="0" smtClean="0"/>
              <a:t>();</a:t>
            </a:r>
          </a:p>
          <a:p>
            <a:pPr>
              <a:buNone/>
            </a:pPr>
            <a:r>
              <a:rPr lang="en-PH" dirty="0" smtClean="0"/>
              <a:t>return 0; </a:t>
            </a:r>
          </a:p>
          <a:p>
            <a:pPr>
              <a:buNone/>
            </a:pPr>
            <a:r>
              <a:rPr lang="en-PH" dirty="0" smtClean="0"/>
              <a:t>}</a:t>
            </a:r>
          </a:p>
          <a:p>
            <a:pPr>
              <a:buNone/>
            </a:pPr>
            <a:endParaRPr lang="en-PH" dirty="0"/>
          </a:p>
        </p:txBody>
      </p:sp>
      <p:sp>
        <p:nvSpPr>
          <p:cNvPr id="4" name="Content Placeholder 2"/>
          <p:cNvSpPr txBox="1">
            <a:spLocks/>
          </p:cNvSpPr>
          <p:nvPr/>
        </p:nvSpPr>
        <p:spPr>
          <a:xfrm>
            <a:off x="4953000" y="990600"/>
            <a:ext cx="3657600" cy="4906963"/>
          </a:xfrm>
          <a:prstGeom prst="rect">
            <a:avLst/>
          </a:prstGeom>
        </p:spPr>
        <p:txBody>
          <a:bodyPr vert="horz" lIns="91440" tIns="45720" rIns="91440" bIns="45720" rtlCol="0">
            <a:noAutofit/>
          </a:bodyPr>
          <a:lstStyle/>
          <a:p>
            <a:pPr marL="342900" lvl="0" indent="-342900">
              <a:spcBef>
                <a:spcPct val="20000"/>
              </a:spcBef>
            </a:pPr>
            <a:r>
              <a:rPr lang="en-PH" sz="2200" dirty="0" smtClean="0"/>
              <a:t>#include&lt;</a:t>
            </a:r>
            <a:r>
              <a:rPr lang="en-PH" sz="2200" dirty="0" err="1" smtClean="0"/>
              <a:t>iostream</a:t>
            </a:r>
            <a:r>
              <a:rPr lang="en-PH" sz="2200" dirty="0" smtClean="0"/>
              <a:t>&gt;</a:t>
            </a:r>
          </a:p>
          <a:p>
            <a:pPr marL="342900" lvl="0" indent="-342900">
              <a:spcBef>
                <a:spcPct val="20000"/>
              </a:spcBef>
            </a:pPr>
            <a:r>
              <a:rPr lang="en-PH" sz="2200" dirty="0" smtClean="0"/>
              <a:t>#include&lt;</a:t>
            </a:r>
            <a:r>
              <a:rPr lang="en-PH" sz="2200" dirty="0" err="1" smtClean="0"/>
              <a:t>conio.h</a:t>
            </a:r>
            <a:r>
              <a:rPr lang="en-PH" sz="2200" dirty="0" smtClean="0"/>
              <a:t>&gt;</a:t>
            </a:r>
          </a:p>
          <a:p>
            <a:pPr marL="342900" lvl="0" indent="-342900">
              <a:spcBef>
                <a:spcPct val="20000"/>
              </a:spcBef>
            </a:pPr>
            <a:r>
              <a:rPr lang="en-PH" sz="2200" dirty="0" smtClean="0"/>
              <a:t>using namespace std;</a:t>
            </a:r>
          </a:p>
          <a:p>
            <a:pPr marL="342900" lvl="0" indent="-342900">
              <a:spcBef>
                <a:spcPct val="20000"/>
              </a:spcBef>
            </a:pPr>
            <a:r>
              <a:rPr lang="en-PH" sz="2200" dirty="0" err="1" smtClean="0"/>
              <a:t>int</a:t>
            </a:r>
            <a:r>
              <a:rPr lang="en-PH" sz="2200" dirty="0" smtClean="0"/>
              <a:t> main(){</a:t>
            </a:r>
          </a:p>
          <a:p>
            <a:pPr marL="342900" lvl="0" indent="-342900">
              <a:spcBef>
                <a:spcPct val="20000"/>
              </a:spcBef>
            </a:pPr>
            <a:r>
              <a:rPr lang="en-PH" sz="2200" dirty="0" err="1" smtClean="0"/>
              <a:t>int</a:t>
            </a:r>
            <a:r>
              <a:rPr lang="en-PH" sz="2200" dirty="0" smtClean="0"/>
              <a:t> k;</a:t>
            </a:r>
          </a:p>
          <a:p>
            <a:pPr marL="342900" lvl="0" indent="-342900">
              <a:spcBef>
                <a:spcPct val="20000"/>
              </a:spcBef>
            </a:pPr>
            <a:r>
              <a:rPr lang="en-PH" sz="2200" dirty="0" err="1" smtClean="0"/>
              <a:t>int</a:t>
            </a:r>
            <a:r>
              <a:rPr lang="en-PH" sz="2200" dirty="0" smtClean="0"/>
              <a:t> ages [5]={15,24,54,33,20};</a:t>
            </a:r>
          </a:p>
          <a:p>
            <a:pPr marL="342900" lvl="0" indent="-342900">
              <a:spcBef>
                <a:spcPct val="20000"/>
              </a:spcBef>
            </a:pPr>
            <a:r>
              <a:rPr lang="en-PH" sz="2200" dirty="0" smtClean="0"/>
              <a:t>	for (k=0; k&lt;5; k++)</a:t>
            </a:r>
          </a:p>
          <a:p>
            <a:pPr marL="342900" lvl="0" indent="-342900">
              <a:spcBef>
                <a:spcPct val="20000"/>
              </a:spcBef>
            </a:pPr>
            <a:r>
              <a:rPr lang="en-PH" sz="2200" dirty="0" smtClean="0"/>
              <a:t>	   {</a:t>
            </a:r>
          </a:p>
          <a:p>
            <a:pPr marL="342900" lvl="0" indent="-342900">
              <a:spcBef>
                <a:spcPct val="20000"/>
              </a:spcBef>
            </a:pPr>
            <a:r>
              <a:rPr lang="en-PH" sz="2200" dirty="0" smtClean="0"/>
              <a:t>		</a:t>
            </a:r>
            <a:r>
              <a:rPr lang="en-PH" sz="2200" dirty="0" err="1" smtClean="0"/>
              <a:t>cout</a:t>
            </a:r>
            <a:r>
              <a:rPr lang="en-PH" sz="2200" dirty="0" smtClean="0"/>
              <a:t>&lt;&lt;ages[k]&lt;&lt;</a:t>
            </a:r>
            <a:r>
              <a:rPr lang="en-PH" sz="2200" dirty="0" err="1" smtClean="0"/>
              <a:t>endl</a:t>
            </a:r>
            <a:r>
              <a:rPr lang="en-PH" sz="2200" dirty="0" smtClean="0"/>
              <a:t>;</a:t>
            </a:r>
          </a:p>
          <a:p>
            <a:pPr marL="342900" lvl="0" indent="-342900">
              <a:spcBef>
                <a:spcPct val="20000"/>
              </a:spcBef>
            </a:pPr>
            <a:r>
              <a:rPr lang="en-PH" sz="2200" dirty="0" smtClean="0"/>
              <a:t>	   }</a:t>
            </a:r>
          </a:p>
          <a:p>
            <a:pPr marL="342900" lvl="0" indent="-342900">
              <a:spcBef>
                <a:spcPct val="20000"/>
              </a:spcBef>
            </a:pPr>
            <a:r>
              <a:rPr lang="en-PH" sz="2200" dirty="0" err="1" smtClean="0"/>
              <a:t>getch</a:t>
            </a:r>
            <a:r>
              <a:rPr lang="en-PH" sz="2200" dirty="0" smtClean="0"/>
              <a:t>();</a:t>
            </a:r>
          </a:p>
          <a:p>
            <a:pPr marL="342900" lvl="0" indent="-342900">
              <a:spcBef>
                <a:spcPct val="20000"/>
              </a:spcBef>
            </a:pPr>
            <a:r>
              <a:rPr lang="en-PH" sz="2200" dirty="0" smtClean="0"/>
              <a:t>return 0;</a:t>
            </a:r>
          </a:p>
          <a:p>
            <a:pPr marL="342900" lvl="0" indent="-342900">
              <a:spcBef>
                <a:spcPct val="20000"/>
              </a:spcBef>
            </a:pPr>
            <a:r>
              <a:rPr lang="en-PH" sz="2200" dirty="0" smtClean="0"/>
              <a:t>}</a:t>
            </a:r>
            <a:endParaRPr kumimoji="0" lang="en-PH" sz="2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Arrow Connector 5"/>
          <p:cNvCxnSpPr/>
          <p:nvPr/>
        </p:nvCxnSpPr>
        <p:spPr>
          <a:xfrm>
            <a:off x="3124200" y="3200400"/>
            <a:ext cx="2743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24200" y="3581400"/>
            <a:ext cx="2743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24200" y="3886200"/>
            <a:ext cx="2743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24200" y="4267200"/>
            <a:ext cx="2743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124200" y="4419600"/>
            <a:ext cx="2667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856510" y="3048000"/>
            <a:ext cx="304800" cy="17526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36" presetID="37"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42" presetID="37"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54" presetID="37"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60" presetID="37" presetClass="entr" presetSubtype="0" fill="hold" grpId="0"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fade">
                                      <p:cBhvr>
                                        <p:cTn id="62" dur="1000"/>
                                        <p:tgtEl>
                                          <p:spTgt spid="3">
                                            <p:txEl>
                                              <p:pRg st="8" end="8"/>
                                            </p:txEl>
                                          </p:spTgt>
                                        </p:tgtEl>
                                      </p:cBhvr>
                                    </p:animEffect>
                                    <p:anim calcmode="lin" valueType="num">
                                      <p:cBhvr>
                                        <p:cTn id="6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4"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66" presetID="37" presetClass="entr" presetSubtype="0" fill="hold" grpId="0"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72" presetID="37" presetClass="entr" presetSubtype="0" fill="hold" grpId="0" nodeType="with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Effect transition="in" filter="fade">
                                      <p:cBhvr>
                                        <p:cTn id="74" dur="1000"/>
                                        <p:tgtEl>
                                          <p:spTgt spid="3">
                                            <p:txEl>
                                              <p:pRg st="10" end="10"/>
                                            </p:txEl>
                                          </p:spTgt>
                                        </p:tgtEl>
                                      </p:cBhvr>
                                    </p:animEffect>
                                    <p:anim calcmode="lin" valueType="num">
                                      <p:cBhvr>
                                        <p:cTn id="7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6" dur="9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3">
                                            <p:txEl>
                                              <p:pRg st="10" end="10"/>
                                            </p:txEl>
                                          </p:spTgt>
                                        </p:tgtEl>
                                        <p:attrNameLst>
                                          <p:attrName>ppt_y</p:attrName>
                                        </p:attrNameLst>
                                      </p:cBhvr>
                                      <p:tavLst>
                                        <p:tav tm="0">
                                          <p:val>
                                            <p:strVal val="#ppt_y-.03"/>
                                          </p:val>
                                        </p:tav>
                                        <p:tav tm="100000">
                                          <p:val>
                                            <p:strVal val="#ppt_y"/>
                                          </p:val>
                                        </p:tav>
                                      </p:tavLst>
                                    </p:anim>
                                  </p:childTnLst>
                                </p:cTn>
                              </p:par>
                              <p:par>
                                <p:cTn id="78" presetID="37" presetClass="entr" presetSubtype="0" fill="hold" grpId="0" nodeType="with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900" decel="100000" fill="hold"/>
                                        <p:tgtEl>
                                          <p:spTgt spid="3">
                                            <p:txEl>
                                              <p:pRg st="11" end="11"/>
                                            </p:txEl>
                                          </p:spTgt>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3">
                                            <p:txEl>
                                              <p:pRg st="11" end="11"/>
                                            </p:txEl>
                                          </p:spTgt>
                                        </p:tgtEl>
                                        <p:attrNameLst>
                                          <p:attrName>ppt_y</p:attrName>
                                        </p:attrNameLst>
                                      </p:cBhvr>
                                      <p:tavLst>
                                        <p:tav tm="0">
                                          <p:val>
                                            <p:strVal val="#ppt_y-.03"/>
                                          </p:val>
                                        </p:tav>
                                        <p:tav tm="100000">
                                          <p:val>
                                            <p:strVal val="#ppt_y"/>
                                          </p:val>
                                        </p:tav>
                                      </p:tavLst>
                                    </p:anim>
                                  </p:childTnLst>
                                </p:cTn>
                              </p:par>
                              <p:par>
                                <p:cTn id="84" presetID="37" presetClass="entr" presetSubtype="0" fill="hold" grpId="0" nodeType="with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Effect transition="in" filter="fade">
                                      <p:cBhvr>
                                        <p:cTn id="86" dur="1000"/>
                                        <p:tgtEl>
                                          <p:spTgt spid="3">
                                            <p:txEl>
                                              <p:pRg st="12" end="12"/>
                                            </p:txEl>
                                          </p:spTgt>
                                        </p:tgtEl>
                                      </p:cBhvr>
                                    </p:animEffect>
                                    <p:anim calcmode="lin" valueType="num">
                                      <p:cBhvr>
                                        <p:cTn id="8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8" dur="900" decel="100000" fill="hold"/>
                                        <p:tgtEl>
                                          <p:spTgt spid="3">
                                            <p:txEl>
                                              <p:pRg st="12" end="12"/>
                                            </p:txEl>
                                          </p:spTgt>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3">
                                            <p:txEl>
                                              <p:pRg st="12" end="12"/>
                                            </p:txEl>
                                          </p:spTgt>
                                        </p:tgtEl>
                                        <p:attrNameLst>
                                          <p:attrName>ppt_y</p:attrName>
                                        </p:attrNameLst>
                                      </p:cBhvr>
                                      <p:tavLst>
                                        <p:tav tm="0">
                                          <p:val>
                                            <p:strVal val="#ppt_y-.03"/>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7" presetClass="entr" presetSubtype="0" fill="hold" grpId="0" nodeType="click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1000"/>
                                        <p:tgtEl>
                                          <p:spTgt spid="4"/>
                                        </p:tgtEl>
                                      </p:cBhvr>
                                    </p:animEffect>
                                    <p:anim calcmode="lin" valueType="num">
                                      <p:cBhvr>
                                        <p:cTn id="95" dur="1000" fill="hold"/>
                                        <p:tgtEl>
                                          <p:spTgt spid="4"/>
                                        </p:tgtEl>
                                        <p:attrNameLst>
                                          <p:attrName>ppt_x</p:attrName>
                                        </p:attrNameLst>
                                      </p:cBhvr>
                                      <p:tavLst>
                                        <p:tav tm="0">
                                          <p:val>
                                            <p:strVal val="#ppt_x"/>
                                          </p:val>
                                        </p:tav>
                                        <p:tav tm="100000">
                                          <p:val>
                                            <p:strVal val="#ppt_x"/>
                                          </p:val>
                                        </p:tav>
                                      </p:tavLst>
                                    </p:anim>
                                    <p:anim calcmode="lin" valueType="num">
                                      <p:cBhvr>
                                        <p:cTn id="96" dur="900" decel="100000" fill="hold"/>
                                        <p:tgtEl>
                                          <p:spTgt spid="4"/>
                                        </p:tgtEl>
                                        <p:attrNameLst>
                                          <p:attrName>ppt_y</p:attrName>
                                        </p:attrNameLst>
                                      </p:cBhvr>
                                      <p:tavLst>
                                        <p:tav tm="0">
                                          <p:val>
                                            <p:strVal val="#ppt_y+1"/>
                                          </p:val>
                                        </p:tav>
                                        <p:tav tm="100000">
                                          <p:val>
                                            <p:strVal val="#ppt_y-.03"/>
                                          </p:val>
                                        </p:tav>
                                      </p:tavLst>
                                    </p:anim>
                                    <p:anim calcmode="lin" valueType="num">
                                      <p:cBhvr>
                                        <p:cTn id="9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21"/>
                                        </p:tgtEl>
                                        <p:attrNameLst>
                                          <p:attrName>style.visibility</p:attrName>
                                        </p:attrNameLst>
                                      </p:cBhvr>
                                      <p:to>
                                        <p:strVal val="visible"/>
                                      </p:to>
                                    </p:set>
                                    <p:anim calcmode="lin" valueType="num">
                                      <p:cBhvr additive="base">
                                        <p:cTn id="102" dur="500" fill="hold"/>
                                        <p:tgtEl>
                                          <p:spTgt spid="21"/>
                                        </p:tgtEl>
                                        <p:attrNameLst>
                                          <p:attrName>ppt_x</p:attrName>
                                        </p:attrNameLst>
                                      </p:cBhvr>
                                      <p:tavLst>
                                        <p:tav tm="0">
                                          <p:val>
                                            <p:strVal val="#ppt_x"/>
                                          </p:val>
                                        </p:tav>
                                        <p:tav tm="100000">
                                          <p:val>
                                            <p:strVal val="#ppt_x"/>
                                          </p:val>
                                        </p:tav>
                                      </p:tavLst>
                                    </p:anim>
                                    <p:anim calcmode="lin" valueType="num">
                                      <p:cBhvr additive="base">
                                        <p:cTn id="10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55" presetClass="entr" presetSubtype="0" fill="hold" nodeType="clickEffect">
                                  <p:stCondLst>
                                    <p:cond delay="0"/>
                                  </p:stCondLst>
                                  <p:childTnLst>
                                    <p:set>
                                      <p:cBhvr>
                                        <p:cTn id="107" dur="1" fill="hold">
                                          <p:stCondLst>
                                            <p:cond delay="0"/>
                                          </p:stCondLst>
                                        </p:cTn>
                                        <p:tgtEl>
                                          <p:spTgt spid="6"/>
                                        </p:tgtEl>
                                        <p:attrNameLst>
                                          <p:attrName>style.visibility</p:attrName>
                                        </p:attrNameLst>
                                      </p:cBhvr>
                                      <p:to>
                                        <p:strVal val="visible"/>
                                      </p:to>
                                    </p:set>
                                    <p:anim calcmode="lin" valueType="num">
                                      <p:cBhvr>
                                        <p:cTn id="108" dur="1000" fill="hold"/>
                                        <p:tgtEl>
                                          <p:spTgt spid="6"/>
                                        </p:tgtEl>
                                        <p:attrNameLst>
                                          <p:attrName>ppt_w</p:attrName>
                                        </p:attrNameLst>
                                      </p:cBhvr>
                                      <p:tavLst>
                                        <p:tav tm="0">
                                          <p:val>
                                            <p:strVal val="#ppt_w*0.70"/>
                                          </p:val>
                                        </p:tav>
                                        <p:tav tm="100000">
                                          <p:val>
                                            <p:strVal val="#ppt_w"/>
                                          </p:val>
                                        </p:tav>
                                      </p:tavLst>
                                    </p:anim>
                                    <p:anim calcmode="lin" valueType="num">
                                      <p:cBhvr>
                                        <p:cTn id="109" dur="1000" fill="hold"/>
                                        <p:tgtEl>
                                          <p:spTgt spid="6"/>
                                        </p:tgtEl>
                                        <p:attrNameLst>
                                          <p:attrName>ppt_h</p:attrName>
                                        </p:attrNameLst>
                                      </p:cBhvr>
                                      <p:tavLst>
                                        <p:tav tm="0">
                                          <p:val>
                                            <p:strVal val="#ppt_h"/>
                                          </p:val>
                                        </p:tav>
                                        <p:tav tm="100000">
                                          <p:val>
                                            <p:strVal val="#ppt_h"/>
                                          </p:val>
                                        </p:tav>
                                      </p:tavLst>
                                    </p:anim>
                                    <p:animEffect transition="in" filter="fade">
                                      <p:cBhvr>
                                        <p:cTn id="110" dur="1000"/>
                                        <p:tgtEl>
                                          <p:spTgt spid="6"/>
                                        </p:tgtEl>
                                      </p:cBhvr>
                                    </p:animEffect>
                                  </p:childTnLst>
                                </p:cTn>
                              </p:par>
                            </p:childTnLst>
                          </p:cTn>
                        </p:par>
                      </p:childTnLst>
                    </p:cTn>
                  </p:par>
                  <p:par>
                    <p:cTn id="111" fill="hold">
                      <p:stCondLst>
                        <p:cond delay="indefinite"/>
                      </p:stCondLst>
                      <p:childTnLst>
                        <p:par>
                          <p:cTn id="112" fill="hold">
                            <p:stCondLst>
                              <p:cond delay="0"/>
                            </p:stCondLst>
                            <p:childTnLst>
                              <p:par>
                                <p:cTn id="113" presetID="55" presetClass="entr" presetSubtype="0" fill="hold" nodeType="clickEffect">
                                  <p:stCondLst>
                                    <p:cond delay="0"/>
                                  </p:stCondLst>
                                  <p:childTnLst>
                                    <p:set>
                                      <p:cBhvr>
                                        <p:cTn id="114" dur="1" fill="hold">
                                          <p:stCondLst>
                                            <p:cond delay="0"/>
                                          </p:stCondLst>
                                        </p:cTn>
                                        <p:tgtEl>
                                          <p:spTgt spid="8"/>
                                        </p:tgtEl>
                                        <p:attrNameLst>
                                          <p:attrName>style.visibility</p:attrName>
                                        </p:attrNameLst>
                                      </p:cBhvr>
                                      <p:to>
                                        <p:strVal val="visible"/>
                                      </p:to>
                                    </p:set>
                                    <p:anim calcmode="lin" valueType="num">
                                      <p:cBhvr>
                                        <p:cTn id="115" dur="1000" fill="hold"/>
                                        <p:tgtEl>
                                          <p:spTgt spid="8"/>
                                        </p:tgtEl>
                                        <p:attrNameLst>
                                          <p:attrName>ppt_w</p:attrName>
                                        </p:attrNameLst>
                                      </p:cBhvr>
                                      <p:tavLst>
                                        <p:tav tm="0">
                                          <p:val>
                                            <p:strVal val="#ppt_w*0.70"/>
                                          </p:val>
                                        </p:tav>
                                        <p:tav tm="100000">
                                          <p:val>
                                            <p:strVal val="#ppt_w"/>
                                          </p:val>
                                        </p:tav>
                                      </p:tavLst>
                                    </p:anim>
                                    <p:anim calcmode="lin" valueType="num">
                                      <p:cBhvr>
                                        <p:cTn id="116" dur="1000" fill="hold"/>
                                        <p:tgtEl>
                                          <p:spTgt spid="8"/>
                                        </p:tgtEl>
                                        <p:attrNameLst>
                                          <p:attrName>ppt_h</p:attrName>
                                        </p:attrNameLst>
                                      </p:cBhvr>
                                      <p:tavLst>
                                        <p:tav tm="0">
                                          <p:val>
                                            <p:strVal val="#ppt_h"/>
                                          </p:val>
                                        </p:tav>
                                        <p:tav tm="100000">
                                          <p:val>
                                            <p:strVal val="#ppt_h"/>
                                          </p:val>
                                        </p:tav>
                                      </p:tavLst>
                                    </p:anim>
                                    <p:animEffect transition="in" filter="fade">
                                      <p:cBhvr>
                                        <p:cTn id="117" dur="1000"/>
                                        <p:tgtEl>
                                          <p:spTgt spid="8"/>
                                        </p:tgtEl>
                                      </p:cBhvr>
                                    </p:animEffect>
                                  </p:childTnLst>
                                </p:cTn>
                              </p:par>
                            </p:childTnLst>
                          </p:cTn>
                        </p:par>
                      </p:childTnLst>
                    </p:cTn>
                  </p:par>
                  <p:par>
                    <p:cTn id="118" fill="hold">
                      <p:stCondLst>
                        <p:cond delay="indefinite"/>
                      </p:stCondLst>
                      <p:childTnLst>
                        <p:par>
                          <p:cTn id="119" fill="hold">
                            <p:stCondLst>
                              <p:cond delay="0"/>
                            </p:stCondLst>
                            <p:childTnLst>
                              <p:par>
                                <p:cTn id="120" presetID="55" presetClass="entr" presetSubtype="0" fill="hold" nodeType="clickEffect">
                                  <p:stCondLst>
                                    <p:cond delay="0"/>
                                  </p:stCondLst>
                                  <p:childTnLst>
                                    <p:set>
                                      <p:cBhvr>
                                        <p:cTn id="121" dur="1" fill="hold">
                                          <p:stCondLst>
                                            <p:cond delay="0"/>
                                          </p:stCondLst>
                                        </p:cTn>
                                        <p:tgtEl>
                                          <p:spTgt spid="10"/>
                                        </p:tgtEl>
                                        <p:attrNameLst>
                                          <p:attrName>style.visibility</p:attrName>
                                        </p:attrNameLst>
                                      </p:cBhvr>
                                      <p:to>
                                        <p:strVal val="visible"/>
                                      </p:to>
                                    </p:set>
                                    <p:anim calcmode="lin" valueType="num">
                                      <p:cBhvr>
                                        <p:cTn id="122" dur="1000" fill="hold"/>
                                        <p:tgtEl>
                                          <p:spTgt spid="10"/>
                                        </p:tgtEl>
                                        <p:attrNameLst>
                                          <p:attrName>ppt_w</p:attrName>
                                        </p:attrNameLst>
                                      </p:cBhvr>
                                      <p:tavLst>
                                        <p:tav tm="0">
                                          <p:val>
                                            <p:strVal val="#ppt_w*0.70"/>
                                          </p:val>
                                        </p:tav>
                                        <p:tav tm="100000">
                                          <p:val>
                                            <p:strVal val="#ppt_w"/>
                                          </p:val>
                                        </p:tav>
                                      </p:tavLst>
                                    </p:anim>
                                    <p:anim calcmode="lin" valueType="num">
                                      <p:cBhvr>
                                        <p:cTn id="123" dur="1000" fill="hold"/>
                                        <p:tgtEl>
                                          <p:spTgt spid="10"/>
                                        </p:tgtEl>
                                        <p:attrNameLst>
                                          <p:attrName>ppt_h</p:attrName>
                                        </p:attrNameLst>
                                      </p:cBhvr>
                                      <p:tavLst>
                                        <p:tav tm="0">
                                          <p:val>
                                            <p:strVal val="#ppt_h"/>
                                          </p:val>
                                        </p:tav>
                                        <p:tav tm="100000">
                                          <p:val>
                                            <p:strVal val="#ppt_h"/>
                                          </p:val>
                                        </p:tav>
                                      </p:tavLst>
                                    </p:anim>
                                    <p:animEffect transition="in" filter="fade">
                                      <p:cBhvr>
                                        <p:cTn id="124" dur="1000"/>
                                        <p:tgtEl>
                                          <p:spTgt spid="10"/>
                                        </p:tgtEl>
                                      </p:cBhvr>
                                    </p:animEffect>
                                  </p:childTnLst>
                                </p:cTn>
                              </p:par>
                            </p:childTnLst>
                          </p:cTn>
                        </p:par>
                      </p:childTnLst>
                    </p:cTn>
                  </p:par>
                  <p:par>
                    <p:cTn id="125" fill="hold">
                      <p:stCondLst>
                        <p:cond delay="indefinite"/>
                      </p:stCondLst>
                      <p:childTnLst>
                        <p:par>
                          <p:cTn id="126" fill="hold">
                            <p:stCondLst>
                              <p:cond delay="0"/>
                            </p:stCondLst>
                            <p:childTnLst>
                              <p:par>
                                <p:cTn id="127" presetID="55" presetClass="entr" presetSubtype="0" fill="hold" nodeType="clickEffect">
                                  <p:stCondLst>
                                    <p:cond delay="0"/>
                                  </p:stCondLst>
                                  <p:childTnLst>
                                    <p:set>
                                      <p:cBhvr>
                                        <p:cTn id="128" dur="1" fill="hold">
                                          <p:stCondLst>
                                            <p:cond delay="0"/>
                                          </p:stCondLst>
                                        </p:cTn>
                                        <p:tgtEl>
                                          <p:spTgt spid="12"/>
                                        </p:tgtEl>
                                        <p:attrNameLst>
                                          <p:attrName>style.visibility</p:attrName>
                                        </p:attrNameLst>
                                      </p:cBhvr>
                                      <p:to>
                                        <p:strVal val="visible"/>
                                      </p:to>
                                    </p:set>
                                    <p:anim calcmode="lin" valueType="num">
                                      <p:cBhvr>
                                        <p:cTn id="129" dur="1000" fill="hold"/>
                                        <p:tgtEl>
                                          <p:spTgt spid="12"/>
                                        </p:tgtEl>
                                        <p:attrNameLst>
                                          <p:attrName>ppt_w</p:attrName>
                                        </p:attrNameLst>
                                      </p:cBhvr>
                                      <p:tavLst>
                                        <p:tav tm="0">
                                          <p:val>
                                            <p:strVal val="#ppt_w*0.70"/>
                                          </p:val>
                                        </p:tav>
                                        <p:tav tm="100000">
                                          <p:val>
                                            <p:strVal val="#ppt_w"/>
                                          </p:val>
                                        </p:tav>
                                      </p:tavLst>
                                    </p:anim>
                                    <p:anim calcmode="lin" valueType="num">
                                      <p:cBhvr>
                                        <p:cTn id="130" dur="1000" fill="hold"/>
                                        <p:tgtEl>
                                          <p:spTgt spid="12"/>
                                        </p:tgtEl>
                                        <p:attrNameLst>
                                          <p:attrName>ppt_h</p:attrName>
                                        </p:attrNameLst>
                                      </p:cBhvr>
                                      <p:tavLst>
                                        <p:tav tm="0">
                                          <p:val>
                                            <p:strVal val="#ppt_h"/>
                                          </p:val>
                                        </p:tav>
                                        <p:tav tm="100000">
                                          <p:val>
                                            <p:strVal val="#ppt_h"/>
                                          </p:val>
                                        </p:tav>
                                      </p:tavLst>
                                    </p:anim>
                                    <p:animEffect transition="in" filter="fade">
                                      <p:cBhvr>
                                        <p:cTn id="131" dur="1000"/>
                                        <p:tgtEl>
                                          <p:spTgt spid="12"/>
                                        </p:tgtEl>
                                      </p:cBhvr>
                                    </p:animEffect>
                                  </p:childTnLst>
                                </p:cTn>
                              </p:par>
                            </p:childTnLst>
                          </p:cTn>
                        </p:par>
                      </p:childTnLst>
                    </p:cTn>
                  </p:par>
                  <p:par>
                    <p:cTn id="132" fill="hold">
                      <p:stCondLst>
                        <p:cond delay="indefinite"/>
                      </p:stCondLst>
                      <p:childTnLst>
                        <p:par>
                          <p:cTn id="133" fill="hold">
                            <p:stCondLst>
                              <p:cond delay="0"/>
                            </p:stCondLst>
                            <p:childTnLst>
                              <p:par>
                                <p:cTn id="134" presetID="55" presetClass="entr" presetSubtype="0" fill="hold" nodeType="clickEffect">
                                  <p:stCondLst>
                                    <p:cond delay="0"/>
                                  </p:stCondLst>
                                  <p:childTnLst>
                                    <p:set>
                                      <p:cBhvr>
                                        <p:cTn id="135" dur="1" fill="hold">
                                          <p:stCondLst>
                                            <p:cond delay="0"/>
                                          </p:stCondLst>
                                        </p:cTn>
                                        <p:tgtEl>
                                          <p:spTgt spid="14"/>
                                        </p:tgtEl>
                                        <p:attrNameLst>
                                          <p:attrName>style.visibility</p:attrName>
                                        </p:attrNameLst>
                                      </p:cBhvr>
                                      <p:to>
                                        <p:strVal val="visible"/>
                                      </p:to>
                                    </p:set>
                                    <p:anim calcmode="lin" valueType="num">
                                      <p:cBhvr>
                                        <p:cTn id="136" dur="1000" fill="hold"/>
                                        <p:tgtEl>
                                          <p:spTgt spid="14"/>
                                        </p:tgtEl>
                                        <p:attrNameLst>
                                          <p:attrName>ppt_w</p:attrName>
                                        </p:attrNameLst>
                                      </p:cBhvr>
                                      <p:tavLst>
                                        <p:tav tm="0">
                                          <p:val>
                                            <p:strVal val="#ppt_w*0.70"/>
                                          </p:val>
                                        </p:tav>
                                        <p:tav tm="100000">
                                          <p:val>
                                            <p:strVal val="#ppt_w"/>
                                          </p:val>
                                        </p:tav>
                                      </p:tavLst>
                                    </p:anim>
                                    <p:anim calcmode="lin" valueType="num">
                                      <p:cBhvr>
                                        <p:cTn id="137" dur="1000" fill="hold"/>
                                        <p:tgtEl>
                                          <p:spTgt spid="14"/>
                                        </p:tgtEl>
                                        <p:attrNameLst>
                                          <p:attrName>ppt_h</p:attrName>
                                        </p:attrNameLst>
                                      </p:cBhvr>
                                      <p:tavLst>
                                        <p:tav tm="0">
                                          <p:val>
                                            <p:strVal val="#ppt_h"/>
                                          </p:val>
                                        </p:tav>
                                        <p:tav tm="100000">
                                          <p:val>
                                            <p:strVal val="#ppt_h"/>
                                          </p:val>
                                        </p:tav>
                                      </p:tavLst>
                                    </p:anim>
                                    <p:animEffect transition="in" filter="fade">
                                      <p:cBhvr>
                                        <p:cTn id="13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990599"/>
          </a:xfrm>
        </p:spPr>
        <p:txBody>
          <a:bodyPr>
            <a:normAutofit fontScale="92500" lnSpcReduction="20000"/>
          </a:bodyPr>
          <a:lstStyle/>
          <a:p>
            <a:pPr algn="just">
              <a:buNone/>
            </a:pPr>
            <a:r>
              <a:rPr lang="en-PH" sz="2400" dirty="0" smtClean="0"/>
              <a:t>		Write a program that displays the content of the array named </a:t>
            </a:r>
            <a:r>
              <a:rPr lang="en-PH" sz="2400" b="1" i="1" dirty="0" smtClean="0"/>
              <a:t>ages</a:t>
            </a:r>
            <a:r>
              <a:rPr lang="en-PH" sz="2400" dirty="0" smtClean="0"/>
              <a:t> . The program should also compute the sum and the average of the ages stored in the array.</a:t>
            </a:r>
            <a:endParaRPr lang="en-PH" sz="2400" dirty="0"/>
          </a:p>
        </p:txBody>
      </p:sp>
      <p:sp>
        <p:nvSpPr>
          <p:cNvPr id="4" name="TextBox 3"/>
          <p:cNvSpPr txBox="1"/>
          <p:nvPr/>
        </p:nvSpPr>
        <p:spPr>
          <a:xfrm>
            <a:off x="838200" y="1371600"/>
            <a:ext cx="8001000" cy="4600515"/>
          </a:xfrm>
          <a:prstGeom prst="rect">
            <a:avLst/>
          </a:prstGeom>
          <a:noFill/>
        </p:spPr>
        <p:txBody>
          <a:bodyPr wrap="square" rtlCol="0">
            <a:spAutoFit/>
          </a:bodyPr>
          <a:lstStyle/>
          <a:p>
            <a:r>
              <a:rPr lang="en-PH" dirty="0" smtClean="0"/>
              <a:t>#include&lt;</a:t>
            </a:r>
            <a:r>
              <a:rPr lang="en-PH" dirty="0" err="1" smtClean="0"/>
              <a:t>iostream</a:t>
            </a:r>
            <a:r>
              <a:rPr lang="en-PH" dirty="0" smtClean="0"/>
              <a:t>&gt;</a:t>
            </a:r>
          </a:p>
          <a:p>
            <a:r>
              <a:rPr lang="en-PH" dirty="0" smtClean="0"/>
              <a:t>#include&lt;</a:t>
            </a:r>
            <a:r>
              <a:rPr lang="en-PH" dirty="0" err="1" smtClean="0"/>
              <a:t>conio.h</a:t>
            </a:r>
            <a:r>
              <a:rPr lang="en-PH" dirty="0" smtClean="0"/>
              <a:t>&gt;</a:t>
            </a:r>
          </a:p>
          <a:p>
            <a:r>
              <a:rPr lang="en-PH" dirty="0" smtClean="0"/>
              <a:t>using namespace std;</a:t>
            </a:r>
          </a:p>
          <a:p>
            <a:r>
              <a:rPr lang="en-PH" dirty="0" err="1" smtClean="0"/>
              <a:t>int</a:t>
            </a:r>
            <a:r>
              <a:rPr lang="en-PH" dirty="0" smtClean="0"/>
              <a:t> main() {</a:t>
            </a:r>
          </a:p>
          <a:p>
            <a:r>
              <a:rPr lang="en-PH" dirty="0" err="1" smtClean="0"/>
              <a:t>int</a:t>
            </a:r>
            <a:r>
              <a:rPr lang="en-PH" dirty="0" smtClean="0"/>
              <a:t> k, sum=0;</a:t>
            </a:r>
          </a:p>
          <a:p>
            <a:r>
              <a:rPr lang="en-PH" dirty="0" err="1" smtClean="0"/>
              <a:t>int</a:t>
            </a:r>
            <a:r>
              <a:rPr lang="en-PH" dirty="0" smtClean="0"/>
              <a:t> ages [5]={15,24,54,33,20};</a:t>
            </a:r>
          </a:p>
          <a:p>
            <a:r>
              <a:rPr lang="en-PH" dirty="0" err="1" smtClean="0"/>
              <a:t>cout</a:t>
            </a:r>
            <a:r>
              <a:rPr lang="en-PH" dirty="0" smtClean="0"/>
              <a:t>&lt;&lt;"The ages are:\n";</a:t>
            </a:r>
          </a:p>
          <a:p>
            <a:r>
              <a:rPr lang="en-PH" dirty="0" smtClean="0"/>
              <a:t>	for (k=0; k&lt;5; k++) {</a:t>
            </a:r>
          </a:p>
          <a:p>
            <a:r>
              <a:rPr lang="en-PH" dirty="0" smtClean="0"/>
              <a:t>		</a:t>
            </a:r>
            <a:r>
              <a:rPr lang="en-PH" dirty="0" err="1" smtClean="0"/>
              <a:t>cout</a:t>
            </a:r>
            <a:r>
              <a:rPr lang="en-PH" dirty="0" smtClean="0"/>
              <a:t>&lt;&lt;ages[k]&lt;&lt;</a:t>
            </a:r>
            <a:r>
              <a:rPr lang="en-PH" dirty="0" err="1" smtClean="0"/>
              <a:t>endl</a:t>
            </a:r>
            <a:r>
              <a:rPr lang="en-PH" dirty="0" smtClean="0"/>
              <a:t>;</a:t>
            </a:r>
          </a:p>
          <a:p>
            <a:r>
              <a:rPr lang="en-PH" dirty="0" smtClean="0"/>
              <a:t>		sum=</a:t>
            </a:r>
            <a:r>
              <a:rPr lang="en-PH" dirty="0" err="1" smtClean="0"/>
              <a:t>sum+ages</a:t>
            </a:r>
            <a:r>
              <a:rPr lang="en-PH" dirty="0" smtClean="0"/>
              <a:t>[k];</a:t>
            </a:r>
          </a:p>
          <a:p>
            <a:r>
              <a:rPr lang="en-PH" dirty="0" smtClean="0"/>
              <a:t>	   }</a:t>
            </a:r>
          </a:p>
          <a:p>
            <a:r>
              <a:rPr lang="en-PH" dirty="0" smtClean="0"/>
              <a:t> </a:t>
            </a:r>
            <a:r>
              <a:rPr lang="en-PH" dirty="0" err="1" smtClean="0"/>
              <a:t>cout</a:t>
            </a:r>
            <a:r>
              <a:rPr lang="en-PH" dirty="0" smtClean="0"/>
              <a:t>&lt;&lt;"The sum of the ages is "&lt;&lt;sum&lt;&lt;".";	   </a:t>
            </a:r>
          </a:p>
          <a:p>
            <a:r>
              <a:rPr lang="en-PH" dirty="0" smtClean="0"/>
              <a:t> </a:t>
            </a:r>
            <a:r>
              <a:rPr lang="en-PH" dirty="0" err="1" smtClean="0"/>
              <a:t>cout</a:t>
            </a:r>
            <a:r>
              <a:rPr lang="en-PH" dirty="0" smtClean="0"/>
              <a:t>&lt;&lt;"\</a:t>
            </a:r>
            <a:r>
              <a:rPr lang="en-PH" dirty="0" err="1" smtClean="0"/>
              <a:t>nThe</a:t>
            </a:r>
            <a:r>
              <a:rPr lang="en-PH" dirty="0" smtClean="0"/>
              <a:t> average of the ages is "&lt;&lt;sum/5&lt;&lt;".";</a:t>
            </a:r>
          </a:p>
          <a:p>
            <a:r>
              <a:rPr lang="en-PH" dirty="0" err="1" smtClean="0"/>
              <a:t>getch</a:t>
            </a:r>
            <a:r>
              <a:rPr lang="en-PH" dirty="0" smtClean="0"/>
              <a:t>();</a:t>
            </a:r>
          </a:p>
          <a:p>
            <a:r>
              <a:rPr lang="en-PH" dirty="0" smtClean="0"/>
              <a:t>return 0;</a:t>
            </a:r>
          </a:p>
          <a:p>
            <a:r>
              <a:rPr lang="en-PH" dirty="0" smtClean="0"/>
              <a:t>}</a:t>
            </a:r>
            <a:endParaRPr lang="en-PH" dirty="0"/>
          </a:p>
        </p:txBody>
      </p:sp>
      <p:sp>
        <p:nvSpPr>
          <p:cNvPr id="6" name="Rectangle 5"/>
          <p:cNvSpPr/>
          <p:nvPr/>
        </p:nvSpPr>
        <p:spPr>
          <a:xfrm>
            <a:off x="2590800" y="3581400"/>
            <a:ext cx="2286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7" name="Straight Arrow Connector 6"/>
          <p:cNvCxnSpPr/>
          <p:nvPr/>
        </p:nvCxnSpPr>
        <p:spPr>
          <a:xfrm>
            <a:off x="4953000" y="3733800"/>
            <a:ext cx="762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38800" y="3500735"/>
            <a:ext cx="2733312" cy="461665"/>
          </a:xfrm>
          <a:prstGeom prst="rect">
            <a:avLst/>
          </a:prstGeom>
          <a:noFill/>
        </p:spPr>
        <p:txBody>
          <a:bodyPr wrap="none" rtlCol="0">
            <a:spAutoFit/>
          </a:bodyPr>
          <a:lstStyle/>
          <a:p>
            <a:r>
              <a:rPr lang="en-PH" sz="2400" b="1" i="1" dirty="0" smtClean="0"/>
              <a:t>displays the content</a:t>
            </a:r>
            <a:endParaRPr lang="en-PH" sz="2400" b="1" i="1" dirty="0"/>
          </a:p>
        </p:txBody>
      </p:sp>
      <p:sp>
        <p:nvSpPr>
          <p:cNvPr id="9" name="Rectangle 8"/>
          <p:cNvSpPr/>
          <p:nvPr/>
        </p:nvSpPr>
        <p:spPr>
          <a:xfrm>
            <a:off x="2590800" y="3886200"/>
            <a:ext cx="2286000" cy="304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Arrow Connector 9"/>
          <p:cNvCxnSpPr/>
          <p:nvPr/>
        </p:nvCxnSpPr>
        <p:spPr>
          <a:xfrm>
            <a:off x="4953000" y="4038600"/>
            <a:ext cx="762000" cy="0"/>
          </a:xfrm>
          <a:prstGeom prst="straightConnector1">
            <a:avLst/>
          </a:prstGeom>
          <a:ln w="381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38801" y="3805535"/>
            <a:ext cx="3124200" cy="830997"/>
          </a:xfrm>
          <a:prstGeom prst="rect">
            <a:avLst/>
          </a:prstGeom>
          <a:noFill/>
        </p:spPr>
        <p:txBody>
          <a:bodyPr wrap="square" rtlCol="0">
            <a:spAutoFit/>
          </a:bodyPr>
          <a:lstStyle/>
          <a:p>
            <a:r>
              <a:rPr lang="en-PH" sz="2400" b="1" i="1" dirty="0" smtClean="0"/>
              <a:t>sums up the content of the array</a:t>
            </a:r>
            <a:endParaRPr lang="en-PH" sz="2400" b="1" i="1" dirty="0"/>
          </a:p>
        </p:txBody>
      </p:sp>
      <p:sp>
        <p:nvSpPr>
          <p:cNvPr id="12" name="Rectangle 11"/>
          <p:cNvSpPr/>
          <p:nvPr/>
        </p:nvSpPr>
        <p:spPr>
          <a:xfrm>
            <a:off x="4648200" y="4652664"/>
            <a:ext cx="838200" cy="3765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srgbClr val="00B050"/>
              </a:solidFill>
            </a:endParaRPr>
          </a:p>
        </p:txBody>
      </p:sp>
      <p:cxnSp>
        <p:nvCxnSpPr>
          <p:cNvPr id="13" name="Straight Arrow Connector 12"/>
          <p:cNvCxnSpPr/>
          <p:nvPr/>
        </p:nvCxnSpPr>
        <p:spPr>
          <a:xfrm>
            <a:off x="5486400" y="4876800"/>
            <a:ext cx="7620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2201" y="4572000"/>
            <a:ext cx="2971800" cy="830997"/>
          </a:xfrm>
          <a:prstGeom prst="rect">
            <a:avLst/>
          </a:prstGeom>
          <a:noFill/>
        </p:spPr>
        <p:txBody>
          <a:bodyPr wrap="square" rtlCol="0">
            <a:spAutoFit/>
          </a:bodyPr>
          <a:lstStyle/>
          <a:p>
            <a:r>
              <a:rPr lang="en-PH" sz="2400" b="1" i="1" dirty="0" smtClean="0"/>
              <a:t>gets the average of the ages</a:t>
            </a:r>
            <a:endParaRPr lang="en-PH" sz="24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900" decel="100000" fill="hold"/>
                                        <p:tgtEl>
                                          <p:spTgt spid="4"/>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ppt_x</p:attrName>
                                        </p:attrNameLst>
                                      </p:cBhvr>
                                      <p:tavLst>
                                        <p:tav tm="0">
                                          <p:val>
                                            <p:strVal val="#ppt_x-.2"/>
                                          </p:val>
                                        </p:tav>
                                        <p:tav tm="100000">
                                          <p:val>
                                            <p:strVal val="#ppt_x"/>
                                          </p:val>
                                        </p:tav>
                                      </p:tavLst>
                                    </p:anim>
                                    <p:anim calcmode="lin" valueType="num">
                                      <p:cBhvr>
                                        <p:cTn id="2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strVal val="#ppt_w*2.5"/>
                                          </p:val>
                                        </p:tav>
                                        <p:tav tm="100000">
                                          <p:val>
                                            <p:strVal val="#ppt_w"/>
                                          </p:val>
                                        </p:tav>
                                      </p:tavLst>
                                    </p:anim>
                                    <p:anim calcmode="lin" valueType="num">
                                      <p:cBhvr>
                                        <p:cTn id="35" dur="500" fill="hold"/>
                                        <p:tgtEl>
                                          <p:spTgt spid="8"/>
                                        </p:tgtEl>
                                        <p:attrNameLst>
                                          <p:attrName>ppt_h</p:attrName>
                                        </p:attrNameLst>
                                      </p:cBhvr>
                                      <p:tavLst>
                                        <p:tav tm="0">
                                          <p:val>
                                            <p:strVal val="#ppt_h*0.01"/>
                                          </p:val>
                                        </p:tav>
                                        <p:tav tm="100000">
                                          <p:val>
                                            <p:strVal val="#ppt_h"/>
                                          </p:val>
                                        </p:tav>
                                      </p:tavLst>
                                    </p:anim>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h+1"/>
                                          </p:val>
                                        </p:tav>
                                        <p:tav tm="100000">
                                          <p:val>
                                            <p:strVal val="#ppt_y"/>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58" presetClass="entr" presetSubtype="0" accel="10000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strVal val="#ppt_w*2.5"/>
                                          </p:val>
                                        </p:tav>
                                        <p:tav tm="100000">
                                          <p:val>
                                            <p:strVal val="#ppt_w"/>
                                          </p:val>
                                        </p:tav>
                                      </p:tavLst>
                                    </p:anim>
                                    <p:anim calcmode="lin" valueType="num">
                                      <p:cBhvr>
                                        <p:cTn id="56" dur="500" fill="hold"/>
                                        <p:tgtEl>
                                          <p:spTgt spid="11"/>
                                        </p:tgtEl>
                                        <p:attrNameLst>
                                          <p:attrName>ppt_h</p:attrName>
                                        </p:attrNameLst>
                                      </p:cBhvr>
                                      <p:tavLst>
                                        <p:tav tm="0">
                                          <p:val>
                                            <p:strVal val="#ppt_h*0.01"/>
                                          </p:val>
                                        </p:tav>
                                        <p:tav tm="100000">
                                          <p:val>
                                            <p:strVal val="#ppt_h"/>
                                          </p:val>
                                        </p:tav>
                                      </p:tavLst>
                                    </p:anim>
                                    <p:anim calcmode="lin" valueType="num">
                                      <p:cBhvr>
                                        <p:cTn id="57" dur="500" fill="hold"/>
                                        <p:tgtEl>
                                          <p:spTgt spid="11"/>
                                        </p:tgtEl>
                                        <p:attrNameLst>
                                          <p:attrName>ppt_x</p:attrName>
                                        </p:attrNameLst>
                                      </p:cBhvr>
                                      <p:tavLst>
                                        <p:tav tm="0">
                                          <p:val>
                                            <p:strVal val="#ppt_x"/>
                                          </p:val>
                                        </p:tav>
                                        <p:tav tm="100000">
                                          <p:val>
                                            <p:strVal val="#ppt_x"/>
                                          </p:val>
                                        </p:tav>
                                      </p:tavLst>
                                    </p:anim>
                                    <p:anim calcmode="lin" valueType="num">
                                      <p:cBhvr>
                                        <p:cTn id="58" dur="500" fill="hold"/>
                                        <p:tgtEl>
                                          <p:spTgt spid="11"/>
                                        </p:tgtEl>
                                        <p:attrNameLst>
                                          <p:attrName>ppt_y</p:attrName>
                                        </p:attrNameLst>
                                      </p:cBhvr>
                                      <p:tavLst>
                                        <p:tav tm="0">
                                          <p:val>
                                            <p:strVal val="#ppt_h+1"/>
                                          </p:val>
                                        </p:tav>
                                        <p:tav tm="100000">
                                          <p:val>
                                            <p:strVal val="#ppt_y"/>
                                          </p:val>
                                        </p:tav>
                                      </p:tavLst>
                                    </p:anim>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9"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p:cTn id="64" dur="1000" fill="hold"/>
                                        <p:tgtEl>
                                          <p:spTgt spid="12"/>
                                        </p:tgtEl>
                                        <p:attrNameLst>
                                          <p:attrName>ppt_x</p:attrName>
                                        </p:attrNameLst>
                                      </p:cBhvr>
                                      <p:tavLst>
                                        <p:tav tm="0">
                                          <p:val>
                                            <p:strVal val="#ppt_x-.2"/>
                                          </p:val>
                                        </p:tav>
                                        <p:tav tm="100000">
                                          <p:val>
                                            <p:strVal val="#ppt_x"/>
                                          </p:val>
                                        </p:tav>
                                      </p:tavLst>
                                    </p:anim>
                                    <p:anim calcmode="lin" valueType="num">
                                      <p:cBhvr>
                                        <p:cTn id="6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66" dur="10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dissolv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58" presetClass="entr" presetSubtype="0" accel="10000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strVal val="#ppt_w*2.5"/>
                                          </p:val>
                                        </p:tav>
                                        <p:tav tm="100000">
                                          <p:val>
                                            <p:strVal val="#ppt_w"/>
                                          </p:val>
                                        </p:tav>
                                      </p:tavLst>
                                    </p:anim>
                                    <p:anim calcmode="lin" valueType="num">
                                      <p:cBhvr>
                                        <p:cTn id="77" dur="500" fill="hold"/>
                                        <p:tgtEl>
                                          <p:spTgt spid="14"/>
                                        </p:tgtEl>
                                        <p:attrNameLst>
                                          <p:attrName>ppt_h</p:attrName>
                                        </p:attrNameLst>
                                      </p:cBhvr>
                                      <p:tavLst>
                                        <p:tav tm="0">
                                          <p:val>
                                            <p:strVal val="#ppt_h*0.01"/>
                                          </p:val>
                                        </p:tav>
                                        <p:tav tm="100000">
                                          <p:val>
                                            <p:strVal val="#ppt_h"/>
                                          </p:val>
                                        </p:tav>
                                      </p:tavLst>
                                    </p:anim>
                                    <p:anim calcmode="lin" valueType="num">
                                      <p:cBhvr>
                                        <p:cTn id="78" dur="500" fill="hold"/>
                                        <p:tgtEl>
                                          <p:spTgt spid="14"/>
                                        </p:tgtEl>
                                        <p:attrNameLst>
                                          <p:attrName>ppt_x</p:attrName>
                                        </p:attrNameLst>
                                      </p:cBhvr>
                                      <p:tavLst>
                                        <p:tav tm="0">
                                          <p:val>
                                            <p:strVal val="#ppt_x"/>
                                          </p:val>
                                        </p:tav>
                                        <p:tav tm="100000">
                                          <p:val>
                                            <p:strVal val="#ppt_x"/>
                                          </p:val>
                                        </p:tav>
                                      </p:tavLst>
                                    </p:anim>
                                    <p:anim calcmode="lin" valueType="num">
                                      <p:cBhvr>
                                        <p:cTn id="79" dur="500" fill="hold"/>
                                        <p:tgtEl>
                                          <p:spTgt spid="14"/>
                                        </p:tgtEl>
                                        <p:attrNameLst>
                                          <p:attrName>ppt_y</p:attrName>
                                        </p:attrNameLst>
                                      </p:cBhvr>
                                      <p:tavLst>
                                        <p:tav tm="0">
                                          <p:val>
                                            <p:strVal val="#ppt_h+1"/>
                                          </p:val>
                                        </p:tav>
                                        <p:tav tm="100000">
                                          <p:val>
                                            <p:strVal val="#ppt_y"/>
                                          </p:val>
                                        </p:tav>
                                      </p:tavLst>
                                    </p:anim>
                                    <p:animEffect transition="in" filter="fade">
                                      <p:cBhvr>
                                        <p:cTn id="8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animBg="1"/>
      <p:bldP spid="8" grpId="0"/>
      <p:bldP spid="9" grpId="0" animBg="1"/>
      <p:bldP spid="11" grpId="0"/>
      <p:bldP spid="12"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848600" cy="1143000"/>
          </a:xfrm>
        </p:spPr>
        <p:txBody>
          <a:bodyPr>
            <a:noAutofit/>
          </a:bodyPr>
          <a:lstStyle/>
          <a:p>
            <a:pPr algn="just"/>
            <a:r>
              <a:rPr lang="en-PH" sz="2400" dirty="0" smtClean="0"/>
              <a:t>	Write a program that asks the user to enter five ages and store it in an array named </a:t>
            </a:r>
            <a:r>
              <a:rPr lang="en-PH" sz="2400" b="1" i="1" dirty="0" smtClean="0"/>
              <a:t>ages. </a:t>
            </a:r>
            <a:r>
              <a:rPr lang="en-PH" sz="2400" dirty="0" smtClean="0"/>
              <a:t>The program should also display the content of the array.</a:t>
            </a:r>
            <a:endParaRPr lang="en-PH" sz="2400" dirty="0"/>
          </a:p>
        </p:txBody>
      </p:sp>
      <p:sp>
        <p:nvSpPr>
          <p:cNvPr id="3" name="Content Placeholder 2"/>
          <p:cNvSpPr>
            <a:spLocks noGrp="1"/>
          </p:cNvSpPr>
          <p:nvPr>
            <p:ph idx="1"/>
          </p:nvPr>
        </p:nvSpPr>
        <p:spPr>
          <a:xfrm>
            <a:off x="914400" y="1371600"/>
            <a:ext cx="7848600" cy="4525963"/>
          </a:xfrm>
        </p:spPr>
        <p:txBody>
          <a:bodyPr>
            <a:noAutofit/>
          </a:bodyPr>
          <a:lstStyle/>
          <a:p>
            <a:pPr>
              <a:buNone/>
            </a:pPr>
            <a:r>
              <a:rPr lang="en-PH" sz="1600" dirty="0" smtClean="0"/>
              <a:t>#include&lt;</a:t>
            </a:r>
            <a:r>
              <a:rPr lang="en-PH" sz="1600" dirty="0" err="1" smtClean="0"/>
              <a:t>iostream</a:t>
            </a:r>
            <a:r>
              <a:rPr lang="en-PH" sz="1600" dirty="0" smtClean="0"/>
              <a:t>&gt;</a:t>
            </a:r>
          </a:p>
          <a:p>
            <a:pPr>
              <a:buNone/>
            </a:pPr>
            <a:r>
              <a:rPr lang="en-PH" sz="1600" dirty="0" smtClean="0"/>
              <a:t>#include&lt;</a:t>
            </a:r>
            <a:r>
              <a:rPr lang="en-PH" sz="1600" dirty="0" err="1" smtClean="0"/>
              <a:t>conio.h</a:t>
            </a:r>
            <a:r>
              <a:rPr lang="en-PH" sz="1600" dirty="0" smtClean="0"/>
              <a:t>&gt;</a:t>
            </a:r>
          </a:p>
          <a:p>
            <a:pPr>
              <a:buNone/>
            </a:pPr>
            <a:r>
              <a:rPr lang="en-PH" sz="1600" dirty="0" smtClean="0"/>
              <a:t>using namespace std;</a:t>
            </a:r>
          </a:p>
          <a:p>
            <a:pPr>
              <a:buNone/>
            </a:pPr>
            <a:r>
              <a:rPr lang="en-PH" sz="1600" dirty="0" err="1" smtClean="0"/>
              <a:t>int</a:t>
            </a:r>
            <a:r>
              <a:rPr lang="en-PH" sz="1600" dirty="0" smtClean="0"/>
              <a:t> main(){</a:t>
            </a:r>
          </a:p>
          <a:p>
            <a:pPr>
              <a:buNone/>
            </a:pPr>
            <a:r>
              <a:rPr lang="en-PH" sz="1600" dirty="0" smtClean="0"/>
              <a:t>    </a:t>
            </a:r>
            <a:r>
              <a:rPr lang="en-PH" sz="1600" dirty="0" err="1" smtClean="0"/>
              <a:t>int</a:t>
            </a:r>
            <a:r>
              <a:rPr lang="en-PH" sz="1600" dirty="0" smtClean="0"/>
              <a:t> k, ages [5];</a:t>
            </a:r>
          </a:p>
          <a:p>
            <a:pPr>
              <a:buNone/>
            </a:pPr>
            <a:r>
              <a:rPr lang="en-PH" sz="1600" dirty="0" smtClean="0"/>
              <a:t>        </a:t>
            </a:r>
            <a:r>
              <a:rPr lang="en-PH" sz="1600" dirty="0" err="1" smtClean="0"/>
              <a:t>cout</a:t>
            </a:r>
            <a:r>
              <a:rPr lang="en-PH" sz="1600" dirty="0" smtClean="0"/>
              <a:t>&lt;&lt;"Enter values:";</a:t>
            </a:r>
          </a:p>
          <a:p>
            <a:pPr>
              <a:buNone/>
            </a:pPr>
            <a:r>
              <a:rPr lang="en-PH" sz="1600" dirty="0" smtClean="0"/>
              <a:t>        for (k=0; k&lt;5; k++){</a:t>
            </a:r>
          </a:p>
          <a:p>
            <a:pPr>
              <a:buNone/>
            </a:pPr>
            <a:r>
              <a:rPr lang="en-PH" sz="1600" dirty="0" smtClean="0"/>
              <a:t>		           </a:t>
            </a:r>
            <a:r>
              <a:rPr lang="en-PH" sz="1600" dirty="0" err="1" smtClean="0"/>
              <a:t>cin</a:t>
            </a:r>
            <a:r>
              <a:rPr lang="en-PH" sz="1600" dirty="0" smtClean="0"/>
              <a:t>&gt;&gt;ages[k];</a:t>
            </a:r>
          </a:p>
          <a:p>
            <a:pPr>
              <a:buNone/>
            </a:pPr>
            <a:r>
              <a:rPr lang="en-PH" sz="1600" dirty="0" smtClean="0"/>
              <a:t>           }</a:t>
            </a:r>
          </a:p>
          <a:p>
            <a:pPr>
              <a:buNone/>
            </a:pPr>
            <a:r>
              <a:rPr lang="en-PH" sz="1600" dirty="0" smtClean="0"/>
              <a:t>        </a:t>
            </a:r>
            <a:r>
              <a:rPr lang="en-PH" sz="1600" dirty="0" err="1" smtClean="0"/>
              <a:t>cout</a:t>
            </a:r>
            <a:r>
              <a:rPr lang="en-PH" sz="1600" dirty="0" smtClean="0"/>
              <a:t>&lt;&lt;"The ages entered are: ";</a:t>
            </a:r>
          </a:p>
          <a:p>
            <a:pPr>
              <a:buNone/>
            </a:pPr>
            <a:r>
              <a:rPr lang="en-PH" sz="1600" dirty="0" smtClean="0"/>
              <a:t>        for (k=0; k&lt;5; k++){</a:t>
            </a:r>
          </a:p>
          <a:p>
            <a:pPr>
              <a:buNone/>
            </a:pPr>
            <a:r>
              <a:rPr lang="en-PH" sz="1600" dirty="0" smtClean="0"/>
              <a:t>		          </a:t>
            </a:r>
            <a:r>
              <a:rPr lang="en-PH" sz="1600" dirty="0" err="1" smtClean="0"/>
              <a:t>cout</a:t>
            </a:r>
            <a:r>
              <a:rPr lang="en-PH" sz="1600" dirty="0" smtClean="0"/>
              <a:t>&lt;&lt;ages[k]&lt;&lt;" ";</a:t>
            </a:r>
          </a:p>
          <a:p>
            <a:pPr>
              <a:buNone/>
            </a:pPr>
            <a:r>
              <a:rPr lang="en-PH" sz="1600" dirty="0" smtClean="0"/>
              <a:t>	   }</a:t>
            </a:r>
          </a:p>
          <a:p>
            <a:pPr>
              <a:buNone/>
            </a:pPr>
            <a:r>
              <a:rPr lang="en-PH" sz="1600" dirty="0" err="1" smtClean="0"/>
              <a:t>getch</a:t>
            </a:r>
            <a:r>
              <a:rPr lang="en-PH" sz="1600" dirty="0" smtClean="0"/>
              <a:t>();</a:t>
            </a:r>
          </a:p>
          <a:p>
            <a:pPr>
              <a:buNone/>
            </a:pPr>
            <a:r>
              <a:rPr lang="en-PH" sz="1600" dirty="0" smtClean="0"/>
              <a:t>return 0;</a:t>
            </a:r>
          </a:p>
          <a:p>
            <a:pPr>
              <a:buNone/>
            </a:pPr>
            <a:r>
              <a:rPr lang="en-PH" sz="1600" dirty="0" smtClean="0"/>
              <a:t>}</a:t>
            </a:r>
            <a:endParaRPr lang="en-PH" sz="1600" dirty="0"/>
          </a:p>
        </p:txBody>
      </p:sp>
      <p:sp>
        <p:nvSpPr>
          <p:cNvPr id="4" name="Rectangle 3"/>
          <p:cNvSpPr/>
          <p:nvPr/>
        </p:nvSpPr>
        <p:spPr>
          <a:xfrm>
            <a:off x="1295400" y="2819400"/>
            <a:ext cx="2743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p:cNvSpPr/>
          <p:nvPr/>
        </p:nvSpPr>
        <p:spPr>
          <a:xfrm>
            <a:off x="1295400" y="4087090"/>
            <a:ext cx="2743200" cy="1066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7" name="Straight Arrow Connector 6"/>
          <p:cNvCxnSpPr/>
          <p:nvPr/>
        </p:nvCxnSpPr>
        <p:spPr>
          <a:xfrm>
            <a:off x="4114800" y="3352800"/>
            <a:ext cx="762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76800" y="3124200"/>
            <a:ext cx="3579570" cy="461665"/>
          </a:xfrm>
          <a:prstGeom prst="rect">
            <a:avLst/>
          </a:prstGeom>
          <a:noFill/>
        </p:spPr>
        <p:txBody>
          <a:bodyPr wrap="none" rtlCol="0">
            <a:spAutoFit/>
          </a:bodyPr>
          <a:lstStyle/>
          <a:p>
            <a:r>
              <a:rPr lang="en-PH" sz="2400" b="1" i="1" dirty="0" smtClean="0"/>
              <a:t>asks the user to enter ages</a:t>
            </a:r>
            <a:endParaRPr lang="en-PH" sz="2400" b="1" i="1" dirty="0"/>
          </a:p>
        </p:txBody>
      </p:sp>
      <p:cxnSp>
        <p:nvCxnSpPr>
          <p:cNvPr id="9" name="Straight Arrow Connector 8"/>
          <p:cNvCxnSpPr/>
          <p:nvPr/>
        </p:nvCxnSpPr>
        <p:spPr>
          <a:xfrm>
            <a:off x="4114800" y="4572000"/>
            <a:ext cx="7620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6800" y="4343400"/>
            <a:ext cx="2693238" cy="461665"/>
          </a:xfrm>
          <a:prstGeom prst="rect">
            <a:avLst/>
          </a:prstGeom>
          <a:noFill/>
        </p:spPr>
        <p:txBody>
          <a:bodyPr wrap="none" rtlCol="0">
            <a:spAutoFit/>
          </a:bodyPr>
          <a:lstStyle/>
          <a:p>
            <a:r>
              <a:rPr lang="en-PH" sz="2400" b="1" i="1" dirty="0" smtClean="0"/>
              <a:t>outputs the content</a:t>
            </a:r>
            <a:endParaRPr lang="en-PH" sz="24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36" presetID="37"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42" presetID="37"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54" presetID="37"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60" presetID="37" presetClass="entr" presetSubtype="0" fill="hold" grpId="0"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fade">
                                      <p:cBhvr>
                                        <p:cTn id="62" dur="1000"/>
                                        <p:tgtEl>
                                          <p:spTgt spid="3">
                                            <p:txEl>
                                              <p:pRg st="8" end="8"/>
                                            </p:txEl>
                                          </p:spTgt>
                                        </p:tgtEl>
                                      </p:cBhvr>
                                    </p:animEffect>
                                    <p:anim calcmode="lin" valueType="num">
                                      <p:cBhvr>
                                        <p:cTn id="6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4"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66" presetID="37" presetClass="entr" presetSubtype="0" fill="hold" grpId="0"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72" presetID="37" presetClass="entr" presetSubtype="0" fill="hold" grpId="0" nodeType="with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Effect transition="in" filter="fade">
                                      <p:cBhvr>
                                        <p:cTn id="74" dur="1000"/>
                                        <p:tgtEl>
                                          <p:spTgt spid="3">
                                            <p:txEl>
                                              <p:pRg st="10" end="10"/>
                                            </p:txEl>
                                          </p:spTgt>
                                        </p:tgtEl>
                                      </p:cBhvr>
                                    </p:animEffect>
                                    <p:anim calcmode="lin" valueType="num">
                                      <p:cBhvr>
                                        <p:cTn id="7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6" dur="9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3">
                                            <p:txEl>
                                              <p:pRg st="10" end="10"/>
                                            </p:txEl>
                                          </p:spTgt>
                                        </p:tgtEl>
                                        <p:attrNameLst>
                                          <p:attrName>ppt_y</p:attrName>
                                        </p:attrNameLst>
                                      </p:cBhvr>
                                      <p:tavLst>
                                        <p:tav tm="0">
                                          <p:val>
                                            <p:strVal val="#ppt_y-.03"/>
                                          </p:val>
                                        </p:tav>
                                        <p:tav tm="100000">
                                          <p:val>
                                            <p:strVal val="#ppt_y"/>
                                          </p:val>
                                        </p:tav>
                                      </p:tavLst>
                                    </p:anim>
                                  </p:childTnLst>
                                </p:cTn>
                              </p:par>
                              <p:par>
                                <p:cTn id="78" presetID="37" presetClass="entr" presetSubtype="0" fill="hold" grpId="0" nodeType="with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900" decel="100000" fill="hold"/>
                                        <p:tgtEl>
                                          <p:spTgt spid="3">
                                            <p:txEl>
                                              <p:pRg st="11" end="11"/>
                                            </p:txEl>
                                          </p:spTgt>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3">
                                            <p:txEl>
                                              <p:pRg st="11" end="11"/>
                                            </p:txEl>
                                          </p:spTgt>
                                        </p:tgtEl>
                                        <p:attrNameLst>
                                          <p:attrName>ppt_y</p:attrName>
                                        </p:attrNameLst>
                                      </p:cBhvr>
                                      <p:tavLst>
                                        <p:tav tm="0">
                                          <p:val>
                                            <p:strVal val="#ppt_y-.03"/>
                                          </p:val>
                                        </p:tav>
                                        <p:tav tm="100000">
                                          <p:val>
                                            <p:strVal val="#ppt_y"/>
                                          </p:val>
                                        </p:tav>
                                      </p:tavLst>
                                    </p:anim>
                                  </p:childTnLst>
                                </p:cTn>
                              </p:par>
                              <p:par>
                                <p:cTn id="84" presetID="37" presetClass="entr" presetSubtype="0" fill="hold" grpId="0" nodeType="with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Effect transition="in" filter="fade">
                                      <p:cBhvr>
                                        <p:cTn id="86" dur="1000"/>
                                        <p:tgtEl>
                                          <p:spTgt spid="3">
                                            <p:txEl>
                                              <p:pRg st="12" end="12"/>
                                            </p:txEl>
                                          </p:spTgt>
                                        </p:tgtEl>
                                      </p:cBhvr>
                                    </p:animEffect>
                                    <p:anim calcmode="lin" valueType="num">
                                      <p:cBhvr>
                                        <p:cTn id="8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8" dur="900" decel="100000" fill="hold"/>
                                        <p:tgtEl>
                                          <p:spTgt spid="3">
                                            <p:txEl>
                                              <p:pRg st="12" end="12"/>
                                            </p:txEl>
                                          </p:spTgt>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3">
                                            <p:txEl>
                                              <p:pRg st="12" end="12"/>
                                            </p:txEl>
                                          </p:spTgt>
                                        </p:tgtEl>
                                        <p:attrNameLst>
                                          <p:attrName>ppt_y</p:attrName>
                                        </p:attrNameLst>
                                      </p:cBhvr>
                                      <p:tavLst>
                                        <p:tav tm="0">
                                          <p:val>
                                            <p:strVal val="#ppt_y-.03"/>
                                          </p:val>
                                        </p:tav>
                                        <p:tav tm="100000">
                                          <p:val>
                                            <p:strVal val="#ppt_y"/>
                                          </p:val>
                                        </p:tav>
                                      </p:tavLst>
                                    </p:anim>
                                  </p:childTnLst>
                                </p:cTn>
                              </p:par>
                              <p:par>
                                <p:cTn id="90" presetID="37" presetClass="entr" presetSubtype="0" fill="hold" grpId="0" nodeType="with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Effect transition="in" filter="fade">
                                      <p:cBhvr>
                                        <p:cTn id="92" dur="1000"/>
                                        <p:tgtEl>
                                          <p:spTgt spid="3">
                                            <p:txEl>
                                              <p:pRg st="13" end="13"/>
                                            </p:txEl>
                                          </p:spTgt>
                                        </p:tgtEl>
                                      </p:cBhvr>
                                    </p:animEffect>
                                    <p:anim calcmode="lin" valueType="num">
                                      <p:cBhvr>
                                        <p:cTn id="9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4" dur="900" decel="100000" fill="hold"/>
                                        <p:tgtEl>
                                          <p:spTgt spid="3">
                                            <p:txEl>
                                              <p:pRg st="13" end="13"/>
                                            </p:txEl>
                                          </p:spTgt>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3">
                                            <p:txEl>
                                              <p:pRg st="13" end="13"/>
                                            </p:txEl>
                                          </p:spTgt>
                                        </p:tgtEl>
                                        <p:attrNameLst>
                                          <p:attrName>ppt_y</p:attrName>
                                        </p:attrNameLst>
                                      </p:cBhvr>
                                      <p:tavLst>
                                        <p:tav tm="0">
                                          <p:val>
                                            <p:strVal val="#ppt_y-.03"/>
                                          </p:val>
                                        </p:tav>
                                        <p:tav tm="100000">
                                          <p:val>
                                            <p:strVal val="#ppt_y"/>
                                          </p:val>
                                        </p:tav>
                                      </p:tavLst>
                                    </p:anim>
                                  </p:childTnLst>
                                </p:cTn>
                              </p:par>
                              <p:par>
                                <p:cTn id="96" presetID="37" presetClass="entr" presetSubtype="0" fill="hold" grpId="0" nodeType="with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1000"/>
                                        <p:tgtEl>
                                          <p:spTgt spid="3">
                                            <p:txEl>
                                              <p:pRg st="14" end="14"/>
                                            </p:txEl>
                                          </p:spTgt>
                                        </p:tgtEl>
                                      </p:cBhvr>
                                    </p:animEffect>
                                    <p:anim calcmode="lin" valueType="num">
                                      <p:cBhvr>
                                        <p:cTn id="9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0" dur="900" decel="100000" fill="hold"/>
                                        <p:tgtEl>
                                          <p:spTgt spid="3">
                                            <p:txEl>
                                              <p:pRg st="14" end="14"/>
                                            </p:txEl>
                                          </p:spTgt>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3">
                                            <p:txEl>
                                              <p:pRg st="14" end="14"/>
                                            </p:txEl>
                                          </p:spTgt>
                                        </p:tgtEl>
                                        <p:attrNameLst>
                                          <p:attrName>ppt_y</p:attrName>
                                        </p:attrNameLst>
                                      </p:cBhvr>
                                      <p:tavLst>
                                        <p:tav tm="0">
                                          <p:val>
                                            <p:strVal val="#ppt_y-.03"/>
                                          </p:val>
                                        </p:tav>
                                        <p:tav tm="100000">
                                          <p:val>
                                            <p:strVal val="#ppt_y"/>
                                          </p:val>
                                        </p:tav>
                                      </p:tavLst>
                                    </p:anim>
                                  </p:childTnLst>
                                </p:cTn>
                              </p:par>
                              <p:par>
                                <p:cTn id="102" presetID="37" presetClass="entr" presetSubtype="0" fill="hold" grpId="0" nodeType="withEffect">
                                  <p:stCondLst>
                                    <p:cond delay="0"/>
                                  </p:stCondLst>
                                  <p:childTnLst>
                                    <p:set>
                                      <p:cBhvr>
                                        <p:cTn id="103" dur="1" fill="hold">
                                          <p:stCondLst>
                                            <p:cond delay="0"/>
                                          </p:stCondLst>
                                        </p:cTn>
                                        <p:tgtEl>
                                          <p:spTgt spid="3">
                                            <p:txEl>
                                              <p:pRg st="15" end="15"/>
                                            </p:txEl>
                                          </p:spTgt>
                                        </p:tgtEl>
                                        <p:attrNameLst>
                                          <p:attrName>style.visibility</p:attrName>
                                        </p:attrNameLst>
                                      </p:cBhvr>
                                      <p:to>
                                        <p:strVal val="visible"/>
                                      </p:to>
                                    </p:set>
                                    <p:animEffect transition="in" filter="fade">
                                      <p:cBhvr>
                                        <p:cTn id="104" dur="1000"/>
                                        <p:tgtEl>
                                          <p:spTgt spid="3">
                                            <p:txEl>
                                              <p:pRg st="15" end="15"/>
                                            </p:txEl>
                                          </p:spTgt>
                                        </p:tgtEl>
                                      </p:cBhvr>
                                    </p:animEffect>
                                    <p:anim calcmode="lin" valueType="num">
                                      <p:cBhvr>
                                        <p:cTn id="10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6" dur="900" decel="100000" fill="hold"/>
                                        <p:tgtEl>
                                          <p:spTgt spid="3">
                                            <p:txEl>
                                              <p:pRg st="15" end="15"/>
                                            </p:txEl>
                                          </p:spTgt>
                                        </p:tgtEl>
                                        <p:attrNameLst>
                                          <p:attrName>ppt_y</p:attrName>
                                        </p:attrNameLst>
                                      </p:cBhvr>
                                      <p:tavLst>
                                        <p:tav tm="0">
                                          <p:val>
                                            <p:strVal val="#ppt_y+1"/>
                                          </p:val>
                                        </p:tav>
                                        <p:tav tm="100000">
                                          <p:val>
                                            <p:strVal val="#ppt_y-.03"/>
                                          </p:val>
                                        </p:tav>
                                      </p:tavLst>
                                    </p:anim>
                                    <p:anim calcmode="lin" valueType="num">
                                      <p:cBhvr>
                                        <p:cTn id="107" dur="100" accel="100000" fill="hold">
                                          <p:stCondLst>
                                            <p:cond delay="900"/>
                                          </p:stCondLst>
                                        </p:cTn>
                                        <p:tgtEl>
                                          <p:spTgt spid="3">
                                            <p:txEl>
                                              <p:pRg st="15" end="15"/>
                                            </p:txEl>
                                          </p:spTgt>
                                        </p:tgtEl>
                                        <p:attrNameLst>
                                          <p:attrName>ppt_y</p:attrName>
                                        </p:attrNameLst>
                                      </p:cBhvr>
                                      <p:tavLst>
                                        <p:tav tm="0">
                                          <p:val>
                                            <p:strVal val="#ppt_y-.03"/>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9" presetClass="entr" presetSubtype="0"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 calcmode="lin" valueType="num">
                                      <p:cBhvr>
                                        <p:cTn id="112" dur="1000" fill="hold"/>
                                        <p:tgtEl>
                                          <p:spTgt spid="4"/>
                                        </p:tgtEl>
                                        <p:attrNameLst>
                                          <p:attrName>ppt_x</p:attrName>
                                        </p:attrNameLst>
                                      </p:cBhvr>
                                      <p:tavLst>
                                        <p:tav tm="0">
                                          <p:val>
                                            <p:strVal val="#ppt_x-.2"/>
                                          </p:val>
                                        </p:tav>
                                        <p:tav tm="100000">
                                          <p:val>
                                            <p:strVal val="#ppt_x"/>
                                          </p:val>
                                        </p:tav>
                                      </p:tavLst>
                                    </p:anim>
                                    <p:anim calcmode="lin" valueType="num">
                                      <p:cBhvr>
                                        <p:cTn id="1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4"/>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dissolve">
                                      <p:cBhvr>
                                        <p:cTn id="119" dur="500"/>
                                        <p:tgtEl>
                                          <p:spTgt spid="7"/>
                                        </p:tgtEl>
                                      </p:cBhvr>
                                    </p:animEffect>
                                  </p:childTnLst>
                                </p:cTn>
                              </p:par>
                            </p:childTnLst>
                          </p:cTn>
                        </p:par>
                      </p:childTnLst>
                    </p:cTn>
                  </p:par>
                  <p:par>
                    <p:cTn id="120" fill="hold">
                      <p:stCondLst>
                        <p:cond delay="indefinite"/>
                      </p:stCondLst>
                      <p:childTnLst>
                        <p:par>
                          <p:cTn id="121" fill="hold">
                            <p:stCondLst>
                              <p:cond delay="0"/>
                            </p:stCondLst>
                            <p:childTnLst>
                              <p:par>
                                <p:cTn id="122" presetID="58" presetClass="entr" presetSubtype="0" accel="100000" fill="hold" grpId="0" nodeType="clickEffect">
                                  <p:stCondLst>
                                    <p:cond delay="0"/>
                                  </p:stCondLst>
                                  <p:childTnLst>
                                    <p:set>
                                      <p:cBhvr>
                                        <p:cTn id="123" dur="1" fill="hold">
                                          <p:stCondLst>
                                            <p:cond delay="0"/>
                                          </p:stCondLst>
                                        </p:cTn>
                                        <p:tgtEl>
                                          <p:spTgt spid="8"/>
                                        </p:tgtEl>
                                        <p:attrNameLst>
                                          <p:attrName>style.visibility</p:attrName>
                                        </p:attrNameLst>
                                      </p:cBhvr>
                                      <p:to>
                                        <p:strVal val="visible"/>
                                      </p:to>
                                    </p:set>
                                    <p:anim calcmode="lin" valueType="num">
                                      <p:cBhvr>
                                        <p:cTn id="124" dur="500" fill="hold"/>
                                        <p:tgtEl>
                                          <p:spTgt spid="8"/>
                                        </p:tgtEl>
                                        <p:attrNameLst>
                                          <p:attrName>ppt_w</p:attrName>
                                        </p:attrNameLst>
                                      </p:cBhvr>
                                      <p:tavLst>
                                        <p:tav tm="0">
                                          <p:val>
                                            <p:strVal val="#ppt_w*2.5"/>
                                          </p:val>
                                        </p:tav>
                                        <p:tav tm="100000">
                                          <p:val>
                                            <p:strVal val="#ppt_w"/>
                                          </p:val>
                                        </p:tav>
                                      </p:tavLst>
                                    </p:anim>
                                    <p:anim calcmode="lin" valueType="num">
                                      <p:cBhvr>
                                        <p:cTn id="125" dur="500" fill="hold"/>
                                        <p:tgtEl>
                                          <p:spTgt spid="8"/>
                                        </p:tgtEl>
                                        <p:attrNameLst>
                                          <p:attrName>ppt_h</p:attrName>
                                        </p:attrNameLst>
                                      </p:cBhvr>
                                      <p:tavLst>
                                        <p:tav tm="0">
                                          <p:val>
                                            <p:strVal val="#ppt_h*0.01"/>
                                          </p:val>
                                        </p:tav>
                                        <p:tav tm="100000">
                                          <p:val>
                                            <p:strVal val="#ppt_h"/>
                                          </p:val>
                                        </p:tav>
                                      </p:tavLst>
                                    </p:anim>
                                    <p:anim calcmode="lin" valueType="num">
                                      <p:cBhvr>
                                        <p:cTn id="126" dur="500" fill="hold"/>
                                        <p:tgtEl>
                                          <p:spTgt spid="8"/>
                                        </p:tgtEl>
                                        <p:attrNameLst>
                                          <p:attrName>ppt_x</p:attrName>
                                        </p:attrNameLst>
                                      </p:cBhvr>
                                      <p:tavLst>
                                        <p:tav tm="0">
                                          <p:val>
                                            <p:strVal val="#ppt_x"/>
                                          </p:val>
                                        </p:tav>
                                        <p:tav tm="100000">
                                          <p:val>
                                            <p:strVal val="#ppt_x"/>
                                          </p:val>
                                        </p:tav>
                                      </p:tavLst>
                                    </p:anim>
                                    <p:anim calcmode="lin" valueType="num">
                                      <p:cBhvr>
                                        <p:cTn id="127" dur="500" fill="hold"/>
                                        <p:tgtEl>
                                          <p:spTgt spid="8"/>
                                        </p:tgtEl>
                                        <p:attrNameLst>
                                          <p:attrName>ppt_y</p:attrName>
                                        </p:attrNameLst>
                                      </p:cBhvr>
                                      <p:tavLst>
                                        <p:tav tm="0">
                                          <p:val>
                                            <p:strVal val="#ppt_h+1"/>
                                          </p:val>
                                        </p:tav>
                                        <p:tav tm="100000">
                                          <p:val>
                                            <p:strVal val="#ppt_y"/>
                                          </p:val>
                                        </p:tav>
                                      </p:tavLst>
                                    </p:anim>
                                    <p:animEffect transition="in" filter="fade">
                                      <p:cBhvr>
                                        <p:cTn id="128" dur="5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29" presetClass="entr" presetSubtype="0" fill="hold" grpId="0" nodeType="clickEffect">
                                  <p:stCondLst>
                                    <p:cond delay="0"/>
                                  </p:stCondLst>
                                  <p:childTnLst>
                                    <p:set>
                                      <p:cBhvr>
                                        <p:cTn id="132" dur="1" fill="hold">
                                          <p:stCondLst>
                                            <p:cond delay="0"/>
                                          </p:stCondLst>
                                        </p:cTn>
                                        <p:tgtEl>
                                          <p:spTgt spid="5"/>
                                        </p:tgtEl>
                                        <p:attrNameLst>
                                          <p:attrName>style.visibility</p:attrName>
                                        </p:attrNameLst>
                                      </p:cBhvr>
                                      <p:to>
                                        <p:strVal val="visible"/>
                                      </p:to>
                                    </p:set>
                                    <p:anim calcmode="lin" valueType="num">
                                      <p:cBhvr>
                                        <p:cTn id="133" dur="1000" fill="hold"/>
                                        <p:tgtEl>
                                          <p:spTgt spid="5"/>
                                        </p:tgtEl>
                                        <p:attrNameLst>
                                          <p:attrName>ppt_x</p:attrName>
                                        </p:attrNameLst>
                                      </p:cBhvr>
                                      <p:tavLst>
                                        <p:tav tm="0">
                                          <p:val>
                                            <p:strVal val="#ppt_x-.2"/>
                                          </p:val>
                                        </p:tav>
                                        <p:tav tm="100000">
                                          <p:val>
                                            <p:strVal val="#ppt_x"/>
                                          </p:val>
                                        </p:tav>
                                      </p:tavLst>
                                    </p:anim>
                                    <p:anim calcmode="lin" valueType="num">
                                      <p:cBhvr>
                                        <p:cTn id="13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35" dur="1000"/>
                                        <p:tgtEl>
                                          <p:spTgt spid="5"/>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dissolve">
                                      <p:cBhvr>
                                        <p:cTn id="140" dur="500"/>
                                        <p:tgtEl>
                                          <p:spTgt spid="9"/>
                                        </p:tgtEl>
                                      </p:cBhvr>
                                    </p:animEffect>
                                  </p:childTnLst>
                                </p:cTn>
                              </p:par>
                            </p:childTnLst>
                          </p:cTn>
                        </p:par>
                      </p:childTnLst>
                    </p:cTn>
                  </p:par>
                  <p:par>
                    <p:cTn id="141" fill="hold">
                      <p:stCondLst>
                        <p:cond delay="indefinite"/>
                      </p:stCondLst>
                      <p:childTnLst>
                        <p:par>
                          <p:cTn id="142" fill="hold">
                            <p:stCondLst>
                              <p:cond delay="0"/>
                            </p:stCondLst>
                            <p:childTnLst>
                              <p:par>
                                <p:cTn id="143" presetID="58" presetClass="entr" presetSubtype="0" accel="100000" fill="hold" grpId="0" nodeType="clickEffect">
                                  <p:stCondLst>
                                    <p:cond delay="0"/>
                                  </p:stCondLst>
                                  <p:childTnLst>
                                    <p:set>
                                      <p:cBhvr>
                                        <p:cTn id="144" dur="1" fill="hold">
                                          <p:stCondLst>
                                            <p:cond delay="0"/>
                                          </p:stCondLst>
                                        </p:cTn>
                                        <p:tgtEl>
                                          <p:spTgt spid="10"/>
                                        </p:tgtEl>
                                        <p:attrNameLst>
                                          <p:attrName>style.visibility</p:attrName>
                                        </p:attrNameLst>
                                      </p:cBhvr>
                                      <p:to>
                                        <p:strVal val="visible"/>
                                      </p:to>
                                    </p:set>
                                    <p:anim calcmode="lin" valueType="num">
                                      <p:cBhvr>
                                        <p:cTn id="145" dur="500" fill="hold"/>
                                        <p:tgtEl>
                                          <p:spTgt spid="10"/>
                                        </p:tgtEl>
                                        <p:attrNameLst>
                                          <p:attrName>ppt_w</p:attrName>
                                        </p:attrNameLst>
                                      </p:cBhvr>
                                      <p:tavLst>
                                        <p:tav tm="0">
                                          <p:val>
                                            <p:strVal val="#ppt_w*2.5"/>
                                          </p:val>
                                        </p:tav>
                                        <p:tav tm="100000">
                                          <p:val>
                                            <p:strVal val="#ppt_w"/>
                                          </p:val>
                                        </p:tav>
                                      </p:tavLst>
                                    </p:anim>
                                    <p:anim calcmode="lin" valueType="num">
                                      <p:cBhvr>
                                        <p:cTn id="146" dur="500" fill="hold"/>
                                        <p:tgtEl>
                                          <p:spTgt spid="10"/>
                                        </p:tgtEl>
                                        <p:attrNameLst>
                                          <p:attrName>ppt_h</p:attrName>
                                        </p:attrNameLst>
                                      </p:cBhvr>
                                      <p:tavLst>
                                        <p:tav tm="0">
                                          <p:val>
                                            <p:strVal val="#ppt_h*0.01"/>
                                          </p:val>
                                        </p:tav>
                                        <p:tav tm="100000">
                                          <p:val>
                                            <p:strVal val="#ppt_h"/>
                                          </p:val>
                                        </p:tav>
                                      </p:tavLst>
                                    </p:anim>
                                    <p:anim calcmode="lin" valueType="num">
                                      <p:cBhvr>
                                        <p:cTn id="147" dur="500" fill="hold"/>
                                        <p:tgtEl>
                                          <p:spTgt spid="10"/>
                                        </p:tgtEl>
                                        <p:attrNameLst>
                                          <p:attrName>ppt_x</p:attrName>
                                        </p:attrNameLst>
                                      </p:cBhvr>
                                      <p:tavLst>
                                        <p:tav tm="0">
                                          <p:val>
                                            <p:strVal val="#ppt_x"/>
                                          </p:val>
                                        </p:tav>
                                        <p:tav tm="100000">
                                          <p:val>
                                            <p:strVal val="#ppt_x"/>
                                          </p:val>
                                        </p:tav>
                                      </p:tavLst>
                                    </p:anim>
                                    <p:anim calcmode="lin" valueType="num">
                                      <p:cBhvr>
                                        <p:cTn id="148" dur="500" fill="hold"/>
                                        <p:tgtEl>
                                          <p:spTgt spid="10"/>
                                        </p:tgtEl>
                                        <p:attrNameLst>
                                          <p:attrName>ppt_y</p:attrName>
                                        </p:attrNameLst>
                                      </p:cBhvr>
                                      <p:tavLst>
                                        <p:tav tm="0">
                                          <p:val>
                                            <p:strVal val="#ppt_h+1"/>
                                          </p:val>
                                        </p:tav>
                                        <p:tav tm="100000">
                                          <p:val>
                                            <p:strVal val="#ppt_y"/>
                                          </p:val>
                                        </p:tav>
                                      </p:tavLst>
                                    </p:anim>
                                    <p:animEffect transition="in" filter="fade">
                                      <p:cBhvr>
                                        <p:cTn id="1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animBg="1"/>
      <p:bldP spid="5" grpId="0" animBg="1"/>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1524000"/>
          </a:xfrm>
        </p:spPr>
        <p:txBody>
          <a:bodyPr>
            <a:noAutofit/>
          </a:bodyPr>
          <a:lstStyle/>
          <a:p>
            <a:pPr algn="l"/>
            <a:r>
              <a:rPr lang="en-PH" sz="2400" dirty="0" smtClean="0"/>
              <a:t>Write a program that asks the user to type five(5) integers that will be stored in an array called </a:t>
            </a:r>
            <a:r>
              <a:rPr lang="en-PH" sz="2400" b="1" i="1" dirty="0" smtClean="0"/>
              <a:t>arr</a:t>
            </a:r>
            <a:r>
              <a:rPr lang="en-PH" sz="2400" dirty="0" smtClean="0"/>
              <a:t>. The program must also compute and write how many integers are greater than or equal to 10.</a:t>
            </a:r>
            <a:br>
              <a:rPr lang="en-PH" sz="2400" dirty="0" smtClean="0"/>
            </a:br>
            <a:endParaRPr lang="en-PH" sz="2400" dirty="0"/>
          </a:p>
        </p:txBody>
      </p:sp>
      <p:sp>
        <p:nvSpPr>
          <p:cNvPr id="3" name="Content Placeholder 2"/>
          <p:cNvSpPr>
            <a:spLocks noGrp="1"/>
          </p:cNvSpPr>
          <p:nvPr>
            <p:ph idx="1"/>
          </p:nvPr>
        </p:nvSpPr>
        <p:spPr>
          <a:xfrm>
            <a:off x="838200" y="1646237"/>
            <a:ext cx="7620000" cy="4525963"/>
          </a:xfrm>
        </p:spPr>
        <p:txBody>
          <a:bodyPr>
            <a:normAutofit fontScale="55000" lnSpcReduction="20000"/>
          </a:bodyPr>
          <a:lstStyle/>
          <a:p>
            <a:pPr>
              <a:buNone/>
            </a:pPr>
            <a:r>
              <a:rPr lang="en-PH" dirty="0" smtClean="0"/>
              <a:t>#include&lt;</a:t>
            </a:r>
            <a:r>
              <a:rPr lang="en-PH" dirty="0" err="1" smtClean="0"/>
              <a:t>iostream</a:t>
            </a:r>
            <a:r>
              <a:rPr lang="en-PH" dirty="0" smtClean="0"/>
              <a:t>&gt;</a:t>
            </a:r>
          </a:p>
          <a:p>
            <a:pPr>
              <a:buNone/>
            </a:pPr>
            <a:r>
              <a:rPr lang="en-PH" dirty="0" smtClean="0"/>
              <a:t>#include&lt;</a:t>
            </a:r>
            <a:r>
              <a:rPr lang="en-PH" dirty="0" err="1" smtClean="0"/>
              <a:t>conio.h</a:t>
            </a:r>
            <a:r>
              <a:rPr lang="en-PH" dirty="0" smtClean="0"/>
              <a:t>&gt;</a:t>
            </a:r>
          </a:p>
          <a:p>
            <a:pPr>
              <a:buNone/>
            </a:pPr>
            <a:r>
              <a:rPr lang="en-PH" dirty="0" smtClean="0"/>
              <a:t>using namespace std; </a:t>
            </a:r>
          </a:p>
          <a:p>
            <a:pPr>
              <a:buNone/>
            </a:pPr>
            <a:r>
              <a:rPr lang="en-PH" dirty="0" err="1" smtClean="0"/>
              <a:t>int</a:t>
            </a:r>
            <a:r>
              <a:rPr lang="en-PH" dirty="0" smtClean="0"/>
              <a:t> main()</a:t>
            </a:r>
          </a:p>
          <a:p>
            <a:pPr>
              <a:buNone/>
            </a:pPr>
            <a:r>
              <a:rPr lang="en-PH" dirty="0" smtClean="0"/>
              <a:t>{ </a:t>
            </a:r>
            <a:r>
              <a:rPr lang="en-PH" dirty="0" err="1" smtClean="0"/>
              <a:t>int</a:t>
            </a:r>
            <a:r>
              <a:rPr lang="en-PH" dirty="0" smtClean="0"/>
              <a:t> </a:t>
            </a:r>
            <a:r>
              <a:rPr lang="en-PH" dirty="0" err="1" smtClean="0"/>
              <a:t>arr</a:t>
            </a:r>
            <a:r>
              <a:rPr lang="en-PH" dirty="0" smtClean="0"/>
              <a:t>[5], n,g10 = 0;</a:t>
            </a:r>
          </a:p>
          <a:p>
            <a:pPr>
              <a:buNone/>
            </a:pPr>
            <a:r>
              <a:rPr lang="en-PH" dirty="0" err="1" smtClean="0"/>
              <a:t>cout</a:t>
            </a:r>
            <a:r>
              <a:rPr lang="en-PH" dirty="0" smtClean="0"/>
              <a:t> &lt;&lt; "Input integers: "; </a:t>
            </a:r>
          </a:p>
          <a:p>
            <a:pPr>
              <a:buNone/>
            </a:pPr>
            <a:r>
              <a:rPr lang="en-PH" dirty="0" smtClean="0"/>
              <a:t>for (n = 0; n &lt; 5; n++) {    </a:t>
            </a:r>
          </a:p>
          <a:p>
            <a:pPr>
              <a:buNone/>
            </a:pPr>
            <a:r>
              <a:rPr lang="en-PH" dirty="0" smtClean="0"/>
              <a:t>    </a:t>
            </a:r>
            <a:r>
              <a:rPr lang="en-PH" dirty="0" err="1" smtClean="0"/>
              <a:t>cin</a:t>
            </a:r>
            <a:r>
              <a:rPr lang="en-PH" dirty="0" smtClean="0"/>
              <a:t> &gt;&gt; </a:t>
            </a:r>
            <a:r>
              <a:rPr lang="en-PH" dirty="0" err="1" smtClean="0"/>
              <a:t>arr</a:t>
            </a:r>
            <a:r>
              <a:rPr lang="en-PH" dirty="0" smtClean="0"/>
              <a:t>[n];</a:t>
            </a:r>
          </a:p>
          <a:p>
            <a:pPr>
              <a:buNone/>
            </a:pPr>
            <a:r>
              <a:rPr lang="en-PH" dirty="0" smtClean="0"/>
              <a:t>        if (</a:t>
            </a:r>
            <a:r>
              <a:rPr lang="en-PH" dirty="0" err="1" smtClean="0"/>
              <a:t>arr</a:t>
            </a:r>
            <a:r>
              <a:rPr lang="en-PH" dirty="0" smtClean="0"/>
              <a:t>[n] &gt;= 10) { </a:t>
            </a:r>
          </a:p>
          <a:p>
            <a:pPr>
              <a:buNone/>
            </a:pPr>
            <a:r>
              <a:rPr lang="en-PH" dirty="0" smtClean="0"/>
              <a:t>                g10++; </a:t>
            </a:r>
          </a:p>
          <a:p>
            <a:pPr>
              <a:buNone/>
            </a:pPr>
            <a:r>
              <a:rPr lang="en-PH" dirty="0" smtClean="0"/>
              <a:t>                } </a:t>
            </a:r>
          </a:p>
          <a:p>
            <a:pPr>
              <a:buNone/>
            </a:pPr>
            <a:r>
              <a:rPr lang="en-PH" dirty="0" smtClean="0"/>
              <a:t>        }</a:t>
            </a:r>
          </a:p>
          <a:p>
            <a:pPr>
              <a:buNone/>
            </a:pPr>
            <a:r>
              <a:rPr lang="en-PH" dirty="0" err="1" smtClean="0"/>
              <a:t>cout</a:t>
            </a:r>
            <a:r>
              <a:rPr lang="en-PH" dirty="0" smtClean="0"/>
              <a:t> &lt;&lt; g10 &lt;&lt; " integers are greater than or equal to 10" &lt;&lt; </a:t>
            </a:r>
            <a:r>
              <a:rPr lang="en-PH" dirty="0" err="1" smtClean="0"/>
              <a:t>endl</a:t>
            </a:r>
            <a:r>
              <a:rPr lang="en-PH" dirty="0" smtClean="0"/>
              <a:t>;</a:t>
            </a:r>
          </a:p>
          <a:p>
            <a:pPr>
              <a:buNone/>
            </a:pPr>
            <a:r>
              <a:rPr lang="en-PH" dirty="0" err="1" smtClean="0"/>
              <a:t>getch</a:t>
            </a:r>
            <a:r>
              <a:rPr lang="en-PH" dirty="0" smtClean="0"/>
              <a:t>();</a:t>
            </a:r>
          </a:p>
          <a:p>
            <a:pPr>
              <a:buNone/>
            </a:pPr>
            <a:r>
              <a:rPr lang="en-PH" dirty="0" smtClean="0"/>
              <a:t>return 0; </a:t>
            </a:r>
          </a:p>
          <a:p>
            <a:pPr>
              <a:buNone/>
            </a:pPr>
            <a:r>
              <a:rPr lang="en-PH" dirty="0" smtClean="0"/>
              <a:t>}</a:t>
            </a:r>
            <a:endParaRPr lang="en-PH" dirty="0"/>
          </a:p>
        </p:txBody>
      </p:sp>
      <p:sp>
        <p:nvSpPr>
          <p:cNvPr id="4" name="Rectangle 3"/>
          <p:cNvSpPr/>
          <p:nvPr/>
        </p:nvSpPr>
        <p:spPr>
          <a:xfrm>
            <a:off x="1066800" y="3505200"/>
            <a:ext cx="1371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5" name="Straight Arrow Connector 4"/>
          <p:cNvCxnSpPr/>
          <p:nvPr/>
        </p:nvCxnSpPr>
        <p:spPr>
          <a:xfrm>
            <a:off x="2514600" y="3657600"/>
            <a:ext cx="762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76600" y="3424535"/>
            <a:ext cx="4016421" cy="461665"/>
          </a:xfrm>
          <a:prstGeom prst="rect">
            <a:avLst/>
          </a:prstGeom>
          <a:noFill/>
        </p:spPr>
        <p:txBody>
          <a:bodyPr wrap="none" rtlCol="0">
            <a:spAutoFit/>
          </a:bodyPr>
          <a:lstStyle/>
          <a:p>
            <a:r>
              <a:rPr lang="en-PH" sz="2400" b="1" i="1" dirty="0" smtClean="0"/>
              <a:t>asks the user to enter integer</a:t>
            </a:r>
            <a:endParaRPr lang="en-PH" sz="2400" b="1" i="1" dirty="0"/>
          </a:p>
        </p:txBody>
      </p:sp>
      <p:sp>
        <p:nvSpPr>
          <p:cNvPr id="7" name="Rectangle 6"/>
          <p:cNvSpPr/>
          <p:nvPr/>
        </p:nvSpPr>
        <p:spPr>
          <a:xfrm>
            <a:off x="1219200" y="3810000"/>
            <a:ext cx="16002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8" name="Straight Arrow Connector 7"/>
          <p:cNvCxnSpPr/>
          <p:nvPr/>
        </p:nvCxnSpPr>
        <p:spPr>
          <a:xfrm>
            <a:off x="2895600" y="3962400"/>
            <a:ext cx="7620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33800" y="3733800"/>
            <a:ext cx="4694747" cy="461665"/>
          </a:xfrm>
          <a:prstGeom prst="rect">
            <a:avLst/>
          </a:prstGeom>
          <a:noFill/>
        </p:spPr>
        <p:txBody>
          <a:bodyPr wrap="none" rtlCol="0">
            <a:spAutoFit/>
          </a:bodyPr>
          <a:lstStyle/>
          <a:p>
            <a:r>
              <a:rPr lang="en-PH" sz="2400" b="1" i="1" dirty="0" smtClean="0"/>
              <a:t>tests if the value entered is &gt;= to 10</a:t>
            </a:r>
            <a:endParaRPr lang="en-PH" sz="2400" b="1" i="1" dirty="0"/>
          </a:p>
        </p:txBody>
      </p:sp>
      <p:sp>
        <p:nvSpPr>
          <p:cNvPr id="11" name="Rectangle 10"/>
          <p:cNvSpPr/>
          <p:nvPr/>
        </p:nvSpPr>
        <p:spPr>
          <a:xfrm>
            <a:off x="1524000" y="4114800"/>
            <a:ext cx="990600" cy="304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2" name="Straight Arrow Connector 11"/>
          <p:cNvCxnSpPr/>
          <p:nvPr/>
        </p:nvCxnSpPr>
        <p:spPr>
          <a:xfrm>
            <a:off x="2590800" y="4267200"/>
            <a:ext cx="762000" cy="0"/>
          </a:xfrm>
          <a:prstGeom prst="straightConnector1">
            <a:avLst/>
          </a:prstGeom>
          <a:ln w="381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52800" y="4038600"/>
            <a:ext cx="4143698" cy="461665"/>
          </a:xfrm>
          <a:prstGeom prst="rect">
            <a:avLst/>
          </a:prstGeom>
          <a:noFill/>
        </p:spPr>
        <p:txBody>
          <a:bodyPr wrap="none" rtlCol="0">
            <a:spAutoFit/>
          </a:bodyPr>
          <a:lstStyle/>
          <a:p>
            <a:r>
              <a:rPr lang="en-PH" sz="2400" b="1" i="1" dirty="0" smtClean="0"/>
              <a:t>increments the variable’s value</a:t>
            </a:r>
            <a:endParaRPr lang="en-PH" sz="24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36" presetID="37"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42" presetID="37"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54" presetID="37"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60" presetID="37" presetClass="entr" presetSubtype="0" fill="hold" grpId="0"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fade">
                                      <p:cBhvr>
                                        <p:cTn id="62" dur="1000"/>
                                        <p:tgtEl>
                                          <p:spTgt spid="3">
                                            <p:txEl>
                                              <p:pRg st="8" end="8"/>
                                            </p:txEl>
                                          </p:spTgt>
                                        </p:tgtEl>
                                      </p:cBhvr>
                                    </p:animEffect>
                                    <p:anim calcmode="lin" valueType="num">
                                      <p:cBhvr>
                                        <p:cTn id="6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4"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66" presetID="37" presetClass="entr" presetSubtype="0" fill="hold" grpId="0"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72" presetID="37" presetClass="entr" presetSubtype="0" fill="hold" grpId="0" nodeType="with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Effect transition="in" filter="fade">
                                      <p:cBhvr>
                                        <p:cTn id="74" dur="1000"/>
                                        <p:tgtEl>
                                          <p:spTgt spid="3">
                                            <p:txEl>
                                              <p:pRg st="10" end="10"/>
                                            </p:txEl>
                                          </p:spTgt>
                                        </p:tgtEl>
                                      </p:cBhvr>
                                    </p:animEffect>
                                    <p:anim calcmode="lin" valueType="num">
                                      <p:cBhvr>
                                        <p:cTn id="7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6" dur="9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3">
                                            <p:txEl>
                                              <p:pRg st="10" end="10"/>
                                            </p:txEl>
                                          </p:spTgt>
                                        </p:tgtEl>
                                        <p:attrNameLst>
                                          <p:attrName>ppt_y</p:attrName>
                                        </p:attrNameLst>
                                      </p:cBhvr>
                                      <p:tavLst>
                                        <p:tav tm="0">
                                          <p:val>
                                            <p:strVal val="#ppt_y-.03"/>
                                          </p:val>
                                        </p:tav>
                                        <p:tav tm="100000">
                                          <p:val>
                                            <p:strVal val="#ppt_y"/>
                                          </p:val>
                                        </p:tav>
                                      </p:tavLst>
                                    </p:anim>
                                  </p:childTnLst>
                                </p:cTn>
                              </p:par>
                              <p:par>
                                <p:cTn id="78" presetID="37" presetClass="entr" presetSubtype="0" fill="hold" grpId="0" nodeType="with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900" decel="100000" fill="hold"/>
                                        <p:tgtEl>
                                          <p:spTgt spid="3">
                                            <p:txEl>
                                              <p:pRg st="11" end="11"/>
                                            </p:txEl>
                                          </p:spTgt>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3">
                                            <p:txEl>
                                              <p:pRg st="11" end="11"/>
                                            </p:txEl>
                                          </p:spTgt>
                                        </p:tgtEl>
                                        <p:attrNameLst>
                                          <p:attrName>ppt_y</p:attrName>
                                        </p:attrNameLst>
                                      </p:cBhvr>
                                      <p:tavLst>
                                        <p:tav tm="0">
                                          <p:val>
                                            <p:strVal val="#ppt_y-.03"/>
                                          </p:val>
                                        </p:tav>
                                        <p:tav tm="100000">
                                          <p:val>
                                            <p:strVal val="#ppt_y"/>
                                          </p:val>
                                        </p:tav>
                                      </p:tavLst>
                                    </p:anim>
                                  </p:childTnLst>
                                </p:cTn>
                              </p:par>
                              <p:par>
                                <p:cTn id="84" presetID="37" presetClass="entr" presetSubtype="0" fill="hold" grpId="0" nodeType="with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Effect transition="in" filter="fade">
                                      <p:cBhvr>
                                        <p:cTn id="86" dur="1000"/>
                                        <p:tgtEl>
                                          <p:spTgt spid="3">
                                            <p:txEl>
                                              <p:pRg st="12" end="12"/>
                                            </p:txEl>
                                          </p:spTgt>
                                        </p:tgtEl>
                                      </p:cBhvr>
                                    </p:animEffect>
                                    <p:anim calcmode="lin" valueType="num">
                                      <p:cBhvr>
                                        <p:cTn id="8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8" dur="900" decel="100000" fill="hold"/>
                                        <p:tgtEl>
                                          <p:spTgt spid="3">
                                            <p:txEl>
                                              <p:pRg st="12" end="12"/>
                                            </p:txEl>
                                          </p:spTgt>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3">
                                            <p:txEl>
                                              <p:pRg st="12" end="12"/>
                                            </p:txEl>
                                          </p:spTgt>
                                        </p:tgtEl>
                                        <p:attrNameLst>
                                          <p:attrName>ppt_y</p:attrName>
                                        </p:attrNameLst>
                                      </p:cBhvr>
                                      <p:tavLst>
                                        <p:tav tm="0">
                                          <p:val>
                                            <p:strVal val="#ppt_y-.03"/>
                                          </p:val>
                                        </p:tav>
                                        <p:tav tm="100000">
                                          <p:val>
                                            <p:strVal val="#ppt_y"/>
                                          </p:val>
                                        </p:tav>
                                      </p:tavLst>
                                    </p:anim>
                                  </p:childTnLst>
                                </p:cTn>
                              </p:par>
                              <p:par>
                                <p:cTn id="90" presetID="37" presetClass="entr" presetSubtype="0" fill="hold" grpId="0" nodeType="with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Effect transition="in" filter="fade">
                                      <p:cBhvr>
                                        <p:cTn id="92" dur="1000"/>
                                        <p:tgtEl>
                                          <p:spTgt spid="3">
                                            <p:txEl>
                                              <p:pRg st="13" end="13"/>
                                            </p:txEl>
                                          </p:spTgt>
                                        </p:tgtEl>
                                      </p:cBhvr>
                                    </p:animEffect>
                                    <p:anim calcmode="lin" valueType="num">
                                      <p:cBhvr>
                                        <p:cTn id="9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4" dur="900" decel="100000" fill="hold"/>
                                        <p:tgtEl>
                                          <p:spTgt spid="3">
                                            <p:txEl>
                                              <p:pRg st="13" end="13"/>
                                            </p:txEl>
                                          </p:spTgt>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3">
                                            <p:txEl>
                                              <p:pRg st="13" end="13"/>
                                            </p:txEl>
                                          </p:spTgt>
                                        </p:tgtEl>
                                        <p:attrNameLst>
                                          <p:attrName>ppt_y</p:attrName>
                                        </p:attrNameLst>
                                      </p:cBhvr>
                                      <p:tavLst>
                                        <p:tav tm="0">
                                          <p:val>
                                            <p:strVal val="#ppt_y-.03"/>
                                          </p:val>
                                        </p:tav>
                                        <p:tav tm="100000">
                                          <p:val>
                                            <p:strVal val="#ppt_y"/>
                                          </p:val>
                                        </p:tav>
                                      </p:tavLst>
                                    </p:anim>
                                  </p:childTnLst>
                                </p:cTn>
                              </p:par>
                              <p:par>
                                <p:cTn id="96" presetID="37" presetClass="entr" presetSubtype="0" fill="hold" grpId="0" nodeType="with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1000"/>
                                        <p:tgtEl>
                                          <p:spTgt spid="3">
                                            <p:txEl>
                                              <p:pRg st="14" end="14"/>
                                            </p:txEl>
                                          </p:spTgt>
                                        </p:tgtEl>
                                      </p:cBhvr>
                                    </p:animEffect>
                                    <p:anim calcmode="lin" valueType="num">
                                      <p:cBhvr>
                                        <p:cTn id="9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0" dur="900" decel="100000" fill="hold"/>
                                        <p:tgtEl>
                                          <p:spTgt spid="3">
                                            <p:txEl>
                                              <p:pRg st="14" end="14"/>
                                            </p:txEl>
                                          </p:spTgt>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3">
                                            <p:txEl>
                                              <p:pRg st="14" end="14"/>
                                            </p:txEl>
                                          </p:spTgt>
                                        </p:tgtEl>
                                        <p:attrNameLst>
                                          <p:attrName>ppt_y</p:attrName>
                                        </p:attrNameLst>
                                      </p:cBhvr>
                                      <p:tavLst>
                                        <p:tav tm="0">
                                          <p:val>
                                            <p:strVal val="#ppt_y-.03"/>
                                          </p:val>
                                        </p:tav>
                                        <p:tav tm="100000">
                                          <p:val>
                                            <p:strVal val="#ppt_y"/>
                                          </p:val>
                                        </p:tav>
                                      </p:tavLst>
                                    </p:anim>
                                  </p:childTnLst>
                                </p:cTn>
                              </p:par>
                              <p:par>
                                <p:cTn id="102" presetID="37" presetClass="entr" presetSubtype="0" fill="hold" grpId="0" nodeType="withEffect">
                                  <p:stCondLst>
                                    <p:cond delay="0"/>
                                  </p:stCondLst>
                                  <p:childTnLst>
                                    <p:set>
                                      <p:cBhvr>
                                        <p:cTn id="103" dur="1" fill="hold">
                                          <p:stCondLst>
                                            <p:cond delay="0"/>
                                          </p:stCondLst>
                                        </p:cTn>
                                        <p:tgtEl>
                                          <p:spTgt spid="3">
                                            <p:txEl>
                                              <p:pRg st="15" end="15"/>
                                            </p:txEl>
                                          </p:spTgt>
                                        </p:tgtEl>
                                        <p:attrNameLst>
                                          <p:attrName>style.visibility</p:attrName>
                                        </p:attrNameLst>
                                      </p:cBhvr>
                                      <p:to>
                                        <p:strVal val="visible"/>
                                      </p:to>
                                    </p:set>
                                    <p:animEffect transition="in" filter="fade">
                                      <p:cBhvr>
                                        <p:cTn id="104" dur="1000"/>
                                        <p:tgtEl>
                                          <p:spTgt spid="3">
                                            <p:txEl>
                                              <p:pRg st="15" end="15"/>
                                            </p:txEl>
                                          </p:spTgt>
                                        </p:tgtEl>
                                      </p:cBhvr>
                                    </p:animEffect>
                                    <p:anim calcmode="lin" valueType="num">
                                      <p:cBhvr>
                                        <p:cTn id="10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6" dur="900" decel="100000" fill="hold"/>
                                        <p:tgtEl>
                                          <p:spTgt spid="3">
                                            <p:txEl>
                                              <p:pRg st="15" end="15"/>
                                            </p:txEl>
                                          </p:spTgt>
                                        </p:tgtEl>
                                        <p:attrNameLst>
                                          <p:attrName>ppt_y</p:attrName>
                                        </p:attrNameLst>
                                      </p:cBhvr>
                                      <p:tavLst>
                                        <p:tav tm="0">
                                          <p:val>
                                            <p:strVal val="#ppt_y+1"/>
                                          </p:val>
                                        </p:tav>
                                        <p:tav tm="100000">
                                          <p:val>
                                            <p:strVal val="#ppt_y-.03"/>
                                          </p:val>
                                        </p:tav>
                                      </p:tavLst>
                                    </p:anim>
                                    <p:anim calcmode="lin" valueType="num">
                                      <p:cBhvr>
                                        <p:cTn id="107" dur="100" accel="100000" fill="hold">
                                          <p:stCondLst>
                                            <p:cond delay="900"/>
                                          </p:stCondLst>
                                        </p:cTn>
                                        <p:tgtEl>
                                          <p:spTgt spid="3">
                                            <p:txEl>
                                              <p:pRg st="15" end="15"/>
                                            </p:txEl>
                                          </p:spTgt>
                                        </p:tgtEl>
                                        <p:attrNameLst>
                                          <p:attrName>ppt_y</p:attrName>
                                        </p:attrNameLst>
                                      </p:cBhvr>
                                      <p:tavLst>
                                        <p:tav tm="0">
                                          <p:val>
                                            <p:strVal val="#ppt_y-.03"/>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9" presetClass="entr" presetSubtype="0"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 calcmode="lin" valueType="num">
                                      <p:cBhvr>
                                        <p:cTn id="112" dur="1000" fill="hold"/>
                                        <p:tgtEl>
                                          <p:spTgt spid="4"/>
                                        </p:tgtEl>
                                        <p:attrNameLst>
                                          <p:attrName>ppt_x</p:attrName>
                                        </p:attrNameLst>
                                      </p:cBhvr>
                                      <p:tavLst>
                                        <p:tav tm="0">
                                          <p:val>
                                            <p:strVal val="#ppt_x-.2"/>
                                          </p:val>
                                        </p:tav>
                                        <p:tav tm="100000">
                                          <p:val>
                                            <p:strVal val="#ppt_x"/>
                                          </p:val>
                                        </p:tav>
                                      </p:tavLst>
                                    </p:anim>
                                    <p:anim calcmode="lin" valueType="num">
                                      <p:cBhvr>
                                        <p:cTn id="1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4"/>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5"/>
                                        </p:tgtEl>
                                        <p:attrNameLst>
                                          <p:attrName>style.visibility</p:attrName>
                                        </p:attrNameLst>
                                      </p:cBhvr>
                                      <p:to>
                                        <p:strVal val="visible"/>
                                      </p:to>
                                    </p:set>
                                    <p:animEffect transition="in" filter="dissolve">
                                      <p:cBhvr>
                                        <p:cTn id="119" dur="500"/>
                                        <p:tgtEl>
                                          <p:spTgt spid="5"/>
                                        </p:tgtEl>
                                      </p:cBhvr>
                                    </p:animEffect>
                                  </p:childTnLst>
                                </p:cTn>
                              </p:par>
                            </p:childTnLst>
                          </p:cTn>
                        </p:par>
                      </p:childTnLst>
                    </p:cTn>
                  </p:par>
                  <p:par>
                    <p:cTn id="120" fill="hold">
                      <p:stCondLst>
                        <p:cond delay="indefinite"/>
                      </p:stCondLst>
                      <p:childTnLst>
                        <p:par>
                          <p:cTn id="121" fill="hold">
                            <p:stCondLst>
                              <p:cond delay="0"/>
                            </p:stCondLst>
                            <p:childTnLst>
                              <p:par>
                                <p:cTn id="122" presetID="58" presetClass="entr" presetSubtype="0" accel="100000" fill="hold" grpId="0" nodeType="clickEffect">
                                  <p:stCondLst>
                                    <p:cond delay="0"/>
                                  </p:stCondLst>
                                  <p:childTnLst>
                                    <p:set>
                                      <p:cBhvr>
                                        <p:cTn id="123" dur="1" fill="hold">
                                          <p:stCondLst>
                                            <p:cond delay="0"/>
                                          </p:stCondLst>
                                        </p:cTn>
                                        <p:tgtEl>
                                          <p:spTgt spid="6"/>
                                        </p:tgtEl>
                                        <p:attrNameLst>
                                          <p:attrName>style.visibility</p:attrName>
                                        </p:attrNameLst>
                                      </p:cBhvr>
                                      <p:to>
                                        <p:strVal val="visible"/>
                                      </p:to>
                                    </p:set>
                                    <p:anim calcmode="lin" valueType="num">
                                      <p:cBhvr>
                                        <p:cTn id="124" dur="500" fill="hold"/>
                                        <p:tgtEl>
                                          <p:spTgt spid="6"/>
                                        </p:tgtEl>
                                        <p:attrNameLst>
                                          <p:attrName>ppt_w</p:attrName>
                                        </p:attrNameLst>
                                      </p:cBhvr>
                                      <p:tavLst>
                                        <p:tav tm="0">
                                          <p:val>
                                            <p:strVal val="#ppt_w*2.5"/>
                                          </p:val>
                                        </p:tav>
                                        <p:tav tm="100000">
                                          <p:val>
                                            <p:strVal val="#ppt_w"/>
                                          </p:val>
                                        </p:tav>
                                      </p:tavLst>
                                    </p:anim>
                                    <p:anim calcmode="lin" valueType="num">
                                      <p:cBhvr>
                                        <p:cTn id="125" dur="500" fill="hold"/>
                                        <p:tgtEl>
                                          <p:spTgt spid="6"/>
                                        </p:tgtEl>
                                        <p:attrNameLst>
                                          <p:attrName>ppt_h</p:attrName>
                                        </p:attrNameLst>
                                      </p:cBhvr>
                                      <p:tavLst>
                                        <p:tav tm="0">
                                          <p:val>
                                            <p:strVal val="#ppt_h*0.01"/>
                                          </p:val>
                                        </p:tav>
                                        <p:tav tm="100000">
                                          <p:val>
                                            <p:strVal val="#ppt_h"/>
                                          </p:val>
                                        </p:tav>
                                      </p:tavLst>
                                    </p:anim>
                                    <p:anim calcmode="lin" valueType="num">
                                      <p:cBhvr>
                                        <p:cTn id="126" dur="500" fill="hold"/>
                                        <p:tgtEl>
                                          <p:spTgt spid="6"/>
                                        </p:tgtEl>
                                        <p:attrNameLst>
                                          <p:attrName>ppt_x</p:attrName>
                                        </p:attrNameLst>
                                      </p:cBhvr>
                                      <p:tavLst>
                                        <p:tav tm="0">
                                          <p:val>
                                            <p:strVal val="#ppt_x"/>
                                          </p:val>
                                        </p:tav>
                                        <p:tav tm="100000">
                                          <p:val>
                                            <p:strVal val="#ppt_x"/>
                                          </p:val>
                                        </p:tav>
                                      </p:tavLst>
                                    </p:anim>
                                    <p:anim calcmode="lin" valueType="num">
                                      <p:cBhvr>
                                        <p:cTn id="127" dur="500" fill="hold"/>
                                        <p:tgtEl>
                                          <p:spTgt spid="6"/>
                                        </p:tgtEl>
                                        <p:attrNameLst>
                                          <p:attrName>ppt_y</p:attrName>
                                        </p:attrNameLst>
                                      </p:cBhvr>
                                      <p:tavLst>
                                        <p:tav tm="0">
                                          <p:val>
                                            <p:strVal val="#ppt_h+1"/>
                                          </p:val>
                                        </p:tav>
                                        <p:tav tm="100000">
                                          <p:val>
                                            <p:strVal val="#ppt_y"/>
                                          </p:val>
                                        </p:tav>
                                      </p:tavLst>
                                    </p:anim>
                                    <p:animEffect transition="in" filter="fade">
                                      <p:cBhvr>
                                        <p:cTn id="128" dur="500"/>
                                        <p:tgtEl>
                                          <p:spTgt spid="6"/>
                                        </p:tgtEl>
                                      </p:cBhvr>
                                    </p:animEffect>
                                  </p:childTnLst>
                                </p:cTn>
                              </p:par>
                            </p:childTnLst>
                          </p:cTn>
                        </p:par>
                      </p:childTnLst>
                    </p:cTn>
                  </p:par>
                  <p:par>
                    <p:cTn id="129" fill="hold">
                      <p:stCondLst>
                        <p:cond delay="indefinite"/>
                      </p:stCondLst>
                      <p:childTnLst>
                        <p:par>
                          <p:cTn id="130" fill="hold">
                            <p:stCondLst>
                              <p:cond delay="0"/>
                            </p:stCondLst>
                            <p:childTnLst>
                              <p:par>
                                <p:cTn id="131" presetID="29"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anim calcmode="lin" valueType="num">
                                      <p:cBhvr>
                                        <p:cTn id="133" dur="1000" fill="hold"/>
                                        <p:tgtEl>
                                          <p:spTgt spid="7"/>
                                        </p:tgtEl>
                                        <p:attrNameLst>
                                          <p:attrName>ppt_x</p:attrName>
                                        </p:attrNameLst>
                                      </p:cBhvr>
                                      <p:tavLst>
                                        <p:tav tm="0">
                                          <p:val>
                                            <p:strVal val="#ppt_x-.2"/>
                                          </p:val>
                                        </p:tav>
                                        <p:tav tm="100000">
                                          <p:val>
                                            <p:strVal val="#ppt_x"/>
                                          </p:val>
                                        </p:tav>
                                      </p:tavLst>
                                    </p:anim>
                                    <p:anim calcmode="lin" valueType="num">
                                      <p:cBhvr>
                                        <p:cTn id="13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35" dur="1000"/>
                                        <p:tgtEl>
                                          <p:spTgt spid="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8"/>
                                        </p:tgtEl>
                                        <p:attrNameLst>
                                          <p:attrName>style.visibility</p:attrName>
                                        </p:attrNameLst>
                                      </p:cBhvr>
                                      <p:to>
                                        <p:strVal val="visible"/>
                                      </p:to>
                                    </p:set>
                                    <p:animEffect transition="in" filter="dissolve">
                                      <p:cBhvr>
                                        <p:cTn id="140" dur="500"/>
                                        <p:tgtEl>
                                          <p:spTgt spid="8"/>
                                        </p:tgtEl>
                                      </p:cBhvr>
                                    </p:animEffect>
                                  </p:childTnLst>
                                </p:cTn>
                              </p:par>
                            </p:childTnLst>
                          </p:cTn>
                        </p:par>
                      </p:childTnLst>
                    </p:cTn>
                  </p:par>
                  <p:par>
                    <p:cTn id="141" fill="hold">
                      <p:stCondLst>
                        <p:cond delay="indefinite"/>
                      </p:stCondLst>
                      <p:childTnLst>
                        <p:par>
                          <p:cTn id="142" fill="hold">
                            <p:stCondLst>
                              <p:cond delay="0"/>
                            </p:stCondLst>
                            <p:childTnLst>
                              <p:par>
                                <p:cTn id="143" presetID="58" presetClass="entr" presetSubtype="0" accel="100000" fill="hold" grpId="0" nodeType="clickEffect">
                                  <p:stCondLst>
                                    <p:cond delay="0"/>
                                  </p:stCondLst>
                                  <p:childTnLst>
                                    <p:set>
                                      <p:cBhvr>
                                        <p:cTn id="144" dur="1" fill="hold">
                                          <p:stCondLst>
                                            <p:cond delay="0"/>
                                          </p:stCondLst>
                                        </p:cTn>
                                        <p:tgtEl>
                                          <p:spTgt spid="9"/>
                                        </p:tgtEl>
                                        <p:attrNameLst>
                                          <p:attrName>style.visibility</p:attrName>
                                        </p:attrNameLst>
                                      </p:cBhvr>
                                      <p:to>
                                        <p:strVal val="visible"/>
                                      </p:to>
                                    </p:set>
                                    <p:anim calcmode="lin" valueType="num">
                                      <p:cBhvr>
                                        <p:cTn id="145" dur="500" fill="hold"/>
                                        <p:tgtEl>
                                          <p:spTgt spid="9"/>
                                        </p:tgtEl>
                                        <p:attrNameLst>
                                          <p:attrName>ppt_w</p:attrName>
                                        </p:attrNameLst>
                                      </p:cBhvr>
                                      <p:tavLst>
                                        <p:tav tm="0">
                                          <p:val>
                                            <p:strVal val="#ppt_w*2.5"/>
                                          </p:val>
                                        </p:tav>
                                        <p:tav tm="100000">
                                          <p:val>
                                            <p:strVal val="#ppt_w"/>
                                          </p:val>
                                        </p:tav>
                                      </p:tavLst>
                                    </p:anim>
                                    <p:anim calcmode="lin" valueType="num">
                                      <p:cBhvr>
                                        <p:cTn id="146" dur="500" fill="hold"/>
                                        <p:tgtEl>
                                          <p:spTgt spid="9"/>
                                        </p:tgtEl>
                                        <p:attrNameLst>
                                          <p:attrName>ppt_h</p:attrName>
                                        </p:attrNameLst>
                                      </p:cBhvr>
                                      <p:tavLst>
                                        <p:tav tm="0">
                                          <p:val>
                                            <p:strVal val="#ppt_h*0.01"/>
                                          </p:val>
                                        </p:tav>
                                        <p:tav tm="100000">
                                          <p:val>
                                            <p:strVal val="#ppt_h"/>
                                          </p:val>
                                        </p:tav>
                                      </p:tavLst>
                                    </p:anim>
                                    <p:anim calcmode="lin" valueType="num">
                                      <p:cBhvr>
                                        <p:cTn id="147" dur="500" fill="hold"/>
                                        <p:tgtEl>
                                          <p:spTgt spid="9"/>
                                        </p:tgtEl>
                                        <p:attrNameLst>
                                          <p:attrName>ppt_x</p:attrName>
                                        </p:attrNameLst>
                                      </p:cBhvr>
                                      <p:tavLst>
                                        <p:tav tm="0">
                                          <p:val>
                                            <p:strVal val="#ppt_x"/>
                                          </p:val>
                                        </p:tav>
                                        <p:tav tm="100000">
                                          <p:val>
                                            <p:strVal val="#ppt_x"/>
                                          </p:val>
                                        </p:tav>
                                      </p:tavLst>
                                    </p:anim>
                                    <p:anim calcmode="lin" valueType="num">
                                      <p:cBhvr>
                                        <p:cTn id="148" dur="500" fill="hold"/>
                                        <p:tgtEl>
                                          <p:spTgt spid="9"/>
                                        </p:tgtEl>
                                        <p:attrNameLst>
                                          <p:attrName>ppt_y</p:attrName>
                                        </p:attrNameLst>
                                      </p:cBhvr>
                                      <p:tavLst>
                                        <p:tav tm="0">
                                          <p:val>
                                            <p:strVal val="#ppt_h+1"/>
                                          </p:val>
                                        </p:tav>
                                        <p:tav tm="100000">
                                          <p:val>
                                            <p:strVal val="#ppt_y"/>
                                          </p:val>
                                        </p:tav>
                                      </p:tavLst>
                                    </p:anim>
                                    <p:animEffect transition="in" filter="fade">
                                      <p:cBhvr>
                                        <p:cTn id="149" dur="500"/>
                                        <p:tgtEl>
                                          <p:spTgt spid="9"/>
                                        </p:tgtEl>
                                      </p:cBhvr>
                                    </p:animEffect>
                                  </p:childTnLst>
                                </p:cTn>
                              </p:par>
                            </p:childTnLst>
                          </p:cTn>
                        </p:par>
                      </p:childTnLst>
                    </p:cTn>
                  </p:par>
                  <p:par>
                    <p:cTn id="150" fill="hold">
                      <p:stCondLst>
                        <p:cond delay="indefinite"/>
                      </p:stCondLst>
                      <p:childTnLst>
                        <p:par>
                          <p:cTn id="151" fill="hold">
                            <p:stCondLst>
                              <p:cond delay="0"/>
                            </p:stCondLst>
                            <p:childTnLst>
                              <p:par>
                                <p:cTn id="152" presetID="29" presetClass="entr" presetSubtype="0" fill="hold" grpId="0" nodeType="clickEffect">
                                  <p:stCondLst>
                                    <p:cond delay="0"/>
                                  </p:stCondLst>
                                  <p:childTnLst>
                                    <p:set>
                                      <p:cBhvr>
                                        <p:cTn id="153" dur="1" fill="hold">
                                          <p:stCondLst>
                                            <p:cond delay="0"/>
                                          </p:stCondLst>
                                        </p:cTn>
                                        <p:tgtEl>
                                          <p:spTgt spid="11"/>
                                        </p:tgtEl>
                                        <p:attrNameLst>
                                          <p:attrName>style.visibility</p:attrName>
                                        </p:attrNameLst>
                                      </p:cBhvr>
                                      <p:to>
                                        <p:strVal val="visible"/>
                                      </p:to>
                                    </p:set>
                                    <p:anim calcmode="lin" valueType="num">
                                      <p:cBhvr>
                                        <p:cTn id="154" dur="1000" fill="hold"/>
                                        <p:tgtEl>
                                          <p:spTgt spid="11"/>
                                        </p:tgtEl>
                                        <p:attrNameLst>
                                          <p:attrName>ppt_x</p:attrName>
                                        </p:attrNameLst>
                                      </p:cBhvr>
                                      <p:tavLst>
                                        <p:tav tm="0">
                                          <p:val>
                                            <p:strVal val="#ppt_x-.2"/>
                                          </p:val>
                                        </p:tav>
                                        <p:tav tm="100000">
                                          <p:val>
                                            <p:strVal val="#ppt_x"/>
                                          </p:val>
                                        </p:tav>
                                      </p:tavLst>
                                    </p:anim>
                                    <p:anim calcmode="lin" valueType="num">
                                      <p:cBhvr>
                                        <p:cTn id="155"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56" dur="1000"/>
                                        <p:tgtEl>
                                          <p:spTgt spid="11"/>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12"/>
                                        </p:tgtEl>
                                        <p:attrNameLst>
                                          <p:attrName>style.visibility</p:attrName>
                                        </p:attrNameLst>
                                      </p:cBhvr>
                                      <p:to>
                                        <p:strVal val="visible"/>
                                      </p:to>
                                    </p:set>
                                    <p:animEffect transition="in" filter="dissolve">
                                      <p:cBhvr>
                                        <p:cTn id="161" dur="500"/>
                                        <p:tgtEl>
                                          <p:spTgt spid="12"/>
                                        </p:tgtEl>
                                      </p:cBhvr>
                                    </p:animEffect>
                                  </p:childTnLst>
                                </p:cTn>
                              </p:par>
                            </p:childTnLst>
                          </p:cTn>
                        </p:par>
                      </p:childTnLst>
                    </p:cTn>
                  </p:par>
                  <p:par>
                    <p:cTn id="162" fill="hold">
                      <p:stCondLst>
                        <p:cond delay="indefinite"/>
                      </p:stCondLst>
                      <p:childTnLst>
                        <p:par>
                          <p:cTn id="163" fill="hold">
                            <p:stCondLst>
                              <p:cond delay="0"/>
                            </p:stCondLst>
                            <p:childTnLst>
                              <p:par>
                                <p:cTn id="164" presetID="58" presetClass="entr" presetSubtype="0" accel="100000" fill="hold" grpId="0" nodeType="clickEffect">
                                  <p:stCondLst>
                                    <p:cond delay="0"/>
                                  </p:stCondLst>
                                  <p:childTnLst>
                                    <p:set>
                                      <p:cBhvr>
                                        <p:cTn id="165" dur="1" fill="hold">
                                          <p:stCondLst>
                                            <p:cond delay="0"/>
                                          </p:stCondLst>
                                        </p:cTn>
                                        <p:tgtEl>
                                          <p:spTgt spid="13"/>
                                        </p:tgtEl>
                                        <p:attrNameLst>
                                          <p:attrName>style.visibility</p:attrName>
                                        </p:attrNameLst>
                                      </p:cBhvr>
                                      <p:to>
                                        <p:strVal val="visible"/>
                                      </p:to>
                                    </p:set>
                                    <p:anim calcmode="lin" valueType="num">
                                      <p:cBhvr>
                                        <p:cTn id="166" dur="500" fill="hold"/>
                                        <p:tgtEl>
                                          <p:spTgt spid="13"/>
                                        </p:tgtEl>
                                        <p:attrNameLst>
                                          <p:attrName>ppt_w</p:attrName>
                                        </p:attrNameLst>
                                      </p:cBhvr>
                                      <p:tavLst>
                                        <p:tav tm="0">
                                          <p:val>
                                            <p:strVal val="#ppt_w*2.5"/>
                                          </p:val>
                                        </p:tav>
                                        <p:tav tm="100000">
                                          <p:val>
                                            <p:strVal val="#ppt_w"/>
                                          </p:val>
                                        </p:tav>
                                      </p:tavLst>
                                    </p:anim>
                                    <p:anim calcmode="lin" valueType="num">
                                      <p:cBhvr>
                                        <p:cTn id="167" dur="500" fill="hold"/>
                                        <p:tgtEl>
                                          <p:spTgt spid="13"/>
                                        </p:tgtEl>
                                        <p:attrNameLst>
                                          <p:attrName>ppt_h</p:attrName>
                                        </p:attrNameLst>
                                      </p:cBhvr>
                                      <p:tavLst>
                                        <p:tav tm="0">
                                          <p:val>
                                            <p:strVal val="#ppt_h*0.01"/>
                                          </p:val>
                                        </p:tav>
                                        <p:tav tm="100000">
                                          <p:val>
                                            <p:strVal val="#ppt_h"/>
                                          </p:val>
                                        </p:tav>
                                      </p:tavLst>
                                    </p:anim>
                                    <p:anim calcmode="lin" valueType="num">
                                      <p:cBhvr>
                                        <p:cTn id="168" dur="500" fill="hold"/>
                                        <p:tgtEl>
                                          <p:spTgt spid="13"/>
                                        </p:tgtEl>
                                        <p:attrNameLst>
                                          <p:attrName>ppt_x</p:attrName>
                                        </p:attrNameLst>
                                      </p:cBhvr>
                                      <p:tavLst>
                                        <p:tav tm="0">
                                          <p:val>
                                            <p:strVal val="#ppt_x"/>
                                          </p:val>
                                        </p:tav>
                                        <p:tav tm="100000">
                                          <p:val>
                                            <p:strVal val="#ppt_x"/>
                                          </p:val>
                                        </p:tav>
                                      </p:tavLst>
                                    </p:anim>
                                    <p:anim calcmode="lin" valueType="num">
                                      <p:cBhvr>
                                        <p:cTn id="169" dur="500" fill="hold"/>
                                        <p:tgtEl>
                                          <p:spTgt spid="13"/>
                                        </p:tgtEl>
                                        <p:attrNameLst>
                                          <p:attrName>ppt_y</p:attrName>
                                        </p:attrNameLst>
                                      </p:cBhvr>
                                      <p:tavLst>
                                        <p:tav tm="0">
                                          <p:val>
                                            <p:strVal val="#ppt_h+1"/>
                                          </p:val>
                                        </p:tav>
                                        <p:tav tm="100000">
                                          <p:val>
                                            <p:strVal val="#ppt_y"/>
                                          </p:val>
                                        </p:tav>
                                      </p:tavLst>
                                    </p:anim>
                                    <p:animEffect transition="in" filter="fade">
                                      <p:cBhvr>
                                        <p:cTn id="17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animBg="1"/>
      <p:bldP spid="6" grpId="0"/>
      <p:bldP spid="7" grpId="0" animBg="1"/>
      <p:bldP spid="9" grpId="0"/>
      <p:bldP spid="11"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305883"/>
            <a:ext cx="7620000" cy="3970318"/>
          </a:xfrm>
          <a:prstGeom prst="rect">
            <a:avLst/>
          </a:prstGeom>
          <a:noFill/>
        </p:spPr>
        <p:txBody>
          <a:bodyPr wrap="square" rtlCol="0">
            <a:spAutoFit/>
          </a:bodyPr>
          <a:lstStyle/>
          <a:p>
            <a:r>
              <a:rPr lang="en-PH" dirty="0" smtClean="0"/>
              <a:t>#include&lt;</a:t>
            </a:r>
            <a:r>
              <a:rPr lang="en-PH" dirty="0" err="1" smtClean="0"/>
              <a:t>iostream</a:t>
            </a:r>
            <a:r>
              <a:rPr lang="en-PH" dirty="0" smtClean="0"/>
              <a:t>&gt;</a:t>
            </a:r>
          </a:p>
          <a:p>
            <a:r>
              <a:rPr lang="en-PH" dirty="0" smtClean="0"/>
              <a:t>#include&lt;</a:t>
            </a:r>
            <a:r>
              <a:rPr lang="en-PH" dirty="0" err="1" smtClean="0"/>
              <a:t>conio.h</a:t>
            </a:r>
            <a:r>
              <a:rPr lang="en-PH" dirty="0" smtClean="0"/>
              <a:t>&gt;</a:t>
            </a:r>
          </a:p>
          <a:p>
            <a:r>
              <a:rPr lang="en-PH" dirty="0" smtClean="0"/>
              <a:t>using namespace std;</a:t>
            </a:r>
          </a:p>
          <a:p>
            <a:r>
              <a:rPr lang="en-PH" dirty="0" err="1" smtClean="0"/>
              <a:t>int</a:t>
            </a:r>
            <a:r>
              <a:rPr lang="en-PH" dirty="0" smtClean="0"/>
              <a:t> Num[10]={2,5,12,25,40,51,62,75,89,98};</a:t>
            </a:r>
          </a:p>
          <a:p>
            <a:r>
              <a:rPr lang="en-PH" dirty="0" err="1" smtClean="0"/>
              <a:t>int</a:t>
            </a:r>
            <a:r>
              <a:rPr lang="en-PH" dirty="0" smtClean="0"/>
              <a:t> k;</a:t>
            </a:r>
          </a:p>
          <a:p>
            <a:r>
              <a:rPr lang="en-PH" dirty="0" err="1" smtClean="0"/>
              <a:t>int</a:t>
            </a:r>
            <a:r>
              <a:rPr lang="en-PH" dirty="0" smtClean="0"/>
              <a:t> guess;</a:t>
            </a:r>
          </a:p>
          <a:p>
            <a:r>
              <a:rPr lang="en-PH" dirty="0" err="1" smtClean="0"/>
              <a:t>bool</a:t>
            </a:r>
            <a:r>
              <a:rPr lang="en-PH" dirty="0" smtClean="0"/>
              <a:t> </a:t>
            </a:r>
            <a:r>
              <a:rPr lang="en-PH" dirty="0" err="1" smtClean="0"/>
              <a:t>youWin</a:t>
            </a:r>
            <a:r>
              <a:rPr lang="en-PH" dirty="0" smtClean="0"/>
              <a:t> = false;</a:t>
            </a:r>
          </a:p>
          <a:p>
            <a:r>
              <a:rPr lang="en-PH" dirty="0" err="1" smtClean="0"/>
              <a:t>int</a:t>
            </a:r>
            <a:r>
              <a:rPr lang="en-PH" dirty="0" smtClean="0"/>
              <a:t> main()</a:t>
            </a:r>
          </a:p>
          <a:p>
            <a:r>
              <a:rPr lang="en-PH" dirty="0" smtClean="0"/>
              <a:t>{</a:t>
            </a:r>
          </a:p>
          <a:p>
            <a:r>
              <a:rPr lang="en-PH" dirty="0" smtClean="0"/>
              <a:t>        while(1)</a:t>
            </a:r>
          </a:p>
          <a:p>
            <a:r>
              <a:rPr lang="en-PH" dirty="0" smtClean="0"/>
              <a:t>        {</a:t>
            </a:r>
          </a:p>
          <a:p>
            <a:r>
              <a:rPr lang="en-PH" dirty="0" smtClean="0"/>
              <a:t>                </a:t>
            </a:r>
            <a:r>
              <a:rPr lang="en-PH" dirty="0" err="1" smtClean="0"/>
              <a:t>cout</a:t>
            </a:r>
            <a:r>
              <a:rPr lang="en-PH" dirty="0" smtClean="0"/>
              <a:t>&lt;&lt;"Enter number to guess(1-100): ";</a:t>
            </a:r>
          </a:p>
          <a:p>
            <a:r>
              <a:rPr lang="en-PH" dirty="0" smtClean="0"/>
              <a:t>                </a:t>
            </a:r>
            <a:r>
              <a:rPr lang="en-PH" dirty="0" err="1" smtClean="0"/>
              <a:t>cin</a:t>
            </a:r>
            <a:r>
              <a:rPr lang="en-PH" dirty="0" smtClean="0"/>
              <a:t>&gt;&gt;guess;</a:t>
            </a:r>
          </a:p>
          <a:p>
            <a:endParaRPr lang="en-PH" dirty="0"/>
          </a:p>
        </p:txBody>
      </p:sp>
      <p:sp>
        <p:nvSpPr>
          <p:cNvPr id="4" name="Title 1"/>
          <p:cNvSpPr txBox="1">
            <a:spLocks/>
          </p:cNvSpPr>
          <p:nvPr/>
        </p:nvSpPr>
        <p:spPr>
          <a:xfrm>
            <a:off x="838200" y="0"/>
            <a:ext cx="8229600" cy="1143000"/>
          </a:xfrm>
          <a:prstGeom prst="rect">
            <a:avLst/>
          </a:prstGeom>
        </p:spPr>
        <p:txBody>
          <a:bodyPr>
            <a:noAutofit/>
          </a:bodyPr>
          <a:lstStyle/>
          <a:p>
            <a:pPr lvl="0" algn="just">
              <a:spcBef>
                <a:spcPct val="0"/>
              </a:spcBef>
            </a:pPr>
            <a:r>
              <a:rPr kumimoji="0" lang="en-PH" sz="2400" b="0" i="0" u="none" strike="noStrike" kern="1200" cap="none" spc="0" normalizeH="0" baseline="0" noProof="0" dirty="0" smtClean="0">
                <a:ln>
                  <a:noFill/>
                </a:ln>
                <a:solidFill>
                  <a:schemeClr val="tx1"/>
                </a:solidFill>
                <a:effectLst/>
                <a:uLnTx/>
                <a:uFillTx/>
                <a:latin typeface="+mj-lt"/>
                <a:ea typeface="+mj-ea"/>
                <a:cs typeface="+mj-cs"/>
              </a:rPr>
              <a:t>Write a program that asks the user to guess an integer stored in an array called </a:t>
            </a:r>
            <a:r>
              <a:rPr lang="en-PH" sz="2400" b="1" i="1" dirty="0" smtClean="0">
                <a:latin typeface="+mj-lt"/>
                <a:ea typeface="+mj-ea"/>
                <a:cs typeface="+mj-cs"/>
              </a:rPr>
              <a:t>Num</a:t>
            </a:r>
            <a:r>
              <a:rPr kumimoji="0" lang="en-PH" sz="2400" b="0" i="0" u="none" strike="noStrike" kern="1200" cap="none" spc="0" normalizeH="0" baseline="0" noProof="0" dirty="0" smtClean="0">
                <a:ln>
                  <a:noFill/>
                </a:ln>
                <a:solidFill>
                  <a:schemeClr val="tx1"/>
                </a:solidFill>
                <a:effectLst/>
                <a:uLnTx/>
                <a:uFillTx/>
                <a:latin typeface="+mj-lt"/>
                <a:ea typeface="+mj-ea"/>
                <a:cs typeface="+mj-cs"/>
              </a:rPr>
              <a:t>. The program must  search if the guess of the user is in the array. If the number is found in the array,</a:t>
            </a:r>
            <a:r>
              <a:rPr kumimoji="0" lang="en-PH" sz="2400" b="0" i="0" u="none" strike="noStrike" kern="1200" cap="none" spc="0" normalizeH="0" noProof="0" dirty="0" smtClean="0">
                <a:ln>
                  <a:noFill/>
                </a:ln>
                <a:solidFill>
                  <a:schemeClr val="tx1"/>
                </a:solidFill>
                <a:effectLst/>
                <a:uLnTx/>
                <a:uFillTx/>
                <a:latin typeface="+mj-lt"/>
                <a:ea typeface="+mj-ea"/>
                <a:cs typeface="+mj-cs"/>
              </a:rPr>
              <a:t> the program should display “</a:t>
            </a:r>
            <a:r>
              <a:rPr lang="en-PH" sz="2400" dirty="0" smtClean="0"/>
              <a:t>Your guess is in the array. Congratulations!!!” otherwise it should display “Sorry, better luck next time.”</a:t>
            </a:r>
          </a:p>
          <a:p>
            <a:pPr lvl="0" algn="just">
              <a:spcBef>
                <a:spcPct val="0"/>
              </a:spcBef>
            </a:pPr>
            <a:endParaRPr kumimoji="0" lang="en-PH"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838200" y="3124200"/>
            <a:ext cx="4267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 name="Straight Arrow Connector 5"/>
          <p:cNvCxnSpPr/>
          <p:nvPr/>
        </p:nvCxnSpPr>
        <p:spPr>
          <a:xfrm>
            <a:off x="5181600" y="3276600"/>
            <a:ext cx="381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61506" y="3048000"/>
            <a:ext cx="3569310" cy="461665"/>
          </a:xfrm>
          <a:prstGeom prst="rect">
            <a:avLst/>
          </a:prstGeom>
          <a:noFill/>
        </p:spPr>
        <p:txBody>
          <a:bodyPr wrap="none" rtlCol="0">
            <a:spAutoFit/>
          </a:bodyPr>
          <a:lstStyle/>
          <a:p>
            <a:r>
              <a:rPr lang="en-PH" sz="2400" b="1" i="1" dirty="0" smtClean="0"/>
              <a:t>initializes array of integers</a:t>
            </a:r>
            <a:endParaRPr lang="en-PH" sz="2400" b="1" i="1" dirty="0"/>
          </a:p>
        </p:txBody>
      </p:sp>
      <p:sp>
        <p:nvSpPr>
          <p:cNvPr id="8" name="Rectangle 7"/>
          <p:cNvSpPr/>
          <p:nvPr/>
        </p:nvSpPr>
        <p:spPr>
          <a:xfrm>
            <a:off x="838200" y="3685310"/>
            <a:ext cx="10668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9" name="Straight Arrow Connector 8"/>
          <p:cNvCxnSpPr/>
          <p:nvPr/>
        </p:nvCxnSpPr>
        <p:spPr>
          <a:xfrm>
            <a:off x="1981200" y="3886200"/>
            <a:ext cx="7620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43200" y="3657600"/>
            <a:ext cx="3573414" cy="461665"/>
          </a:xfrm>
          <a:prstGeom prst="rect">
            <a:avLst/>
          </a:prstGeom>
          <a:noFill/>
        </p:spPr>
        <p:txBody>
          <a:bodyPr wrap="none" rtlCol="0">
            <a:spAutoFit/>
          </a:bodyPr>
          <a:lstStyle/>
          <a:p>
            <a:r>
              <a:rPr lang="en-PH" sz="2400" b="1" i="1" dirty="0" smtClean="0"/>
              <a:t>holds the guess of the user</a:t>
            </a:r>
            <a:endParaRPr lang="en-PH" sz="2400" b="1" i="1" dirty="0"/>
          </a:p>
        </p:txBody>
      </p:sp>
      <p:sp>
        <p:nvSpPr>
          <p:cNvPr id="11" name="Rectangle 10"/>
          <p:cNvSpPr/>
          <p:nvPr/>
        </p:nvSpPr>
        <p:spPr>
          <a:xfrm>
            <a:off x="838200" y="4010890"/>
            <a:ext cx="2133600" cy="304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2" name="Straight Arrow Connector 11"/>
          <p:cNvCxnSpPr/>
          <p:nvPr/>
        </p:nvCxnSpPr>
        <p:spPr>
          <a:xfrm>
            <a:off x="3048000" y="4191000"/>
            <a:ext cx="762000" cy="0"/>
          </a:xfrm>
          <a:prstGeom prst="straightConnector1">
            <a:avLst/>
          </a:prstGeom>
          <a:ln w="381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33800" y="3962400"/>
            <a:ext cx="4795865" cy="830997"/>
          </a:xfrm>
          <a:prstGeom prst="rect">
            <a:avLst/>
          </a:prstGeom>
          <a:noFill/>
        </p:spPr>
        <p:txBody>
          <a:bodyPr wrap="none" rtlCol="0">
            <a:spAutoFit/>
          </a:bodyPr>
          <a:lstStyle/>
          <a:p>
            <a:r>
              <a:rPr lang="en-PH" sz="2400" b="1" i="1" dirty="0" smtClean="0"/>
              <a:t>sets to true when the guess number </a:t>
            </a:r>
          </a:p>
          <a:p>
            <a:r>
              <a:rPr lang="en-PH" sz="2400" b="1" i="1" dirty="0" smtClean="0"/>
              <a:t>is in the array</a:t>
            </a: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900" decel="100000" fill="hold"/>
                                        <p:tgtEl>
                                          <p:spTgt spid="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ppt_x</p:attrName>
                                        </p:attrNameLst>
                                      </p:cBhvr>
                                      <p:tavLst>
                                        <p:tav tm="0">
                                          <p:val>
                                            <p:strVal val="#ppt_x-.2"/>
                                          </p:val>
                                        </p:tav>
                                        <p:tav tm="100000">
                                          <p:val>
                                            <p:strVal val="#ppt_x"/>
                                          </p:val>
                                        </p:tav>
                                      </p:tavLst>
                                    </p:anim>
                                    <p:anim calcmode="lin" valueType="num">
                                      <p:cBhvr>
                                        <p:cTn id="2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strVal val="#ppt_w*2.5"/>
                                          </p:val>
                                        </p:tav>
                                        <p:tav tm="100000">
                                          <p:val>
                                            <p:strVal val="#ppt_w"/>
                                          </p:val>
                                        </p:tav>
                                      </p:tavLst>
                                    </p:anim>
                                    <p:anim calcmode="lin" valueType="num">
                                      <p:cBhvr>
                                        <p:cTn id="35" dur="500" fill="hold"/>
                                        <p:tgtEl>
                                          <p:spTgt spid="7"/>
                                        </p:tgtEl>
                                        <p:attrNameLst>
                                          <p:attrName>ppt_h</p:attrName>
                                        </p:attrNameLst>
                                      </p:cBhvr>
                                      <p:tavLst>
                                        <p:tav tm="0">
                                          <p:val>
                                            <p:strVal val="#ppt_h*0.01"/>
                                          </p:val>
                                        </p:tav>
                                        <p:tav tm="100000">
                                          <p:val>
                                            <p:strVal val="#ppt_h"/>
                                          </p:val>
                                        </p:tav>
                                      </p:tavLst>
                                    </p:anim>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h+1"/>
                                          </p:val>
                                        </p:tav>
                                        <p:tav tm="100000">
                                          <p:val>
                                            <p:strVal val="#ppt_y"/>
                                          </p:val>
                                        </p:tav>
                                      </p:tavLst>
                                    </p:anim>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ppt_x</p:attrName>
                                        </p:attrNameLst>
                                      </p:cBhvr>
                                      <p:tavLst>
                                        <p:tav tm="0">
                                          <p:val>
                                            <p:strVal val="#ppt_x-.2"/>
                                          </p:val>
                                        </p:tav>
                                        <p:tav tm="100000">
                                          <p:val>
                                            <p:strVal val="#ppt_x"/>
                                          </p:val>
                                        </p:tav>
                                      </p:tavLst>
                                    </p:anim>
                                    <p:anim calcmode="lin" valueType="num">
                                      <p:cBhvr>
                                        <p:cTn id="44"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45" dur="1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58" presetClass="entr" presetSubtype="0" accel="10000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strVal val="#ppt_w*2.5"/>
                                          </p:val>
                                        </p:tav>
                                        <p:tav tm="100000">
                                          <p:val>
                                            <p:strVal val="#ppt_w"/>
                                          </p:val>
                                        </p:tav>
                                      </p:tavLst>
                                    </p:anim>
                                    <p:anim calcmode="lin" valueType="num">
                                      <p:cBhvr>
                                        <p:cTn id="56" dur="500" fill="hold"/>
                                        <p:tgtEl>
                                          <p:spTgt spid="10"/>
                                        </p:tgtEl>
                                        <p:attrNameLst>
                                          <p:attrName>ppt_h</p:attrName>
                                        </p:attrNameLst>
                                      </p:cBhvr>
                                      <p:tavLst>
                                        <p:tav tm="0">
                                          <p:val>
                                            <p:strVal val="#ppt_h*0.01"/>
                                          </p:val>
                                        </p:tav>
                                        <p:tav tm="100000">
                                          <p:val>
                                            <p:strVal val="#ppt_h"/>
                                          </p:val>
                                        </p:tav>
                                      </p:tavLst>
                                    </p:anim>
                                    <p:anim calcmode="lin" valueType="num">
                                      <p:cBhvr>
                                        <p:cTn id="57" dur="500" fill="hold"/>
                                        <p:tgtEl>
                                          <p:spTgt spid="10"/>
                                        </p:tgtEl>
                                        <p:attrNameLst>
                                          <p:attrName>ppt_x</p:attrName>
                                        </p:attrNameLst>
                                      </p:cBhvr>
                                      <p:tavLst>
                                        <p:tav tm="0">
                                          <p:val>
                                            <p:strVal val="#ppt_x"/>
                                          </p:val>
                                        </p:tav>
                                        <p:tav tm="100000">
                                          <p:val>
                                            <p:strVal val="#ppt_x"/>
                                          </p:val>
                                        </p:tav>
                                      </p:tavLst>
                                    </p:anim>
                                    <p:anim calcmode="lin" valueType="num">
                                      <p:cBhvr>
                                        <p:cTn id="58" dur="500" fill="hold"/>
                                        <p:tgtEl>
                                          <p:spTgt spid="10"/>
                                        </p:tgtEl>
                                        <p:attrNameLst>
                                          <p:attrName>ppt_y</p:attrName>
                                        </p:attrNameLst>
                                      </p:cBhvr>
                                      <p:tavLst>
                                        <p:tav tm="0">
                                          <p:val>
                                            <p:strVal val="#ppt_h+1"/>
                                          </p:val>
                                        </p:tav>
                                        <p:tav tm="100000">
                                          <p:val>
                                            <p:strVal val="#ppt_y"/>
                                          </p:val>
                                        </p:tav>
                                      </p:tavLst>
                                    </p:anim>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9" presetClass="entr" presetSubtype="0"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p:cTn id="64" dur="1000" fill="hold"/>
                                        <p:tgtEl>
                                          <p:spTgt spid="11"/>
                                        </p:tgtEl>
                                        <p:attrNameLst>
                                          <p:attrName>ppt_x</p:attrName>
                                        </p:attrNameLst>
                                      </p:cBhvr>
                                      <p:tavLst>
                                        <p:tav tm="0">
                                          <p:val>
                                            <p:strVal val="#ppt_x-.2"/>
                                          </p:val>
                                        </p:tav>
                                        <p:tav tm="100000">
                                          <p:val>
                                            <p:strVal val="#ppt_x"/>
                                          </p:val>
                                        </p:tav>
                                      </p:tavLst>
                                    </p:anim>
                                    <p:anim calcmode="lin" valueType="num">
                                      <p:cBhvr>
                                        <p:cTn id="65"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66" dur="10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dissolve">
                                      <p:cBhvr>
                                        <p:cTn id="71" dur="5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58" presetClass="entr" presetSubtype="0" accel="10000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strVal val="#ppt_w*2.5"/>
                                          </p:val>
                                        </p:tav>
                                        <p:tav tm="100000">
                                          <p:val>
                                            <p:strVal val="#ppt_w"/>
                                          </p:val>
                                        </p:tav>
                                      </p:tavLst>
                                    </p:anim>
                                    <p:anim calcmode="lin" valueType="num">
                                      <p:cBhvr>
                                        <p:cTn id="77" dur="500" fill="hold"/>
                                        <p:tgtEl>
                                          <p:spTgt spid="13"/>
                                        </p:tgtEl>
                                        <p:attrNameLst>
                                          <p:attrName>ppt_h</p:attrName>
                                        </p:attrNameLst>
                                      </p:cBhvr>
                                      <p:tavLst>
                                        <p:tav tm="0">
                                          <p:val>
                                            <p:strVal val="#ppt_h*0.01"/>
                                          </p:val>
                                        </p:tav>
                                        <p:tav tm="100000">
                                          <p:val>
                                            <p:strVal val="#ppt_h"/>
                                          </p:val>
                                        </p:tav>
                                      </p:tavLst>
                                    </p:anim>
                                    <p:anim calcmode="lin" valueType="num">
                                      <p:cBhvr>
                                        <p:cTn id="78" dur="500" fill="hold"/>
                                        <p:tgtEl>
                                          <p:spTgt spid="13"/>
                                        </p:tgtEl>
                                        <p:attrNameLst>
                                          <p:attrName>ppt_x</p:attrName>
                                        </p:attrNameLst>
                                      </p:cBhvr>
                                      <p:tavLst>
                                        <p:tav tm="0">
                                          <p:val>
                                            <p:strVal val="#ppt_x"/>
                                          </p:val>
                                        </p:tav>
                                        <p:tav tm="100000">
                                          <p:val>
                                            <p:strVal val="#ppt_x"/>
                                          </p:val>
                                        </p:tav>
                                      </p:tavLst>
                                    </p:anim>
                                    <p:anim calcmode="lin" valueType="num">
                                      <p:cBhvr>
                                        <p:cTn id="79" dur="500" fill="hold"/>
                                        <p:tgtEl>
                                          <p:spTgt spid="13"/>
                                        </p:tgtEl>
                                        <p:attrNameLst>
                                          <p:attrName>ppt_y</p:attrName>
                                        </p:attrNameLst>
                                      </p:cBhvr>
                                      <p:tavLst>
                                        <p:tav tm="0">
                                          <p:val>
                                            <p:strVal val="#ppt_h+1"/>
                                          </p:val>
                                        </p:tav>
                                        <p:tav tm="100000">
                                          <p:val>
                                            <p:strVal val="#ppt_y"/>
                                          </p:val>
                                        </p:tav>
                                      </p:tavLst>
                                    </p:anim>
                                    <p:animEffect transition="in" filter="fade">
                                      <p:cBhvr>
                                        <p:cTn id="8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7" grpId="0"/>
      <p:bldP spid="8" grpId="0" animBg="1"/>
      <p:bldP spid="10" grpId="0"/>
      <p:bldP spid="11"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001000" cy="5078313"/>
          </a:xfrm>
          <a:prstGeom prst="rect">
            <a:avLst/>
          </a:prstGeom>
          <a:noFill/>
        </p:spPr>
        <p:txBody>
          <a:bodyPr wrap="square" rtlCol="0">
            <a:spAutoFit/>
          </a:bodyPr>
          <a:lstStyle/>
          <a:p>
            <a:r>
              <a:rPr lang="en-PH" dirty="0" smtClean="0"/>
              <a:t>               for(</a:t>
            </a:r>
            <a:r>
              <a:rPr lang="en-PH" dirty="0" err="1" smtClean="0"/>
              <a:t>int</a:t>
            </a:r>
            <a:r>
              <a:rPr lang="en-PH" dirty="0" smtClean="0"/>
              <a:t> n = 0; n &lt; 10; n++)</a:t>
            </a:r>
          </a:p>
          <a:p>
            <a:r>
              <a:rPr lang="en-PH" dirty="0" smtClean="0"/>
              <a:t>                        if (Num[n] == guess){</a:t>
            </a:r>
          </a:p>
          <a:p>
            <a:r>
              <a:rPr lang="en-PH" dirty="0" smtClean="0"/>
              <a:t>                                </a:t>
            </a:r>
            <a:r>
              <a:rPr lang="en-PH" dirty="0" err="1" smtClean="0"/>
              <a:t>youWin</a:t>
            </a:r>
            <a:r>
              <a:rPr lang="en-PH" dirty="0" smtClean="0"/>
              <a:t> = true;</a:t>
            </a:r>
          </a:p>
          <a:p>
            <a:r>
              <a:rPr lang="en-PH" dirty="0" smtClean="0"/>
              <a:t>                                break; </a:t>
            </a:r>
          </a:p>
          <a:p>
            <a:r>
              <a:rPr lang="en-PH" dirty="0" smtClean="0"/>
              <a:t>                        } </a:t>
            </a:r>
          </a:p>
          <a:p>
            <a:r>
              <a:rPr lang="en-PH" dirty="0" smtClean="0"/>
              <a:t>                if (</a:t>
            </a:r>
            <a:r>
              <a:rPr lang="en-PH" dirty="0" err="1" smtClean="0"/>
              <a:t>youWin</a:t>
            </a:r>
            <a:r>
              <a:rPr lang="en-PH" dirty="0" smtClean="0"/>
              <a:t>)</a:t>
            </a:r>
          </a:p>
          <a:p>
            <a:r>
              <a:rPr lang="en-PH" dirty="0" smtClean="0"/>
              <a:t>                {</a:t>
            </a:r>
          </a:p>
          <a:p>
            <a:r>
              <a:rPr lang="en-PH" dirty="0" smtClean="0"/>
              <a:t>                        </a:t>
            </a:r>
            <a:r>
              <a:rPr lang="en-PH" dirty="0" err="1" smtClean="0"/>
              <a:t>cout</a:t>
            </a:r>
            <a:r>
              <a:rPr lang="en-PH" dirty="0" smtClean="0"/>
              <a:t>&lt;&lt;"Your guess is in the array. Congratulations!!!";</a:t>
            </a:r>
          </a:p>
          <a:p>
            <a:r>
              <a:rPr lang="en-PH" dirty="0" smtClean="0"/>
              <a:t>                        </a:t>
            </a:r>
            <a:r>
              <a:rPr lang="en-PH" dirty="0" err="1" smtClean="0"/>
              <a:t>getch</a:t>
            </a:r>
            <a:r>
              <a:rPr lang="en-PH" dirty="0" smtClean="0"/>
              <a:t>();</a:t>
            </a:r>
          </a:p>
          <a:p>
            <a:r>
              <a:rPr lang="en-PH" dirty="0" smtClean="0"/>
              <a:t>                        break; </a:t>
            </a:r>
          </a:p>
          <a:p>
            <a:r>
              <a:rPr lang="en-PH" dirty="0" smtClean="0"/>
              <a:t>                }</a:t>
            </a:r>
          </a:p>
          <a:p>
            <a:r>
              <a:rPr lang="en-PH" dirty="0" smtClean="0"/>
              <a:t>                else</a:t>
            </a:r>
          </a:p>
          <a:p>
            <a:r>
              <a:rPr lang="en-PH" dirty="0" smtClean="0"/>
              <a:t>                {</a:t>
            </a:r>
          </a:p>
          <a:p>
            <a:r>
              <a:rPr lang="en-PH" dirty="0" smtClean="0"/>
              <a:t>                        </a:t>
            </a:r>
            <a:r>
              <a:rPr lang="en-PH" dirty="0" err="1" smtClean="0"/>
              <a:t>cout</a:t>
            </a:r>
            <a:r>
              <a:rPr lang="en-PH" dirty="0" smtClean="0"/>
              <a:t>&lt;&lt;"Sorry, better luck next time.";</a:t>
            </a:r>
          </a:p>
          <a:p>
            <a:r>
              <a:rPr lang="en-PH" dirty="0" smtClean="0"/>
              <a:t>                }</a:t>
            </a:r>
          </a:p>
          <a:p>
            <a:r>
              <a:rPr lang="en-PH" dirty="0" smtClean="0"/>
              <a:t>        }</a:t>
            </a:r>
          </a:p>
          <a:p>
            <a:r>
              <a:rPr lang="en-PH" dirty="0" smtClean="0"/>
              <a:t>        return 0;</a:t>
            </a:r>
          </a:p>
          <a:p>
            <a:r>
              <a:rPr lang="en-PH" dirty="0" smtClean="0"/>
              <a:t>}</a:t>
            </a:r>
            <a:endParaRPr lang="en-PH" dirty="0"/>
          </a:p>
        </p:txBody>
      </p:sp>
      <p:sp>
        <p:nvSpPr>
          <p:cNvPr id="3" name="Rectangle 2"/>
          <p:cNvSpPr/>
          <p:nvPr/>
        </p:nvSpPr>
        <p:spPr>
          <a:xfrm>
            <a:off x="1447800" y="609600"/>
            <a:ext cx="2133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4" name="Straight Arrow Connector 3"/>
          <p:cNvCxnSpPr/>
          <p:nvPr/>
        </p:nvCxnSpPr>
        <p:spPr>
          <a:xfrm>
            <a:off x="3657600" y="8382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38600" y="609600"/>
            <a:ext cx="5182957" cy="461665"/>
          </a:xfrm>
          <a:prstGeom prst="rect">
            <a:avLst/>
          </a:prstGeom>
          <a:noFill/>
        </p:spPr>
        <p:txBody>
          <a:bodyPr wrap="none" rtlCol="0">
            <a:spAutoFit/>
          </a:bodyPr>
          <a:lstStyle/>
          <a:p>
            <a:r>
              <a:rPr lang="en-PH" sz="2400" b="1" i="1" dirty="0" smtClean="0"/>
              <a:t>tests if the guess number is in the array</a:t>
            </a:r>
            <a:endParaRPr lang="en-PH" sz="2400" b="1" i="1" dirty="0"/>
          </a:p>
        </p:txBody>
      </p:sp>
      <p:sp>
        <p:nvSpPr>
          <p:cNvPr id="6" name="Rectangle 5"/>
          <p:cNvSpPr/>
          <p:nvPr/>
        </p:nvSpPr>
        <p:spPr>
          <a:xfrm>
            <a:off x="1905000" y="990600"/>
            <a:ext cx="16764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7" name="Straight Arrow Connector 6"/>
          <p:cNvCxnSpPr/>
          <p:nvPr/>
        </p:nvCxnSpPr>
        <p:spPr>
          <a:xfrm>
            <a:off x="3657600" y="1143000"/>
            <a:ext cx="4572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1219200"/>
            <a:ext cx="4692503" cy="461665"/>
          </a:xfrm>
          <a:prstGeom prst="rect">
            <a:avLst/>
          </a:prstGeom>
          <a:noFill/>
        </p:spPr>
        <p:txBody>
          <a:bodyPr wrap="none" rtlCol="0">
            <a:spAutoFit/>
          </a:bodyPr>
          <a:lstStyle/>
          <a:p>
            <a:r>
              <a:rPr lang="en-PH" sz="2400" b="1" i="1" dirty="0" smtClean="0"/>
              <a:t>found match, don't check any more</a:t>
            </a:r>
            <a:endParaRPr lang="en-PH" sz="2400" b="1" i="1" dirty="0"/>
          </a:p>
        </p:txBody>
      </p:sp>
      <p:sp>
        <p:nvSpPr>
          <p:cNvPr id="9" name="Rectangle 8"/>
          <p:cNvSpPr/>
          <p:nvPr/>
        </p:nvSpPr>
        <p:spPr>
          <a:xfrm>
            <a:off x="1905000" y="1295400"/>
            <a:ext cx="838200" cy="304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Arrow Connector 9"/>
          <p:cNvCxnSpPr/>
          <p:nvPr/>
        </p:nvCxnSpPr>
        <p:spPr>
          <a:xfrm>
            <a:off x="2819400" y="1447800"/>
            <a:ext cx="762000" cy="0"/>
          </a:xfrm>
          <a:prstGeom prst="straightConnector1">
            <a:avLst/>
          </a:prstGeom>
          <a:ln w="381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38600" y="914400"/>
            <a:ext cx="4854534" cy="461665"/>
          </a:xfrm>
          <a:prstGeom prst="rect">
            <a:avLst/>
          </a:prstGeom>
          <a:noFill/>
        </p:spPr>
        <p:txBody>
          <a:bodyPr wrap="none" rtlCol="0">
            <a:spAutoFit/>
          </a:bodyPr>
          <a:lstStyle/>
          <a:p>
            <a:r>
              <a:rPr lang="en-PH" sz="2400" b="1" i="1" dirty="0" smtClean="0"/>
              <a:t>sets to true if guess number is found </a:t>
            </a:r>
          </a:p>
        </p:txBody>
      </p:sp>
      <p:sp>
        <p:nvSpPr>
          <p:cNvPr id="15" name="TextBox 14"/>
          <p:cNvSpPr txBox="1"/>
          <p:nvPr/>
        </p:nvSpPr>
        <p:spPr>
          <a:xfrm>
            <a:off x="685800" y="5410200"/>
            <a:ext cx="8077200" cy="646331"/>
          </a:xfrm>
          <a:prstGeom prst="rect">
            <a:avLst/>
          </a:prstGeom>
          <a:noFill/>
        </p:spPr>
        <p:txBody>
          <a:bodyPr wrap="square" rtlCol="0">
            <a:spAutoFit/>
          </a:bodyPr>
          <a:lstStyle/>
          <a:p>
            <a:pPr algn="just"/>
            <a:r>
              <a:rPr lang="en-PH" b="1" i="1" dirty="0" smtClean="0"/>
              <a:t>Note: </a:t>
            </a:r>
            <a:r>
              <a:rPr lang="en-PH" dirty="0" smtClean="0"/>
              <a:t>The </a:t>
            </a:r>
            <a:r>
              <a:rPr lang="en-PH" b="1" dirty="0" smtClean="0"/>
              <a:t>break</a:t>
            </a:r>
            <a:r>
              <a:rPr lang="en-PH" dirty="0" smtClean="0"/>
              <a:t> statement ends execution of the nearest enclosing loop or conditional statement in which it appears.</a:t>
            </a:r>
            <a:endParaRPr lang="en-PH" dirty="0"/>
          </a:p>
        </p:txBody>
      </p:sp>
      <p:sp>
        <p:nvSpPr>
          <p:cNvPr id="16" name="Rectangle 15"/>
          <p:cNvSpPr/>
          <p:nvPr/>
        </p:nvSpPr>
        <p:spPr>
          <a:xfrm>
            <a:off x="1143000" y="381000"/>
            <a:ext cx="2590800" cy="1447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Rectangle 17"/>
          <p:cNvSpPr/>
          <p:nvPr/>
        </p:nvSpPr>
        <p:spPr>
          <a:xfrm>
            <a:off x="1524000" y="2895600"/>
            <a:ext cx="838200" cy="304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9" name="Straight Arrow Connector 18"/>
          <p:cNvCxnSpPr/>
          <p:nvPr/>
        </p:nvCxnSpPr>
        <p:spPr>
          <a:xfrm>
            <a:off x="2438400" y="3048000"/>
            <a:ext cx="762000" cy="0"/>
          </a:xfrm>
          <a:prstGeom prst="straightConnector1">
            <a:avLst/>
          </a:prstGeom>
          <a:ln w="381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24200" y="2773370"/>
            <a:ext cx="5932009" cy="461665"/>
          </a:xfrm>
          <a:prstGeom prst="rect">
            <a:avLst/>
          </a:prstGeom>
          <a:noFill/>
        </p:spPr>
        <p:txBody>
          <a:bodyPr wrap="none" rtlCol="0">
            <a:spAutoFit/>
          </a:bodyPr>
          <a:lstStyle/>
          <a:p>
            <a:r>
              <a:rPr lang="en-PH" sz="2400" b="1" i="1" dirty="0" smtClean="0"/>
              <a:t>exits the while loop as nearest enclosing loop</a:t>
            </a:r>
            <a:endParaRPr lang="en-PH" sz="2400" b="1" i="1" dirty="0"/>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ppt_x</p:attrName>
                                        </p:attrNameLst>
                                      </p:cBhvr>
                                      <p:tavLst>
                                        <p:tav tm="0">
                                          <p:val>
                                            <p:strVal val="#ppt_x-.2"/>
                                          </p:val>
                                        </p:tav>
                                        <p:tav tm="100000">
                                          <p:val>
                                            <p:strVal val="#ppt_x"/>
                                          </p:val>
                                        </p:tav>
                                      </p:tavLst>
                                    </p:anim>
                                    <p:anim calcmode="lin" valueType="num">
                                      <p:cBhvr>
                                        <p:cTn id="16"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8" presetClass="entr" presetSubtype="0" accel="10000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strVal val="#ppt_w*2.5"/>
                                          </p:val>
                                        </p:tav>
                                        <p:tav tm="100000">
                                          <p:val>
                                            <p:strVal val="#ppt_w"/>
                                          </p:val>
                                        </p:tav>
                                      </p:tavLst>
                                    </p:anim>
                                    <p:anim calcmode="lin" valueType="num">
                                      <p:cBhvr>
                                        <p:cTn id="28" dur="500" fill="hold"/>
                                        <p:tgtEl>
                                          <p:spTgt spid="5"/>
                                        </p:tgtEl>
                                        <p:attrNameLst>
                                          <p:attrName>ppt_h</p:attrName>
                                        </p:attrNameLst>
                                      </p:cBhvr>
                                      <p:tavLst>
                                        <p:tav tm="0">
                                          <p:val>
                                            <p:strVal val="#ppt_h*0.01"/>
                                          </p:val>
                                        </p:tav>
                                        <p:tav tm="100000">
                                          <p:val>
                                            <p:strVal val="#ppt_h"/>
                                          </p:val>
                                        </p:tav>
                                      </p:tavLst>
                                    </p:anim>
                                    <p:anim calcmode="lin" valueType="num">
                                      <p:cBhvr>
                                        <p:cTn id="29" dur="500" fill="hold"/>
                                        <p:tgtEl>
                                          <p:spTgt spid="5"/>
                                        </p:tgtEl>
                                        <p:attrNameLst>
                                          <p:attrName>ppt_x</p:attrName>
                                        </p:attrNameLst>
                                      </p:cBhvr>
                                      <p:tavLst>
                                        <p:tav tm="0">
                                          <p:val>
                                            <p:strVal val="#ppt_x"/>
                                          </p:val>
                                        </p:tav>
                                        <p:tav tm="100000">
                                          <p:val>
                                            <p:strVal val="#ppt_x"/>
                                          </p:val>
                                        </p:tav>
                                      </p:tavLst>
                                    </p:anim>
                                    <p:anim calcmode="lin" valueType="num">
                                      <p:cBhvr>
                                        <p:cTn id="30" dur="500" fill="hold"/>
                                        <p:tgtEl>
                                          <p:spTgt spid="5"/>
                                        </p:tgtEl>
                                        <p:attrNameLst>
                                          <p:attrName>ppt_y</p:attrName>
                                        </p:attrNameLst>
                                      </p:cBhvr>
                                      <p:tavLst>
                                        <p:tav tm="0">
                                          <p:val>
                                            <p:strVal val="#ppt_h+1"/>
                                          </p:val>
                                        </p:tav>
                                        <p:tav tm="100000">
                                          <p:val>
                                            <p:strVal val="#ppt_y"/>
                                          </p:val>
                                        </p:tav>
                                      </p:tavLst>
                                    </p:anim>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ppt_x</p:attrName>
                                        </p:attrNameLst>
                                      </p:cBhvr>
                                      <p:tavLst>
                                        <p:tav tm="0">
                                          <p:val>
                                            <p:strVal val="#ppt_x-.2"/>
                                          </p:val>
                                        </p:tav>
                                        <p:tav tm="100000">
                                          <p:val>
                                            <p:strVal val="#ppt_x"/>
                                          </p:val>
                                        </p:tav>
                                      </p:tavLst>
                                    </p:anim>
                                    <p:anim calcmode="lin" valueType="num">
                                      <p:cBhvr>
                                        <p:cTn id="37"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8" dur="10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strVal val="#ppt_w*2.5"/>
                                          </p:val>
                                        </p:tav>
                                        <p:tav tm="100000">
                                          <p:val>
                                            <p:strVal val="#ppt_w"/>
                                          </p:val>
                                        </p:tav>
                                      </p:tavLst>
                                    </p:anim>
                                    <p:anim calcmode="lin" valueType="num">
                                      <p:cBhvr>
                                        <p:cTn id="49" dur="500" fill="hold"/>
                                        <p:tgtEl>
                                          <p:spTgt spid="11"/>
                                        </p:tgtEl>
                                        <p:attrNameLst>
                                          <p:attrName>ppt_h</p:attrName>
                                        </p:attrNameLst>
                                      </p:cBhvr>
                                      <p:tavLst>
                                        <p:tav tm="0">
                                          <p:val>
                                            <p:strVal val="#ppt_h*0.01"/>
                                          </p:val>
                                        </p:tav>
                                        <p:tav tm="100000">
                                          <p:val>
                                            <p:strVal val="#ppt_h"/>
                                          </p:val>
                                        </p:tav>
                                      </p:tavLst>
                                    </p:anim>
                                    <p:anim calcmode="lin" valueType="num">
                                      <p:cBhvr>
                                        <p:cTn id="50" dur="500" fill="hold"/>
                                        <p:tgtEl>
                                          <p:spTgt spid="11"/>
                                        </p:tgtEl>
                                        <p:attrNameLst>
                                          <p:attrName>ppt_x</p:attrName>
                                        </p:attrNameLst>
                                      </p:cBhvr>
                                      <p:tavLst>
                                        <p:tav tm="0">
                                          <p:val>
                                            <p:strVal val="#ppt_x"/>
                                          </p:val>
                                        </p:tav>
                                        <p:tav tm="100000">
                                          <p:val>
                                            <p:strVal val="#ppt_x"/>
                                          </p:val>
                                        </p:tav>
                                      </p:tavLst>
                                    </p:anim>
                                    <p:anim calcmode="lin" valueType="num">
                                      <p:cBhvr>
                                        <p:cTn id="51" dur="500" fill="hold"/>
                                        <p:tgtEl>
                                          <p:spTgt spid="11"/>
                                        </p:tgtEl>
                                        <p:attrNameLst>
                                          <p:attrName>ppt_y</p:attrName>
                                        </p:attrNameLst>
                                      </p:cBhvr>
                                      <p:tavLst>
                                        <p:tav tm="0">
                                          <p:val>
                                            <p:strVal val="#ppt_h+1"/>
                                          </p:val>
                                        </p:tav>
                                        <p:tav tm="100000">
                                          <p:val>
                                            <p:strVal val="#ppt_y"/>
                                          </p:val>
                                        </p:tav>
                                      </p:tavLst>
                                    </p:anim>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1000" fill="hold"/>
                                        <p:tgtEl>
                                          <p:spTgt spid="9"/>
                                        </p:tgtEl>
                                        <p:attrNameLst>
                                          <p:attrName>ppt_x</p:attrName>
                                        </p:attrNameLst>
                                      </p:cBhvr>
                                      <p:tavLst>
                                        <p:tav tm="0">
                                          <p:val>
                                            <p:strVal val="#ppt_x-.2"/>
                                          </p:val>
                                        </p:tav>
                                        <p:tav tm="100000">
                                          <p:val>
                                            <p:strVal val="#ppt_x"/>
                                          </p:val>
                                        </p:tav>
                                      </p:tavLst>
                                    </p:anim>
                                    <p:anim calcmode="lin" valueType="num">
                                      <p:cBhvr>
                                        <p:cTn id="5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59" dur="10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58" presetClass="entr" presetSubtype="0" accel="10000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500" fill="hold"/>
                                        <p:tgtEl>
                                          <p:spTgt spid="8"/>
                                        </p:tgtEl>
                                        <p:attrNameLst>
                                          <p:attrName>ppt_w</p:attrName>
                                        </p:attrNameLst>
                                      </p:cBhvr>
                                      <p:tavLst>
                                        <p:tav tm="0">
                                          <p:val>
                                            <p:strVal val="#ppt_w*2.5"/>
                                          </p:val>
                                        </p:tav>
                                        <p:tav tm="100000">
                                          <p:val>
                                            <p:strVal val="#ppt_w"/>
                                          </p:val>
                                        </p:tav>
                                      </p:tavLst>
                                    </p:anim>
                                    <p:anim calcmode="lin" valueType="num">
                                      <p:cBhvr>
                                        <p:cTn id="70" dur="500" fill="hold"/>
                                        <p:tgtEl>
                                          <p:spTgt spid="8"/>
                                        </p:tgtEl>
                                        <p:attrNameLst>
                                          <p:attrName>ppt_h</p:attrName>
                                        </p:attrNameLst>
                                      </p:cBhvr>
                                      <p:tavLst>
                                        <p:tav tm="0">
                                          <p:val>
                                            <p:strVal val="#ppt_h*0.01"/>
                                          </p:val>
                                        </p:tav>
                                        <p:tav tm="100000">
                                          <p:val>
                                            <p:strVal val="#ppt_h"/>
                                          </p:val>
                                        </p:tav>
                                      </p:tavLst>
                                    </p:anim>
                                    <p:anim calcmode="lin" valueType="num">
                                      <p:cBhvr>
                                        <p:cTn id="71" dur="500" fill="hold"/>
                                        <p:tgtEl>
                                          <p:spTgt spid="8"/>
                                        </p:tgtEl>
                                        <p:attrNameLst>
                                          <p:attrName>ppt_x</p:attrName>
                                        </p:attrNameLst>
                                      </p:cBhvr>
                                      <p:tavLst>
                                        <p:tav tm="0">
                                          <p:val>
                                            <p:strVal val="#ppt_x"/>
                                          </p:val>
                                        </p:tav>
                                        <p:tav tm="100000">
                                          <p:val>
                                            <p:strVal val="#ppt_x"/>
                                          </p:val>
                                        </p:tav>
                                      </p:tavLst>
                                    </p:anim>
                                    <p:anim calcmode="lin" valueType="num">
                                      <p:cBhvr>
                                        <p:cTn id="72" dur="500" fill="hold"/>
                                        <p:tgtEl>
                                          <p:spTgt spid="8"/>
                                        </p:tgtEl>
                                        <p:attrNameLst>
                                          <p:attrName>ppt_y</p:attrName>
                                        </p:attrNameLst>
                                      </p:cBhvr>
                                      <p:tavLst>
                                        <p:tav tm="0">
                                          <p:val>
                                            <p:strVal val="#ppt_h+1"/>
                                          </p:val>
                                        </p:tav>
                                        <p:tav tm="100000">
                                          <p:val>
                                            <p:strVal val="#ppt_y"/>
                                          </p:val>
                                        </p:tav>
                                      </p:tavLst>
                                    </p:anim>
                                    <p:animEffect transition="in" filter="fade">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29" presetClass="entr" presetSubtype="0"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1000" fill="hold"/>
                                        <p:tgtEl>
                                          <p:spTgt spid="18"/>
                                        </p:tgtEl>
                                        <p:attrNameLst>
                                          <p:attrName>ppt_x</p:attrName>
                                        </p:attrNameLst>
                                      </p:cBhvr>
                                      <p:tavLst>
                                        <p:tav tm="0">
                                          <p:val>
                                            <p:strVal val="#ppt_x-.2"/>
                                          </p:val>
                                        </p:tav>
                                        <p:tav tm="100000">
                                          <p:val>
                                            <p:strVal val="#ppt_x"/>
                                          </p:val>
                                        </p:tav>
                                      </p:tavLst>
                                    </p:anim>
                                    <p:anim calcmode="lin" valueType="num">
                                      <p:cBhvr>
                                        <p:cTn id="79"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80" dur="10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dissolve">
                                      <p:cBhvr>
                                        <p:cTn id="85" dur="5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58" presetClass="entr" presetSubtype="0" accel="100000"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p:cTn id="90" dur="500" fill="hold"/>
                                        <p:tgtEl>
                                          <p:spTgt spid="20"/>
                                        </p:tgtEl>
                                        <p:attrNameLst>
                                          <p:attrName>ppt_w</p:attrName>
                                        </p:attrNameLst>
                                      </p:cBhvr>
                                      <p:tavLst>
                                        <p:tav tm="0">
                                          <p:val>
                                            <p:strVal val="#ppt_w*2.5"/>
                                          </p:val>
                                        </p:tav>
                                        <p:tav tm="100000">
                                          <p:val>
                                            <p:strVal val="#ppt_w"/>
                                          </p:val>
                                        </p:tav>
                                      </p:tavLst>
                                    </p:anim>
                                    <p:anim calcmode="lin" valueType="num">
                                      <p:cBhvr>
                                        <p:cTn id="91" dur="500" fill="hold"/>
                                        <p:tgtEl>
                                          <p:spTgt spid="20"/>
                                        </p:tgtEl>
                                        <p:attrNameLst>
                                          <p:attrName>ppt_h</p:attrName>
                                        </p:attrNameLst>
                                      </p:cBhvr>
                                      <p:tavLst>
                                        <p:tav tm="0">
                                          <p:val>
                                            <p:strVal val="#ppt_h*0.01"/>
                                          </p:val>
                                        </p:tav>
                                        <p:tav tm="100000">
                                          <p:val>
                                            <p:strVal val="#ppt_h"/>
                                          </p:val>
                                        </p:tav>
                                      </p:tavLst>
                                    </p:anim>
                                    <p:anim calcmode="lin" valueType="num">
                                      <p:cBhvr>
                                        <p:cTn id="92" dur="500" fill="hold"/>
                                        <p:tgtEl>
                                          <p:spTgt spid="20"/>
                                        </p:tgtEl>
                                        <p:attrNameLst>
                                          <p:attrName>ppt_x</p:attrName>
                                        </p:attrNameLst>
                                      </p:cBhvr>
                                      <p:tavLst>
                                        <p:tav tm="0">
                                          <p:val>
                                            <p:strVal val="#ppt_x"/>
                                          </p:val>
                                        </p:tav>
                                        <p:tav tm="100000">
                                          <p:val>
                                            <p:strVal val="#ppt_x"/>
                                          </p:val>
                                        </p:tav>
                                      </p:tavLst>
                                    </p:anim>
                                    <p:anim calcmode="lin" valueType="num">
                                      <p:cBhvr>
                                        <p:cTn id="93" dur="500" fill="hold"/>
                                        <p:tgtEl>
                                          <p:spTgt spid="20"/>
                                        </p:tgtEl>
                                        <p:attrNameLst>
                                          <p:attrName>ppt_y</p:attrName>
                                        </p:attrNameLst>
                                      </p:cBhvr>
                                      <p:tavLst>
                                        <p:tav tm="0">
                                          <p:val>
                                            <p:strVal val="#ppt_h+1"/>
                                          </p:val>
                                        </p:tav>
                                        <p:tav tm="100000">
                                          <p:val>
                                            <p:strVal val="#ppt_y"/>
                                          </p:val>
                                        </p:tav>
                                      </p:tavLst>
                                    </p:anim>
                                    <p:animEffect transition="in" filter="fad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additive="base">
                                        <p:cTn id="99" dur="500" fill="hold"/>
                                        <p:tgtEl>
                                          <p:spTgt spid="15"/>
                                        </p:tgtEl>
                                        <p:attrNameLst>
                                          <p:attrName>ppt_x</p:attrName>
                                        </p:attrNameLst>
                                      </p:cBhvr>
                                      <p:tavLst>
                                        <p:tav tm="0">
                                          <p:val>
                                            <p:strVal val="#ppt_x"/>
                                          </p:val>
                                        </p:tav>
                                        <p:tav tm="100000">
                                          <p:val>
                                            <p:strVal val="#ppt_x"/>
                                          </p:val>
                                        </p:tav>
                                      </p:tavLst>
                                    </p:anim>
                                    <p:anim calcmode="lin" valueType="num">
                                      <p:cBhvr additive="base">
                                        <p:cTn id="10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p:bldP spid="6" grpId="0" animBg="1"/>
      <p:bldP spid="8" grpId="0"/>
      <p:bldP spid="9" grpId="0" animBg="1"/>
      <p:bldP spid="11" grpId="0"/>
      <p:bldP spid="15" grpId="0"/>
      <p:bldP spid="18"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Arrays as parameters</a:t>
            </a:r>
            <a:endParaRPr lang="en-US" sz="4000" b="1" dirty="0"/>
          </a:p>
        </p:txBody>
      </p:sp>
      <p:sp>
        <p:nvSpPr>
          <p:cNvPr id="3" name="Content Placeholder 2"/>
          <p:cNvSpPr>
            <a:spLocks noGrp="1"/>
          </p:cNvSpPr>
          <p:nvPr>
            <p:ph idx="1"/>
          </p:nvPr>
        </p:nvSpPr>
        <p:spPr>
          <a:xfrm>
            <a:off x="457200" y="1481328"/>
            <a:ext cx="8229600" cy="4538472"/>
          </a:xfrm>
        </p:spPr>
        <p:txBody>
          <a:bodyPr>
            <a:normAutofit fontScale="85000" lnSpcReduction="10000"/>
          </a:bodyPr>
          <a:lstStyle/>
          <a:p>
            <a:r>
              <a:rPr lang="en-US" dirty="0" smtClean="0"/>
              <a:t>In C++ it is not possible to pass a complete block of memory by value as a parameter to a function, but we are allowed to pass its address.</a:t>
            </a:r>
          </a:p>
          <a:p>
            <a:r>
              <a:rPr lang="en-US" dirty="0" smtClean="0"/>
              <a:t>In order to accept arrays as parameters the only thing that we have to do when declaring the function is to specify in its parameters the element type of the array, </a:t>
            </a:r>
            <a:r>
              <a:rPr lang="en-US" b="1" i="1" dirty="0" smtClean="0">
                <a:solidFill>
                  <a:srgbClr val="FF0000"/>
                </a:solidFill>
              </a:rPr>
              <a:t>an identifier and a pair of void brackets []</a:t>
            </a:r>
            <a:r>
              <a:rPr lang="en-US" dirty="0" smtClean="0"/>
              <a:t>. </a:t>
            </a:r>
          </a:p>
          <a:p>
            <a:r>
              <a:rPr lang="en-US" dirty="0" smtClean="0"/>
              <a:t>For example, the following function: </a:t>
            </a:r>
          </a:p>
          <a:p>
            <a:pPr algn="ctr">
              <a:buNone/>
            </a:pPr>
            <a:r>
              <a:rPr lang="en-US" dirty="0" smtClean="0"/>
              <a:t>void </a:t>
            </a:r>
            <a:r>
              <a:rPr lang="en-US" dirty="0" err="1" smtClean="0"/>
              <a:t>DisplayArray</a:t>
            </a:r>
            <a:r>
              <a:rPr lang="en-US" dirty="0" smtClean="0"/>
              <a:t> (</a:t>
            </a:r>
            <a:r>
              <a:rPr lang="en-US" dirty="0" err="1" smtClean="0"/>
              <a:t>int</a:t>
            </a:r>
            <a:r>
              <a:rPr lang="en-US" dirty="0" smtClean="0"/>
              <a:t> num[])</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2" end="2"/>
                                            </p:txEl>
                                          </p:spTgt>
                                        </p:tgtEl>
                                      </p:cBhvr>
                                    </p:animEffect>
                                  </p:childTnLst>
                                </p:cTn>
                              </p:par>
                              <p:par>
                                <p:cTn id="31" presetID="29"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normAutofit fontScale="92500" lnSpcReduction="20000"/>
          </a:bodyPr>
          <a:lstStyle/>
          <a:p>
            <a:pPr>
              <a:buNone/>
            </a:pPr>
            <a:r>
              <a:rPr lang="en-US" dirty="0" smtClean="0"/>
              <a:t>In order to pass to this function an array declared as:</a:t>
            </a:r>
          </a:p>
          <a:p>
            <a:pPr>
              <a:buNone/>
            </a:pPr>
            <a:r>
              <a:rPr lang="en-US" dirty="0" smtClean="0"/>
              <a:t> </a:t>
            </a:r>
          </a:p>
          <a:p>
            <a:pPr>
              <a:buNone/>
            </a:pPr>
            <a:r>
              <a:rPr lang="en-US" b="1" i="1" dirty="0" err="1" smtClean="0"/>
              <a:t>int</a:t>
            </a:r>
            <a:r>
              <a:rPr lang="en-US" b="1" i="1" dirty="0" smtClean="0"/>
              <a:t> no[40];</a:t>
            </a:r>
          </a:p>
          <a:p>
            <a:pPr>
              <a:buNone/>
            </a:pPr>
            <a:r>
              <a:rPr lang="en-US" dirty="0" smtClean="0"/>
              <a:t/>
            </a:r>
            <a:br>
              <a:rPr lang="en-US" dirty="0" smtClean="0"/>
            </a:br>
            <a:r>
              <a:rPr lang="en-US" dirty="0" smtClean="0"/>
              <a:t>it would be enough to write a call like this:</a:t>
            </a:r>
          </a:p>
          <a:p>
            <a:pPr>
              <a:buNone/>
            </a:pPr>
            <a:r>
              <a:rPr lang="en-US" dirty="0" smtClean="0"/>
              <a:t> </a:t>
            </a:r>
          </a:p>
          <a:p>
            <a:pPr>
              <a:buNone/>
            </a:pPr>
            <a:r>
              <a:rPr lang="en-US" dirty="0" err="1" smtClean="0"/>
              <a:t>DisplayArray</a:t>
            </a:r>
            <a:r>
              <a:rPr lang="en-US" dirty="0" smtClean="0"/>
              <a:t> (</a:t>
            </a:r>
            <a:r>
              <a:rPr lang="en-US" b="1" i="1" dirty="0" smtClean="0"/>
              <a:t>no</a:t>
            </a:r>
            <a:r>
              <a:rPr lang="en-US" dirty="0" smtClean="0"/>
              <a:t>);</a:t>
            </a:r>
          </a:p>
          <a:p>
            <a:pPr>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p:cTn id="24"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
                                            <p:txEl>
                                              <p:pRg st="3" end="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p:cTn id="29"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
                                            <p:txEl>
                                              <p:pRg st="4" end="4"/>
                                            </p:txEl>
                                          </p:spTgt>
                                        </p:tgtEl>
                                      </p:cBhvr>
                                    </p:animEffect>
                                  </p:childTnLst>
                                </p:cTn>
                              </p:par>
                              <p:par>
                                <p:cTn id="32" presetID="29" presetClass="entr" presetSubtype="0"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 calcmode="lin" valueType="num">
                                      <p:cBhvr>
                                        <p:cTn id="34"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892552"/>
          </a:xfrm>
          <a:prstGeom prst="rect">
            <a:avLst/>
          </a:prstGeom>
          <a:noFill/>
        </p:spPr>
        <p:txBody>
          <a:bodyPr wrap="square" rtlCol="0">
            <a:spAutoFit/>
          </a:bodyPr>
          <a:lstStyle/>
          <a:p>
            <a:pPr algn="just"/>
            <a:endParaRPr lang="en-US" sz="2600" dirty="0" smtClean="0">
              <a:latin typeface="Arial" pitchFamily="34" charset="0"/>
              <a:cs typeface="Arial" pitchFamily="34" charset="0"/>
            </a:endParaRPr>
          </a:p>
          <a:p>
            <a:pPr algn="just"/>
            <a:endParaRPr lang="en-US" sz="2600" dirty="0">
              <a:latin typeface="Arial" pitchFamily="34" charset="0"/>
              <a:cs typeface="Arial" pitchFamily="34" charset="0"/>
            </a:endParaRPr>
          </a:p>
        </p:txBody>
      </p:sp>
      <p:sp>
        <p:nvSpPr>
          <p:cNvPr id="4" name="Rectangle 1"/>
          <p:cNvSpPr>
            <a:spLocks noChangeArrowheads="1"/>
          </p:cNvSpPr>
          <p:nvPr/>
        </p:nvSpPr>
        <p:spPr bwMode="auto">
          <a:xfrm>
            <a:off x="533400" y="1024113"/>
            <a:ext cx="8001000" cy="4993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457200" algn="l"/>
              </a:tabLst>
            </a:pPr>
            <a:r>
              <a:rPr lang="en-US" sz="2400" dirty="0" smtClean="0">
                <a:latin typeface="+mj-lt"/>
                <a:cs typeface="Arial" pitchFamily="34" charset="0"/>
              </a:rPr>
              <a:t>	Multidimensional arrays can be described as "arrays of arrays". </a:t>
            </a:r>
          </a:p>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en-US" sz="2400" b="0" i="0" strike="noStrike" cap="none" normalizeH="0" baseline="0" dirty="0" smtClean="0">
                <a:ln>
                  <a:noFill/>
                </a:ln>
                <a:effectLst/>
                <a:latin typeface="+mj-lt"/>
                <a:ea typeface="Times New Roman" pitchFamily="18" charset="0"/>
                <a:cs typeface="Arial" pitchFamily="34" charset="0"/>
              </a:rPr>
              <a:t>	A two dimensional array has two subscripts/indexes.  The first subscript refers to the row, and the second, to the column.  Its declaration has the following form:</a:t>
            </a: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endParaRPr kumimoji="0" lang="en-US" sz="800" b="1" i="0" strike="noStrike" cap="none" normalizeH="0" baseline="0" dirty="0" smtClean="0">
              <a:ln>
                <a:noFill/>
              </a:ln>
              <a:effectLst/>
              <a:latin typeface="+mj-lt"/>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2400" b="1" i="1" strike="noStrike" cap="none" normalizeH="0" baseline="0" dirty="0" err="1" smtClean="0">
                <a:ln>
                  <a:noFill/>
                </a:ln>
                <a:solidFill>
                  <a:schemeClr val="accent1">
                    <a:lumMod val="75000"/>
                  </a:schemeClr>
                </a:solidFill>
                <a:effectLst/>
                <a:latin typeface="+mj-lt"/>
                <a:ea typeface="Times New Roman" pitchFamily="18" charset="0"/>
                <a:cs typeface="Arial" pitchFamily="34" charset="0"/>
              </a:rPr>
              <a:t>data_type</a:t>
            </a:r>
            <a:r>
              <a:rPr kumimoji="0" lang="en-US" sz="2400" b="1" i="1" strike="noStrike" cap="none" normalizeH="0" baseline="0" dirty="0" smtClean="0">
                <a:ln>
                  <a:noFill/>
                </a:ln>
                <a:solidFill>
                  <a:schemeClr val="accent1">
                    <a:lumMod val="75000"/>
                  </a:schemeClr>
                </a:solidFill>
                <a:effectLst/>
                <a:latin typeface="+mj-lt"/>
                <a:ea typeface="Times New Roman" pitchFamily="18" charset="0"/>
                <a:cs typeface="Arial" pitchFamily="34" charset="0"/>
              </a:rPr>
              <a:t> </a:t>
            </a:r>
            <a:r>
              <a:rPr kumimoji="0" lang="en-US" sz="2400" b="1" i="1" strike="noStrike" cap="none" normalizeH="0" baseline="0" dirty="0" err="1" smtClean="0">
                <a:ln>
                  <a:noFill/>
                </a:ln>
                <a:solidFill>
                  <a:schemeClr val="accent1">
                    <a:lumMod val="75000"/>
                  </a:schemeClr>
                </a:solidFill>
                <a:effectLst/>
                <a:latin typeface="+mj-lt"/>
                <a:ea typeface="Times New Roman" pitchFamily="18" charset="0"/>
                <a:cs typeface="Arial" pitchFamily="34" charset="0"/>
              </a:rPr>
              <a:t>array_name</a:t>
            </a:r>
            <a:r>
              <a:rPr kumimoji="0" lang="en-US" sz="2400" b="1" i="1" strike="noStrike" cap="none" normalizeH="0" baseline="0" dirty="0" smtClean="0">
                <a:ln>
                  <a:noFill/>
                </a:ln>
                <a:solidFill>
                  <a:schemeClr val="accent1">
                    <a:lumMod val="75000"/>
                  </a:schemeClr>
                </a:solidFill>
                <a:effectLst/>
                <a:latin typeface="+mj-lt"/>
                <a:ea typeface="Times New Roman" pitchFamily="18" charset="0"/>
                <a:cs typeface="Arial" pitchFamily="34" charset="0"/>
              </a:rPr>
              <a:t>[row][column];</a:t>
            </a: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endParaRPr kumimoji="0" lang="en-US" sz="1050" b="0" i="0"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en-US" sz="2400" b="0" i="0" strike="noStrike" cap="none" normalizeH="0" baseline="0" dirty="0" smtClean="0">
                <a:ln>
                  <a:noFill/>
                </a:ln>
                <a:effectLst/>
                <a:latin typeface="+mj-lt"/>
                <a:ea typeface="Calibri" pitchFamily="34" charset="0"/>
                <a:cs typeface="Arial" pitchFamily="34" charset="0"/>
              </a:rPr>
              <a:t>For examples:</a:t>
            </a:r>
            <a:endParaRPr kumimoji="0" lang="en-US" sz="2400" b="0" i="0" strike="noStrike" cap="none" normalizeH="0" baseline="0" dirty="0" smtClean="0">
              <a:ln>
                <a:noFill/>
              </a:ln>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400" b="0" i="0" strike="noStrike" cap="none" normalizeH="0" baseline="0" dirty="0" err="1" smtClean="0">
                <a:ln>
                  <a:noFill/>
                </a:ln>
                <a:effectLst/>
                <a:latin typeface="+mj-lt"/>
                <a:ea typeface="Times New Roman" pitchFamily="18" charset="0"/>
                <a:cs typeface="Arial" pitchFamily="34" charset="0"/>
              </a:rPr>
              <a:t>int</a:t>
            </a:r>
            <a:r>
              <a:rPr kumimoji="0" lang="en-US" sz="2400" b="0" i="0" strike="noStrike" cap="none" normalizeH="0" baseline="0" dirty="0" smtClean="0">
                <a:ln>
                  <a:noFill/>
                </a:ln>
                <a:effectLst/>
                <a:latin typeface="+mj-lt"/>
                <a:ea typeface="Times New Roman" pitchFamily="18" charset="0"/>
                <a:cs typeface="Arial" pitchFamily="34" charset="0"/>
              </a:rPr>
              <a:t>        x[3][4];</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400" b="0" i="0" strike="noStrike" cap="none" normalizeH="0" baseline="0" dirty="0" smtClean="0">
                <a:ln>
                  <a:noFill/>
                </a:ln>
                <a:effectLst/>
                <a:latin typeface="+mj-lt"/>
                <a:ea typeface="Times New Roman" pitchFamily="18" charset="0"/>
                <a:cs typeface="Arial" pitchFamily="34" charset="0"/>
              </a:rPr>
              <a:t>float    matrix[20][25];</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sz="1200" b="0" i="0" strike="noStrike" cap="none" normalizeH="0" baseline="0" dirty="0" smtClean="0">
              <a:ln>
                <a:noFill/>
              </a:ln>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en-US" sz="2400" b="0" i="0" strike="noStrike" cap="none" normalizeH="0" baseline="0" dirty="0" smtClean="0">
                <a:ln>
                  <a:noFill/>
                </a:ln>
                <a:effectLst/>
                <a:latin typeface="+mj-lt"/>
                <a:ea typeface="Times New Roman" pitchFamily="18" charset="0"/>
                <a:cs typeface="Arial" pitchFamily="34" charset="0"/>
              </a:rPr>
              <a:t>	The first line declares x as an integer array with 3 rows and 4 columns </a:t>
            </a:r>
            <a:r>
              <a:rPr lang="en-US" sz="2400" dirty="0" smtClean="0">
                <a:latin typeface="+mj-lt"/>
                <a:ea typeface="Times New Roman" pitchFamily="18" charset="0"/>
                <a:cs typeface="Arial" pitchFamily="34" charset="0"/>
              </a:rPr>
              <a:t>while</a:t>
            </a:r>
            <a:r>
              <a:rPr kumimoji="0" lang="en-US" sz="2400" b="0" i="0" strike="noStrike" cap="none" normalizeH="0" baseline="0" dirty="0" smtClean="0">
                <a:ln>
                  <a:noFill/>
                </a:ln>
                <a:effectLst/>
                <a:latin typeface="+mj-lt"/>
                <a:ea typeface="Times New Roman" pitchFamily="18" charset="0"/>
                <a:cs typeface="Arial" pitchFamily="34" charset="0"/>
              </a:rPr>
              <a:t> the second line declares a matrix as a floating-point array with 20 rows and 25 columns.</a:t>
            </a:r>
            <a:endParaRPr kumimoji="0" lang="en-US" sz="3600" b="0" i="0" strike="noStrike" cap="none" normalizeH="0" baseline="0" dirty="0" smtClean="0">
              <a:ln>
                <a:noFill/>
              </a:ln>
              <a:effectLst/>
              <a:latin typeface="+mj-lt"/>
              <a:cs typeface="Arial" pitchFamily="34" charset="0"/>
            </a:endParaRPr>
          </a:p>
        </p:txBody>
      </p:sp>
      <p:sp>
        <p:nvSpPr>
          <p:cNvPr id="5" name="Title 4"/>
          <p:cNvSpPr>
            <a:spLocks noGrp="1"/>
          </p:cNvSpPr>
          <p:nvPr>
            <p:ph type="title"/>
          </p:nvPr>
        </p:nvSpPr>
        <p:spPr>
          <a:xfrm>
            <a:off x="457200" y="152400"/>
            <a:ext cx="8229600" cy="914400"/>
          </a:xfrm>
        </p:spPr>
        <p:txBody>
          <a:bodyPr/>
          <a:lstStyle/>
          <a:p>
            <a:r>
              <a:rPr lang="en-US" b="1" dirty="0" smtClean="0"/>
              <a:t>Two-dimensional Array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p:cTn id="21"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10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p:cTn id="35"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
                                            <p:txEl>
                                              <p:pRg st="5" end="5"/>
                                            </p:txEl>
                                          </p:spTgt>
                                        </p:tgtEl>
                                      </p:cBhvr>
                                    </p:animEffect>
                                  </p:childTnLst>
                                </p:cTn>
                              </p:par>
                              <p:par>
                                <p:cTn id="38" presetID="29"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 calcmode="lin" valueType="num">
                                      <p:cBhvr>
                                        <p:cTn id="40" dur="10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41" dur="1000" fill="hold"/>
                                        <p:tgtEl>
                                          <p:spTgt spid="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
                                            <p:txEl>
                                              <p:pRg st="6" end="6"/>
                                            </p:txEl>
                                          </p:spTgt>
                                        </p:tgtEl>
                                      </p:cBhvr>
                                    </p:animEffect>
                                  </p:childTnLst>
                                </p:cTn>
                              </p:par>
                              <p:par>
                                <p:cTn id="43" presetID="29"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 calcmode="lin" valueType="num">
                                      <p:cBhvr>
                                        <p:cTn id="45" dur="1000" fill="hold"/>
                                        <p:tgtEl>
                                          <p:spTgt spid="4">
                                            <p:txEl>
                                              <p:pRg st="7" end="7"/>
                                            </p:txEl>
                                          </p:spTgt>
                                        </p:tgtEl>
                                        <p:attrNameLst>
                                          <p:attrName>ppt_x</p:attrName>
                                        </p:attrNameLst>
                                      </p:cBhvr>
                                      <p:tavLst>
                                        <p:tav tm="0">
                                          <p:val>
                                            <p:strVal val="#ppt_x-.2"/>
                                          </p:val>
                                        </p:tav>
                                        <p:tav tm="100000">
                                          <p:val>
                                            <p:strVal val="#ppt_x"/>
                                          </p:val>
                                        </p:tav>
                                      </p:tavLst>
                                    </p:anim>
                                    <p:anim calcmode="lin" valueType="num">
                                      <p:cBhvr>
                                        <p:cTn id="46" dur="1000" fill="hold"/>
                                        <p:tgtEl>
                                          <p:spTgt spid="4">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9"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p:cTn id="52" dur="1000" fill="hold"/>
                                        <p:tgtEl>
                                          <p:spTgt spid="4">
                                            <p:txEl>
                                              <p:pRg st="9" end="9"/>
                                            </p:txEl>
                                          </p:spTgt>
                                        </p:tgtEl>
                                        <p:attrNameLst>
                                          <p:attrName>ppt_x</p:attrName>
                                        </p:attrNameLst>
                                      </p:cBhvr>
                                      <p:tavLst>
                                        <p:tav tm="0">
                                          <p:val>
                                            <p:strVal val="#ppt_x-.2"/>
                                          </p:val>
                                        </p:tav>
                                        <p:tav tm="100000">
                                          <p:val>
                                            <p:strVal val="#ppt_x"/>
                                          </p:val>
                                        </p:tav>
                                      </p:tavLst>
                                    </p:anim>
                                    <p:anim calcmode="lin" valueType="num">
                                      <p:cBhvr>
                                        <p:cTn id="53" dur="1000" fill="hold"/>
                                        <p:tgtEl>
                                          <p:spTgt spid="4">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 C++ two dimensional array row column example"/>
          <p:cNvPicPr/>
          <p:nvPr/>
        </p:nvPicPr>
        <p:blipFill>
          <a:blip r:embed="rId2" cstate="print"/>
          <a:srcRect/>
          <a:stretch>
            <a:fillRect/>
          </a:stretch>
        </p:blipFill>
        <p:spPr bwMode="auto">
          <a:xfrm>
            <a:off x="609600" y="533400"/>
            <a:ext cx="7662862" cy="4033837"/>
          </a:xfrm>
          <a:prstGeom prst="rect">
            <a:avLst/>
          </a:prstGeom>
          <a:noFill/>
          <a:ln w="9525">
            <a:noFill/>
            <a:miter lim="800000"/>
            <a:headEnd/>
            <a:tailEnd/>
          </a:ln>
        </p:spPr>
      </p:pic>
      <p:sp>
        <p:nvSpPr>
          <p:cNvPr id="39937" name="Rectangle 1"/>
          <p:cNvSpPr>
            <a:spLocks noChangeArrowheads="1"/>
          </p:cNvSpPr>
          <p:nvPr/>
        </p:nvSpPr>
        <p:spPr bwMode="auto">
          <a:xfrm>
            <a:off x="457200" y="4800600"/>
            <a:ext cx="863999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strike="noStrike" cap="none" normalizeH="0" baseline="0" dirty="0" smtClean="0">
                <a:ln>
                  <a:noFill/>
                </a:ln>
                <a:effectLst/>
                <a:latin typeface="Arial" pitchFamily="34" charset="0"/>
                <a:ea typeface="Calibri" pitchFamily="34" charset="0"/>
                <a:cs typeface="Arial" pitchFamily="34" charset="0"/>
              </a:rPr>
              <a:t>For</a:t>
            </a:r>
            <a:r>
              <a:rPr kumimoji="0" lang="en-US" sz="2400" b="0" i="0" strike="noStrike" cap="none" normalizeH="0" baseline="0" dirty="0" smtClean="0">
                <a:ln>
                  <a:noFill/>
                </a:ln>
                <a:effectLst/>
                <a:latin typeface="Calibri"/>
                <a:ea typeface="Calibri" pitchFamily="34" charset="0"/>
                <a:cs typeface="Arial" pitchFamily="34" charset="0"/>
              </a:rPr>
              <a:t> </a:t>
            </a:r>
            <a:r>
              <a:rPr kumimoji="0" lang="en-US" sz="2400" b="0" i="0" strike="noStrike" cap="none" normalizeH="0" baseline="0" dirty="0" smtClean="0">
                <a:ln>
                  <a:noFill/>
                </a:ln>
                <a:effectLst/>
                <a:latin typeface="Arial" pitchFamily="34" charset="0"/>
                <a:ea typeface="Calibri" pitchFamily="34" charset="0"/>
                <a:cs typeface="Arial" pitchFamily="34" charset="0"/>
              </a:rPr>
              <a:t>n</a:t>
            </a:r>
            <a:r>
              <a:rPr kumimoji="0" lang="en-US" sz="2400" b="0" i="0" strike="noStrike" cap="none" normalizeH="0" baseline="0" dirty="0" smtClean="0">
                <a:ln>
                  <a:noFill/>
                </a:ln>
                <a:effectLst/>
                <a:latin typeface="Calibri"/>
                <a:ea typeface="Calibri" pitchFamily="34" charset="0"/>
                <a:cs typeface="Arial" pitchFamily="34" charset="0"/>
              </a:rPr>
              <a:t> </a:t>
            </a:r>
            <a:r>
              <a:rPr kumimoji="0" lang="en-US" sz="2400" b="0" i="0" strike="noStrike" cap="none" normalizeH="0" baseline="0" dirty="0" smtClean="0">
                <a:ln>
                  <a:noFill/>
                </a:ln>
                <a:effectLst/>
                <a:latin typeface="Arial" pitchFamily="34" charset="0"/>
                <a:ea typeface="Calibri" pitchFamily="34" charset="0"/>
                <a:cs typeface="Arial" pitchFamily="34" charset="0"/>
              </a:rPr>
              <a:t>rows and</a:t>
            </a:r>
            <a:r>
              <a:rPr kumimoji="0" lang="en-US" sz="2400" b="0" i="0" strike="noStrike" cap="none" normalizeH="0" baseline="0" dirty="0" smtClean="0">
                <a:ln>
                  <a:noFill/>
                </a:ln>
                <a:effectLst/>
                <a:latin typeface="Calibri"/>
                <a:ea typeface="Calibri" pitchFamily="34" charset="0"/>
                <a:cs typeface="Arial" pitchFamily="34" charset="0"/>
              </a:rPr>
              <a:t> </a:t>
            </a:r>
            <a:r>
              <a:rPr kumimoji="0" lang="en-US" sz="2400" b="0" i="0" strike="noStrike" cap="none" normalizeH="0" baseline="0" dirty="0" smtClean="0">
                <a:ln>
                  <a:noFill/>
                </a:ln>
                <a:effectLst/>
                <a:latin typeface="Arial" pitchFamily="34" charset="0"/>
                <a:ea typeface="Calibri" pitchFamily="34" charset="0"/>
                <a:cs typeface="Arial" pitchFamily="34" charset="0"/>
              </a:rPr>
              <a:t>m</a:t>
            </a:r>
            <a:r>
              <a:rPr kumimoji="0" lang="en-US" sz="2400" b="0" i="0" strike="noStrike" cap="none" normalizeH="0" baseline="0" dirty="0" smtClean="0">
                <a:ln>
                  <a:noFill/>
                </a:ln>
                <a:effectLst/>
                <a:latin typeface="Calibri"/>
                <a:ea typeface="Calibri" pitchFamily="34" charset="0"/>
                <a:cs typeface="Arial" pitchFamily="34" charset="0"/>
              </a:rPr>
              <a:t> </a:t>
            </a:r>
            <a:r>
              <a:rPr kumimoji="0" lang="en-US" sz="2400" b="0" i="0" strike="noStrike" cap="none" normalizeH="0" baseline="0" dirty="0" smtClean="0">
                <a:ln>
                  <a:noFill/>
                </a:ln>
                <a:effectLst/>
                <a:latin typeface="Arial" pitchFamily="34" charset="0"/>
                <a:ea typeface="Calibri" pitchFamily="34" charset="0"/>
                <a:cs typeface="Arial" pitchFamily="34" charset="0"/>
              </a:rPr>
              <a:t>columns, the total size is equal to</a:t>
            </a:r>
            <a:r>
              <a:rPr kumimoji="0" lang="en-US" sz="2400" b="0" i="0" strike="noStrike" cap="none" normalizeH="0" baseline="0" dirty="0" smtClean="0">
                <a:ln>
                  <a:noFill/>
                </a:ln>
                <a:effectLst/>
                <a:latin typeface="Calibri"/>
                <a:ea typeface="Calibri" pitchFamily="34" charset="0"/>
                <a:cs typeface="Arial" pitchFamily="34" charset="0"/>
              </a:rPr>
              <a:t> </a:t>
            </a:r>
            <a:r>
              <a:rPr kumimoji="0" lang="en-US" sz="4000" b="1" i="0" strike="noStrike" cap="none" normalizeH="0" baseline="0" dirty="0" err="1" smtClean="0">
                <a:ln>
                  <a:noFill/>
                </a:ln>
                <a:solidFill>
                  <a:schemeClr val="accent4">
                    <a:lumMod val="60000"/>
                    <a:lumOff val="40000"/>
                  </a:schemeClr>
                </a:solidFill>
                <a:effectLst/>
                <a:latin typeface="Arial" pitchFamily="34" charset="0"/>
                <a:ea typeface="Calibri" pitchFamily="34" charset="0"/>
                <a:cs typeface="Arial" pitchFamily="34" charset="0"/>
              </a:rPr>
              <a:t>m</a:t>
            </a:r>
            <a:r>
              <a:rPr kumimoji="0" lang="en-US" sz="4000" b="1" i="0" strike="noStrike" cap="none" normalizeH="0" baseline="0" dirty="0" err="1" smtClean="0">
                <a:ln>
                  <a:noFill/>
                </a:ln>
                <a:effectLst/>
                <a:latin typeface="Arial" pitchFamily="34" charset="0"/>
                <a:ea typeface="Calibri" pitchFamily="34" charset="0"/>
                <a:cs typeface="Arial" pitchFamily="34" charset="0"/>
              </a:rPr>
              <a:t>x</a:t>
            </a:r>
            <a:r>
              <a:rPr kumimoji="0" lang="en-US" sz="4000" b="1" i="0" strike="noStrike" cap="none" normalizeH="0" baseline="0" dirty="0" err="1" smtClean="0">
                <a:ln>
                  <a:noFill/>
                </a:ln>
                <a:solidFill>
                  <a:schemeClr val="accent6">
                    <a:lumMod val="60000"/>
                    <a:lumOff val="40000"/>
                  </a:schemeClr>
                </a:solidFill>
                <a:effectLst/>
                <a:latin typeface="Arial" pitchFamily="34" charset="0"/>
                <a:ea typeface="Calibri" pitchFamily="34" charset="0"/>
                <a:cs typeface="Arial" pitchFamily="34" charset="0"/>
              </a:rPr>
              <a:t>n</a:t>
            </a:r>
            <a:endParaRPr kumimoji="0" lang="en-US" sz="3600" b="1" i="0" strike="noStrike" cap="none" normalizeH="0" baseline="0" dirty="0" smtClean="0">
              <a:ln>
                <a:noFill/>
              </a:ln>
              <a:solidFill>
                <a:schemeClr val="accent6">
                  <a:lumMod val="60000"/>
                  <a:lumOff val="40000"/>
                </a:schemeClr>
              </a:solidFill>
              <a:effectLst/>
              <a:latin typeface="Arial" pitchFamily="34" charset="0"/>
              <a:cs typeface="Arial" pitchFamily="34" charset="0"/>
            </a:endParaRP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39937"/>
                                        </p:tgtEl>
                                        <p:attrNameLst>
                                          <p:attrName>style.visibility</p:attrName>
                                        </p:attrNameLst>
                                      </p:cBhvr>
                                      <p:to>
                                        <p:strVal val="visible"/>
                                      </p:to>
                                    </p:set>
                                    <p:anim calcmode="lin" valueType="num">
                                      <p:cBhvr>
                                        <p:cTn id="15" dur="1000" fill="hold"/>
                                        <p:tgtEl>
                                          <p:spTgt spid="39937"/>
                                        </p:tgtEl>
                                        <p:attrNameLst>
                                          <p:attrName>ppt_w</p:attrName>
                                        </p:attrNameLst>
                                      </p:cBhvr>
                                      <p:tavLst>
                                        <p:tav tm="0">
                                          <p:val>
                                            <p:strVal val="#ppt_w*0.70"/>
                                          </p:val>
                                        </p:tav>
                                        <p:tav tm="100000">
                                          <p:val>
                                            <p:strVal val="#ppt_w"/>
                                          </p:val>
                                        </p:tav>
                                      </p:tavLst>
                                    </p:anim>
                                    <p:anim calcmode="lin" valueType="num">
                                      <p:cBhvr>
                                        <p:cTn id="16" dur="1000" fill="hold"/>
                                        <p:tgtEl>
                                          <p:spTgt spid="39937"/>
                                        </p:tgtEl>
                                        <p:attrNameLst>
                                          <p:attrName>ppt_h</p:attrName>
                                        </p:attrNameLst>
                                      </p:cBhvr>
                                      <p:tavLst>
                                        <p:tav tm="0">
                                          <p:val>
                                            <p:strVal val="#ppt_h"/>
                                          </p:val>
                                        </p:tav>
                                        <p:tav tm="100000">
                                          <p:val>
                                            <p:strVal val="#ppt_h"/>
                                          </p:val>
                                        </p:tav>
                                      </p:tavLst>
                                    </p:anim>
                                    <p:animEffect transition="in" filter="fade">
                                      <p:cBhvr>
                                        <p:cTn id="17" dur="1000"/>
                                        <p:tgtEl>
                                          <p:spTgt spid="39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a:xfrm>
            <a:off x="457200" y="1600201"/>
            <a:ext cx="8229600" cy="761999"/>
          </a:xfrm>
        </p:spPr>
        <p:txBody>
          <a:bodyPr/>
          <a:lstStyle/>
          <a:p>
            <a:pPr algn="ctr">
              <a:buNone/>
            </a:pPr>
            <a:r>
              <a:rPr lang="en-PH" i="1" dirty="0" smtClean="0"/>
              <a:t>What if there was 100 people?</a:t>
            </a:r>
            <a:endParaRPr lang="en-PH" i="1" dirty="0"/>
          </a:p>
        </p:txBody>
      </p:sp>
      <p:sp>
        <p:nvSpPr>
          <p:cNvPr id="4" name="TextBox 3"/>
          <p:cNvSpPr txBox="1"/>
          <p:nvPr/>
        </p:nvSpPr>
        <p:spPr>
          <a:xfrm>
            <a:off x="533400" y="2590800"/>
            <a:ext cx="8077200" cy="1077218"/>
          </a:xfrm>
          <a:prstGeom prst="rect">
            <a:avLst/>
          </a:prstGeom>
          <a:noFill/>
        </p:spPr>
        <p:txBody>
          <a:bodyPr wrap="square" rtlCol="0">
            <a:spAutoFit/>
          </a:bodyPr>
          <a:lstStyle/>
          <a:p>
            <a:r>
              <a:rPr lang="en-PH" sz="3200" dirty="0" smtClean="0"/>
              <a:t>Obviously this looks a little tedious </a:t>
            </a:r>
          </a:p>
          <a:p>
            <a:r>
              <a:rPr lang="en-PH" sz="3200" dirty="0" smtClean="0"/>
              <a:t>and it could be worse...</a:t>
            </a:r>
            <a:endParaRPr lang="en-PH" sz="3200" dirty="0"/>
          </a:p>
        </p:txBody>
      </p:sp>
      <p:sp>
        <p:nvSpPr>
          <p:cNvPr id="5" name="Rectangle 4"/>
          <p:cNvSpPr/>
          <p:nvPr/>
        </p:nvSpPr>
        <p:spPr>
          <a:xfrm>
            <a:off x="3118101" y="4038600"/>
            <a:ext cx="3032883" cy="1323439"/>
          </a:xfrm>
          <a:prstGeom prst="rect">
            <a:avLst/>
          </a:prstGeom>
          <a:noFill/>
        </p:spPr>
        <p:txBody>
          <a:bodyPr wrap="none" lIns="91440" tIns="45720" rIns="91440" bIns="45720">
            <a:spAutoFit/>
          </a:bodyPr>
          <a:lstStyle/>
          <a:p>
            <a:pPr algn="ctr"/>
            <a:r>
              <a:rPr lang="en-US" sz="8000" b="1" cap="none" spc="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ARRAY</a:t>
            </a:r>
            <a:endParaRPr lang="en-US" sz="80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ppt_x</p:attrName>
                                        </p:attrNameLst>
                                      </p:cBhvr>
                                      <p:tavLst>
                                        <p:tav tm="0">
                                          <p:val>
                                            <p:strVal val="#ppt_x-.2"/>
                                          </p:val>
                                        </p:tav>
                                        <p:tav tm="100000">
                                          <p:val>
                                            <p:strVal val="#ppt_x"/>
                                          </p:val>
                                        </p:tav>
                                      </p:tavLst>
                                    </p:anim>
                                    <p:anim calcmode="lin" valueType="num">
                                      <p:cBhvr>
                                        <p:cTn id="1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800" decel="100000"/>
                                        <p:tgtEl>
                                          <p:spTgt spid="5"/>
                                        </p:tgtEl>
                                      </p:cBhvr>
                                    </p:animEffect>
                                    <p:anim calcmode="lin" valueType="num">
                                      <p:cBhvr>
                                        <p:cTn id="20" dur="800" decel="100000" fill="hold"/>
                                        <p:tgtEl>
                                          <p:spTgt spid="5"/>
                                        </p:tgtEl>
                                        <p:attrNameLst>
                                          <p:attrName>style.rotation</p:attrName>
                                        </p:attrNameLst>
                                      </p:cBhvr>
                                      <p:tavLst>
                                        <p:tav tm="0">
                                          <p:val>
                                            <p:fltVal val="-90"/>
                                          </p:val>
                                        </p:tav>
                                        <p:tav tm="100000">
                                          <p:val>
                                            <p:fltVal val="0"/>
                                          </p:val>
                                        </p:tav>
                                      </p:tavLst>
                                    </p:anim>
                                    <p:anim calcmode="lin" valueType="num">
                                      <p:cBhvr>
                                        <p:cTn id="21" dur="800" decel="100000" fill="hold"/>
                                        <p:tgtEl>
                                          <p:spTgt spid="5"/>
                                        </p:tgtEl>
                                        <p:attrNameLst>
                                          <p:attrName>ppt_x</p:attrName>
                                        </p:attrNameLst>
                                      </p:cBhvr>
                                      <p:tavLst>
                                        <p:tav tm="0">
                                          <p:val>
                                            <p:strVal val="#ppt_x+0.4"/>
                                          </p:val>
                                        </p:tav>
                                        <p:tav tm="100000">
                                          <p:val>
                                            <p:strVal val="#ppt_x-0.05"/>
                                          </p:val>
                                        </p:tav>
                                      </p:tavLst>
                                    </p:anim>
                                    <p:anim calcmode="lin" valueType="num">
                                      <p:cBhvr>
                                        <p:cTn id="22" dur="800" decel="100000" fill="hold"/>
                                        <p:tgtEl>
                                          <p:spTgt spid="5"/>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3" descr="C C++ two dimensional array assign value example"/>
          <p:cNvPicPr>
            <a:picLocks noChangeAspect="1" noChangeArrowheads="1"/>
          </p:cNvPicPr>
          <p:nvPr/>
        </p:nvPicPr>
        <p:blipFill>
          <a:blip r:embed="rId2" cstate="print"/>
          <a:srcRect/>
          <a:stretch>
            <a:fillRect/>
          </a:stretch>
        </p:blipFill>
        <p:spPr bwMode="auto">
          <a:xfrm>
            <a:off x="1066800" y="1143000"/>
            <a:ext cx="7158625" cy="1371600"/>
          </a:xfrm>
          <a:prstGeom prst="rect">
            <a:avLst/>
          </a:prstGeom>
          <a:noFill/>
        </p:spPr>
      </p:pic>
      <p:sp>
        <p:nvSpPr>
          <p:cNvPr id="40963" name="Rectangle 3"/>
          <p:cNvSpPr>
            <a:spLocks noChangeArrowheads="1"/>
          </p:cNvSpPr>
          <p:nvPr/>
        </p:nvSpPr>
        <p:spPr bwMode="auto">
          <a:xfrm>
            <a:off x="685800" y="2529989"/>
            <a:ext cx="77724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2000" i="0" strike="noStrike" cap="none" normalizeH="0" baseline="0" dirty="0" smtClean="0">
                <a:ln>
                  <a:noFill/>
                </a:ln>
                <a:effectLst/>
                <a:latin typeface="+mj-lt"/>
                <a:ea typeface="Times New Roman" pitchFamily="18" charset="0"/>
                <a:cs typeface="Arial" pitchFamily="34" charset="0"/>
              </a:rPr>
              <a:t> The results of the initial assignments in both cases are as follows: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i="0" strike="noStrike" cap="none" normalizeH="0" baseline="0" dirty="0" smtClean="0">
                <a:ln>
                  <a:noFill/>
                </a:ln>
                <a:effectLst/>
                <a:latin typeface="+mj-lt"/>
                <a:ea typeface="Times New Roman" pitchFamily="18" charset="0"/>
                <a:cs typeface="Arial" pitchFamily="34" charset="0"/>
              </a:rPr>
              <a:t>x[0][0]=1       x[0][1]=2      x[0][2]=3    x[0][3]=4</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i="0" strike="noStrike" cap="none" normalizeH="0" baseline="0" dirty="0" smtClean="0">
                <a:ln>
                  <a:noFill/>
                </a:ln>
                <a:effectLst/>
                <a:latin typeface="+mj-lt"/>
                <a:ea typeface="Times New Roman" pitchFamily="18" charset="0"/>
                <a:cs typeface="Arial" pitchFamily="34" charset="0"/>
              </a:rPr>
              <a:t>x[1][0]=5       x[1][1]=6      x[1][2]=7    x[1][3]=8</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i="0" strike="noStrike" cap="none" normalizeH="0" baseline="0" dirty="0" smtClean="0">
                <a:ln>
                  <a:noFill/>
                </a:ln>
                <a:effectLst/>
                <a:latin typeface="+mj-lt"/>
                <a:ea typeface="Times New Roman" pitchFamily="18" charset="0"/>
                <a:cs typeface="Arial" pitchFamily="34" charset="0"/>
              </a:rPr>
              <a:t>x[2][0]=9       x[2][1]=10    x[2][2]=11  x[2][3]=12</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000" i="0" strike="noStrike" cap="none" normalizeH="0" baseline="0" dirty="0" smtClean="0">
              <a:ln>
                <a:noFill/>
              </a:ln>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i="0" strike="noStrike" cap="none" normalizeH="0" baseline="0" dirty="0" smtClean="0">
                <a:ln>
                  <a:noFill/>
                </a:ln>
                <a:effectLst/>
                <a:latin typeface="+mj-lt"/>
                <a:ea typeface="Times New Roman" pitchFamily="18" charset="0"/>
                <a:cs typeface="Arial" pitchFamily="34" charset="0"/>
              </a:rPr>
              <a:t> You can show how the rows are filled during its initialization.  </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sz="2000" dirty="0" smtClean="0">
                <a:latin typeface="+mj-lt"/>
                <a:ea typeface="Times New Roman" pitchFamily="18" charset="0"/>
                <a:cs typeface="Arial" pitchFamily="34" charset="0"/>
              </a:rPr>
              <a:t> </a:t>
            </a:r>
            <a:r>
              <a:rPr kumimoji="0" lang="en-US" sz="2000" i="0" strike="noStrike" cap="none" normalizeH="0" baseline="0" dirty="0" smtClean="0">
                <a:ln>
                  <a:noFill/>
                </a:ln>
                <a:effectLst/>
                <a:latin typeface="+mj-lt"/>
                <a:ea typeface="Times New Roman" pitchFamily="18" charset="0"/>
                <a:cs typeface="Arial" pitchFamily="34" charset="0"/>
              </a:rPr>
              <a:t>For example, the array named x can be declared as follows: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i="0" strike="noStrike" cap="none" normalizeH="0" baseline="0" dirty="0" err="1" smtClean="0">
                <a:ln>
                  <a:noFill/>
                </a:ln>
                <a:effectLst/>
                <a:latin typeface="+mj-lt"/>
                <a:ea typeface="Times New Roman" pitchFamily="18" charset="0"/>
                <a:cs typeface="Arial" pitchFamily="34" charset="0"/>
              </a:rPr>
              <a:t>int</a:t>
            </a:r>
            <a:r>
              <a:rPr kumimoji="0" lang="en-US" sz="2000" i="0" strike="noStrike" cap="none" normalizeH="0" baseline="0" dirty="0" smtClean="0">
                <a:ln>
                  <a:noFill/>
                </a:ln>
                <a:effectLst/>
                <a:latin typeface="+mj-lt"/>
                <a:ea typeface="Times New Roman" pitchFamily="18" charset="0"/>
                <a:cs typeface="Arial" pitchFamily="34" charset="0"/>
              </a:rPr>
              <a:t>  x[3][4] = {{1,2,3,4},</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i="0" strike="noStrike" cap="none" normalizeH="0" baseline="0" dirty="0" smtClean="0">
                <a:ln>
                  <a:noFill/>
                </a:ln>
                <a:effectLst/>
                <a:latin typeface="+mj-lt"/>
                <a:ea typeface="Times New Roman" pitchFamily="18" charset="0"/>
                <a:cs typeface="Arial" pitchFamily="34" charset="0"/>
              </a:rPr>
              <a:t>                        {5,6,7,8},</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i="0" strike="noStrike" cap="none" normalizeH="0" baseline="0" dirty="0" smtClean="0">
                <a:ln>
                  <a:noFill/>
                </a:ln>
                <a:effectLst/>
                <a:latin typeface="+mj-lt"/>
                <a:ea typeface="Times New Roman" pitchFamily="18" charset="0"/>
                <a:cs typeface="Arial" pitchFamily="34" charset="0"/>
              </a:rPr>
              <a:t>                        {9,10,11,12}</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i="0" strike="noStrike" cap="none" normalizeH="0" baseline="0" dirty="0" smtClean="0">
                <a:ln>
                  <a:noFill/>
                </a:ln>
                <a:effectLst/>
                <a:latin typeface="+mj-lt"/>
                <a:ea typeface="Times New Roman" pitchFamily="18" charset="0"/>
                <a:cs typeface="Arial" pitchFamily="34" charset="0"/>
              </a:rPr>
              <a:t>                        };</a:t>
            </a:r>
            <a:endParaRPr kumimoji="0" lang="en-US" sz="3200" i="0" strike="noStrike" cap="none" normalizeH="0" baseline="0" dirty="0" smtClean="0">
              <a:ln>
                <a:noFill/>
              </a:ln>
              <a:effectLst/>
              <a:latin typeface="+mj-lt"/>
              <a:cs typeface="Arial" pitchFamily="34" charset="0"/>
            </a:endParaRPr>
          </a:p>
        </p:txBody>
      </p:sp>
      <p:sp>
        <p:nvSpPr>
          <p:cNvPr id="5" name="Title 4"/>
          <p:cNvSpPr>
            <a:spLocks noGrp="1"/>
          </p:cNvSpPr>
          <p:nvPr>
            <p:ph type="title"/>
          </p:nvPr>
        </p:nvSpPr>
        <p:spPr/>
        <p:txBody>
          <a:bodyPr>
            <a:normAutofit/>
          </a:bodyPr>
          <a:lstStyle/>
          <a:p>
            <a:r>
              <a:rPr lang="en-US" sz="3600" b="1" dirty="0" smtClean="0"/>
              <a:t>Initializing Multidimensional Array</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0961"/>
                                        </p:tgtEl>
                                        <p:attrNameLst>
                                          <p:attrName>style.visibility</p:attrName>
                                        </p:attrNameLst>
                                      </p:cBhvr>
                                      <p:to>
                                        <p:strVal val="visible"/>
                                      </p:to>
                                    </p:set>
                                    <p:anim calcmode="lin" valueType="num">
                                      <p:cBhvr>
                                        <p:cTn id="14" dur="500" fill="hold"/>
                                        <p:tgtEl>
                                          <p:spTgt spid="40961"/>
                                        </p:tgtEl>
                                        <p:attrNameLst>
                                          <p:attrName>ppt_w</p:attrName>
                                        </p:attrNameLst>
                                      </p:cBhvr>
                                      <p:tavLst>
                                        <p:tav tm="0">
                                          <p:val>
                                            <p:fltVal val="0"/>
                                          </p:val>
                                        </p:tav>
                                        <p:tav tm="100000">
                                          <p:val>
                                            <p:strVal val="#ppt_w"/>
                                          </p:val>
                                        </p:tav>
                                      </p:tavLst>
                                    </p:anim>
                                    <p:anim calcmode="lin" valueType="num">
                                      <p:cBhvr>
                                        <p:cTn id="15" dur="500" fill="hold"/>
                                        <p:tgtEl>
                                          <p:spTgt spid="40961"/>
                                        </p:tgtEl>
                                        <p:attrNameLst>
                                          <p:attrName>ppt_h</p:attrName>
                                        </p:attrNameLst>
                                      </p:cBhvr>
                                      <p:tavLst>
                                        <p:tav tm="0">
                                          <p:val>
                                            <p:fltVal val="0"/>
                                          </p:val>
                                        </p:tav>
                                        <p:tav tm="100000">
                                          <p:val>
                                            <p:strVal val="#ppt_h"/>
                                          </p:val>
                                        </p:tav>
                                      </p:tavLst>
                                    </p:anim>
                                    <p:animEffect transition="in" filter="fade">
                                      <p:cBhvr>
                                        <p:cTn id="16" dur="500"/>
                                        <p:tgtEl>
                                          <p:spTgt spid="40961"/>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40963">
                                            <p:txEl>
                                              <p:pRg st="0" end="0"/>
                                            </p:txEl>
                                          </p:spTgt>
                                        </p:tgtEl>
                                        <p:attrNameLst>
                                          <p:attrName>style.visibility</p:attrName>
                                        </p:attrNameLst>
                                      </p:cBhvr>
                                      <p:to>
                                        <p:strVal val="visible"/>
                                      </p:to>
                                    </p:set>
                                    <p:anim calcmode="lin" valueType="num">
                                      <p:cBhvr>
                                        <p:cTn id="21" dur="1000" fill="hold"/>
                                        <p:tgtEl>
                                          <p:spTgt spid="40963">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4096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096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40963">
                                            <p:txEl>
                                              <p:pRg st="1" end="1"/>
                                            </p:txEl>
                                          </p:spTgt>
                                        </p:tgtEl>
                                        <p:attrNameLst>
                                          <p:attrName>style.visibility</p:attrName>
                                        </p:attrNameLst>
                                      </p:cBhvr>
                                      <p:to>
                                        <p:strVal val="visible"/>
                                      </p:to>
                                    </p:set>
                                    <p:anim calcmode="lin" valueType="num">
                                      <p:cBhvr>
                                        <p:cTn id="28" dur="1000" fill="hold"/>
                                        <p:tgtEl>
                                          <p:spTgt spid="40963">
                                            <p:txEl>
                                              <p:pRg st="1" end="1"/>
                                            </p:txEl>
                                          </p:spTgt>
                                        </p:tgtEl>
                                        <p:attrNameLst>
                                          <p:attrName>ppt_x</p:attrName>
                                        </p:attrNameLst>
                                      </p:cBhvr>
                                      <p:tavLst>
                                        <p:tav tm="0">
                                          <p:val>
                                            <p:strVal val="#ppt_x-.2"/>
                                          </p:val>
                                        </p:tav>
                                        <p:tav tm="100000">
                                          <p:val>
                                            <p:strVal val="#ppt_x"/>
                                          </p:val>
                                        </p:tav>
                                      </p:tavLst>
                                    </p:anim>
                                    <p:anim calcmode="lin" valueType="num">
                                      <p:cBhvr>
                                        <p:cTn id="29" dur="1000" fill="hold"/>
                                        <p:tgtEl>
                                          <p:spTgt spid="4096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096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40963">
                                            <p:txEl>
                                              <p:pRg st="2" end="2"/>
                                            </p:txEl>
                                          </p:spTgt>
                                        </p:tgtEl>
                                        <p:attrNameLst>
                                          <p:attrName>style.visibility</p:attrName>
                                        </p:attrNameLst>
                                      </p:cBhvr>
                                      <p:to>
                                        <p:strVal val="visible"/>
                                      </p:to>
                                    </p:set>
                                    <p:anim calcmode="lin" valueType="num">
                                      <p:cBhvr>
                                        <p:cTn id="35" dur="1000" fill="hold"/>
                                        <p:tgtEl>
                                          <p:spTgt spid="40963">
                                            <p:txEl>
                                              <p:pRg st="2" end="2"/>
                                            </p:txEl>
                                          </p:spTgt>
                                        </p:tgtEl>
                                        <p:attrNameLst>
                                          <p:attrName>ppt_x</p:attrName>
                                        </p:attrNameLst>
                                      </p:cBhvr>
                                      <p:tavLst>
                                        <p:tav tm="0">
                                          <p:val>
                                            <p:strVal val="#ppt_x-.2"/>
                                          </p:val>
                                        </p:tav>
                                        <p:tav tm="100000">
                                          <p:val>
                                            <p:strVal val="#ppt_x"/>
                                          </p:val>
                                        </p:tav>
                                      </p:tavLst>
                                    </p:anim>
                                    <p:anim calcmode="lin" valueType="num">
                                      <p:cBhvr>
                                        <p:cTn id="36" dur="1000" fill="hold"/>
                                        <p:tgtEl>
                                          <p:spTgt spid="4096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096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40963">
                                            <p:txEl>
                                              <p:pRg st="3" end="3"/>
                                            </p:txEl>
                                          </p:spTgt>
                                        </p:tgtEl>
                                        <p:attrNameLst>
                                          <p:attrName>style.visibility</p:attrName>
                                        </p:attrNameLst>
                                      </p:cBhvr>
                                      <p:to>
                                        <p:strVal val="visible"/>
                                      </p:to>
                                    </p:set>
                                    <p:anim calcmode="lin" valueType="num">
                                      <p:cBhvr>
                                        <p:cTn id="42" dur="1000" fill="hold"/>
                                        <p:tgtEl>
                                          <p:spTgt spid="40963">
                                            <p:txEl>
                                              <p:pRg st="3" end="3"/>
                                            </p:txEl>
                                          </p:spTgt>
                                        </p:tgtEl>
                                        <p:attrNameLst>
                                          <p:attrName>ppt_x</p:attrName>
                                        </p:attrNameLst>
                                      </p:cBhvr>
                                      <p:tavLst>
                                        <p:tav tm="0">
                                          <p:val>
                                            <p:strVal val="#ppt_x-.2"/>
                                          </p:val>
                                        </p:tav>
                                        <p:tav tm="100000">
                                          <p:val>
                                            <p:strVal val="#ppt_x"/>
                                          </p:val>
                                        </p:tav>
                                      </p:tavLst>
                                    </p:anim>
                                    <p:anim calcmode="lin" valueType="num">
                                      <p:cBhvr>
                                        <p:cTn id="43" dur="1000" fill="hold"/>
                                        <p:tgtEl>
                                          <p:spTgt spid="409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4096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40963">
                                            <p:txEl>
                                              <p:pRg st="5" end="5"/>
                                            </p:txEl>
                                          </p:spTgt>
                                        </p:tgtEl>
                                        <p:attrNameLst>
                                          <p:attrName>style.visibility</p:attrName>
                                        </p:attrNameLst>
                                      </p:cBhvr>
                                      <p:to>
                                        <p:strVal val="visible"/>
                                      </p:to>
                                    </p:set>
                                    <p:anim calcmode="lin" valueType="num">
                                      <p:cBhvr>
                                        <p:cTn id="49" dur="1000" fill="hold"/>
                                        <p:tgtEl>
                                          <p:spTgt spid="40963">
                                            <p:txEl>
                                              <p:pRg st="5" end="5"/>
                                            </p:txEl>
                                          </p:spTgt>
                                        </p:tgtEl>
                                        <p:attrNameLst>
                                          <p:attrName>ppt_x</p:attrName>
                                        </p:attrNameLst>
                                      </p:cBhvr>
                                      <p:tavLst>
                                        <p:tav tm="0">
                                          <p:val>
                                            <p:strVal val="#ppt_x-.2"/>
                                          </p:val>
                                        </p:tav>
                                        <p:tav tm="100000">
                                          <p:val>
                                            <p:strVal val="#ppt_x"/>
                                          </p:val>
                                        </p:tav>
                                      </p:tavLst>
                                    </p:anim>
                                    <p:anim calcmode="lin" valueType="num">
                                      <p:cBhvr>
                                        <p:cTn id="50" dur="1000" fill="hold"/>
                                        <p:tgtEl>
                                          <p:spTgt spid="4096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096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40963">
                                            <p:txEl>
                                              <p:pRg st="6" end="6"/>
                                            </p:txEl>
                                          </p:spTgt>
                                        </p:tgtEl>
                                        <p:attrNameLst>
                                          <p:attrName>style.visibility</p:attrName>
                                        </p:attrNameLst>
                                      </p:cBhvr>
                                      <p:to>
                                        <p:strVal val="visible"/>
                                      </p:to>
                                    </p:set>
                                    <p:anim calcmode="lin" valueType="num">
                                      <p:cBhvr>
                                        <p:cTn id="56" dur="1000" fill="hold"/>
                                        <p:tgtEl>
                                          <p:spTgt spid="40963">
                                            <p:txEl>
                                              <p:pRg st="6" end="6"/>
                                            </p:txEl>
                                          </p:spTgt>
                                        </p:tgtEl>
                                        <p:attrNameLst>
                                          <p:attrName>ppt_x</p:attrName>
                                        </p:attrNameLst>
                                      </p:cBhvr>
                                      <p:tavLst>
                                        <p:tav tm="0">
                                          <p:val>
                                            <p:strVal val="#ppt_x-.2"/>
                                          </p:val>
                                        </p:tav>
                                        <p:tav tm="100000">
                                          <p:val>
                                            <p:strVal val="#ppt_x"/>
                                          </p:val>
                                        </p:tav>
                                      </p:tavLst>
                                    </p:anim>
                                    <p:anim calcmode="lin" valueType="num">
                                      <p:cBhvr>
                                        <p:cTn id="57" dur="1000" fill="hold"/>
                                        <p:tgtEl>
                                          <p:spTgt spid="4096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4096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40963">
                                            <p:txEl>
                                              <p:pRg st="7" end="7"/>
                                            </p:txEl>
                                          </p:spTgt>
                                        </p:tgtEl>
                                        <p:attrNameLst>
                                          <p:attrName>style.visibility</p:attrName>
                                        </p:attrNameLst>
                                      </p:cBhvr>
                                      <p:to>
                                        <p:strVal val="visible"/>
                                      </p:to>
                                    </p:set>
                                    <p:animEffect transition="in" filter="fade">
                                      <p:cBhvr>
                                        <p:cTn id="63" dur="1000"/>
                                        <p:tgtEl>
                                          <p:spTgt spid="40963">
                                            <p:txEl>
                                              <p:pRg st="7" end="7"/>
                                            </p:txEl>
                                          </p:spTgt>
                                        </p:tgtEl>
                                      </p:cBhvr>
                                    </p:animEffect>
                                    <p:anim calcmode="lin" valueType="num">
                                      <p:cBhvr>
                                        <p:cTn id="64" dur="10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40963">
                                            <p:txEl>
                                              <p:pRg st="7" end="7"/>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40963">
                                            <p:txEl>
                                              <p:pRg st="7" end="7"/>
                                            </p:txEl>
                                          </p:spTgt>
                                        </p:tgtEl>
                                        <p:attrNameLst>
                                          <p:attrName>ppt_y</p:attrName>
                                        </p:attrNameLst>
                                      </p:cBhvr>
                                      <p:tavLst>
                                        <p:tav tm="0">
                                          <p:val>
                                            <p:strVal val="#ppt_y-.03"/>
                                          </p:val>
                                        </p:tav>
                                        <p:tav tm="100000">
                                          <p:val>
                                            <p:strVal val="#ppt_y"/>
                                          </p:val>
                                        </p:tav>
                                      </p:tavLst>
                                    </p:anim>
                                  </p:childTnLst>
                                </p:cTn>
                              </p:par>
                              <p:par>
                                <p:cTn id="67" presetID="37" presetClass="entr" presetSubtype="0" fill="hold" nodeType="withEffect">
                                  <p:stCondLst>
                                    <p:cond delay="0"/>
                                  </p:stCondLst>
                                  <p:childTnLst>
                                    <p:set>
                                      <p:cBhvr>
                                        <p:cTn id="68" dur="1" fill="hold">
                                          <p:stCondLst>
                                            <p:cond delay="0"/>
                                          </p:stCondLst>
                                        </p:cTn>
                                        <p:tgtEl>
                                          <p:spTgt spid="40963">
                                            <p:txEl>
                                              <p:pRg st="8" end="8"/>
                                            </p:txEl>
                                          </p:spTgt>
                                        </p:tgtEl>
                                        <p:attrNameLst>
                                          <p:attrName>style.visibility</p:attrName>
                                        </p:attrNameLst>
                                      </p:cBhvr>
                                      <p:to>
                                        <p:strVal val="visible"/>
                                      </p:to>
                                    </p:set>
                                    <p:animEffect transition="in" filter="fade">
                                      <p:cBhvr>
                                        <p:cTn id="69" dur="1000"/>
                                        <p:tgtEl>
                                          <p:spTgt spid="40963">
                                            <p:txEl>
                                              <p:pRg st="8" end="8"/>
                                            </p:txEl>
                                          </p:spTgt>
                                        </p:tgtEl>
                                      </p:cBhvr>
                                    </p:animEffect>
                                    <p:anim calcmode="lin" valueType="num">
                                      <p:cBhvr>
                                        <p:cTn id="70" dur="10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p:cTn id="71" dur="900" decel="100000" fill="hold"/>
                                        <p:tgtEl>
                                          <p:spTgt spid="40963">
                                            <p:txEl>
                                              <p:pRg st="8" end="8"/>
                                            </p:txEl>
                                          </p:spTgt>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40963">
                                            <p:txEl>
                                              <p:pRg st="8" end="8"/>
                                            </p:txEl>
                                          </p:spTgt>
                                        </p:tgtEl>
                                        <p:attrNameLst>
                                          <p:attrName>ppt_y</p:attrName>
                                        </p:attrNameLst>
                                      </p:cBhvr>
                                      <p:tavLst>
                                        <p:tav tm="0">
                                          <p:val>
                                            <p:strVal val="#ppt_y-.03"/>
                                          </p:val>
                                        </p:tav>
                                        <p:tav tm="100000">
                                          <p:val>
                                            <p:strVal val="#ppt_y"/>
                                          </p:val>
                                        </p:tav>
                                      </p:tavLst>
                                    </p:anim>
                                  </p:childTnLst>
                                </p:cTn>
                              </p:par>
                              <p:par>
                                <p:cTn id="73" presetID="37" presetClass="entr" presetSubtype="0" fill="hold" nodeType="withEffect">
                                  <p:stCondLst>
                                    <p:cond delay="0"/>
                                  </p:stCondLst>
                                  <p:childTnLst>
                                    <p:set>
                                      <p:cBhvr>
                                        <p:cTn id="74" dur="1" fill="hold">
                                          <p:stCondLst>
                                            <p:cond delay="0"/>
                                          </p:stCondLst>
                                        </p:cTn>
                                        <p:tgtEl>
                                          <p:spTgt spid="40963">
                                            <p:txEl>
                                              <p:pRg st="9" end="9"/>
                                            </p:txEl>
                                          </p:spTgt>
                                        </p:tgtEl>
                                        <p:attrNameLst>
                                          <p:attrName>style.visibility</p:attrName>
                                        </p:attrNameLst>
                                      </p:cBhvr>
                                      <p:to>
                                        <p:strVal val="visible"/>
                                      </p:to>
                                    </p:set>
                                    <p:animEffect transition="in" filter="fade">
                                      <p:cBhvr>
                                        <p:cTn id="75" dur="1000"/>
                                        <p:tgtEl>
                                          <p:spTgt spid="40963">
                                            <p:txEl>
                                              <p:pRg st="9" end="9"/>
                                            </p:txEl>
                                          </p:spTgt>
                                        </p:tgtEl>
                                      </p:cBhvr>
                                    </p:animEffect>
                                    <p:anim calcmode="lin" valueType="num">
                                      <p:cBhvr>
                                        <p:cTn id="76" dur="1000" fill="hold"/>
                                        <p:tgtEl>
                                          <p:spTgt spid="40963">
                                            <p:txEl>
                                              <p:pRg st="9" end="9"/>
                                            </p:txEl>
                                          </p:spTgt>
                                        </p:tgtEl>
                                        <p:attrNameLst>
                                          <p:attrName>ppt_x</p:attrName>
                                        </p:attrNameLst>
                                      </p:cBhvr>
                                      <p:tavLst>
                                        <p:tav tm="0">
                                          <p:val>
                                            <p:strVal val="#ppt_x"/>
                                          </p:val>
                                        </p:tav>
                                        <p:tav tm="100000">
                                          <p:val>
                                            <p:strVal val="#ppt_x"/>
                                          </p:val>
                                        </p:tav>
                                      </p:tavLst>
                                    </p:anim>
                                    <p:anim calcmode="lin" valueType="num">
                                      <p:cBhvr>
                                        <p:cTn id="77" dur="900" decel="100000" fill="hold"/>
                                        <p:tgtEl>
                                          <p:spTgt spid="40963">
                                            <p:txEl>
                                              <p:pRg st="9" end="9"/>
                                            </p:txEl>
                                          </p:spTgt>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40963">
                                            <p:txEl>
                                              <p:pRg st="9" end="9"/>
                                            </p:txEl>
                                          </p:spTgt>
                                        </p:tgtEl>
                                        <p:attrNameLst>
                                          <p:attrName>ppt_y</p:attrName>
                                        </p:attrNameLst>
                                      </p:cBhvr>
                                      <p:tavLst>
                                        <p:tav tm="0">
                                          <p:val>
                                            <p:strVal val="#ppt_y-.03"/>
                                          </p:val>
                                        </p:tav>
                                        <p:tav tm="100000">
                                          <p:val>
                                            <p:strVal val="#ppt_y"/>
                                          </p:val>
                                        </p:tav>
                                      </p:tavLst>
                                    </p:anim>
                                  </p:childTnLst>
                                </p:cTn>
                              </p:par>
                              <p:par>
                                <p:cTn id="79" presetID="37" presetClass="entr" presetSubtype="0" fill="hold" nodeType="withEffect">
                                  <p:stCondLst>
                                    <p:cond delay="0"/>
                                  </p:stCondLst>
                                  <p:childTnLst>
                                    <p:set>
                                      <p:cBhvr>
                                        <p:cTn id="80" dur="1" fill="hold">
                                          <p:stCondLst>
                                            <p:cond delay="0"/>
                                          </p:stCondLst>
                                        </p:cTn>
                                        <p:tgtEl>
                                          <p:spTgt spid="40963">
                                            <p:txEl>
                                              <p:pRg st="10" end="10"/>
                                            </p:txEl>
                                          </p:spTgt>
                                        </p:tgtEl>
                                        <p:attrNameLst>
                                          <p:attrName>style.visibility</p:attrName>
                                        </p:attrNameLst>
                                      </p:cBhvr>
                                      <p:to>
                                        <p:strVal val="visible"/>
                                      </p:to>
                                    </p:set>
                                    <p:animEffect transition="in" filter="fade">
                                      <p:cBhvr>
                                        <p:cTn id="81" dur="1000"/>
                                        <p:tgtEl>
                                          <p:spTgt spid="40963">
                                            <p:txEl>
                                              <p:pRg st="10" end="10"/>
                                            </p:txEl>
                                          </p:spTgt>
                                        </p:tgtEl>
                                      </p:cBhvr>
                                    </p:animEffect>
                                    <p:anim calcmode="lin" valueType="num">
                                      <p:cBhvr>
                                        <p:cTn id="82" dur="1000" fill="hold"/>
                                        <p:tgtEl>
                                          <p:spTgt spid="40963">
                                            <p:txEl>
                                              <p:pRg st="10" end="10"/>
                                            </p:txEl>
                                          </p:spTgt>
                                        </p:tgtEl>
                                        <p:attrNameLst>
                                          <p:attrName>ppt_x</p:attrName>
                                        </p:attrNameLst>
                                      </p:cBhvr>
                                      <p:tavLst>
                                        <p:tav tm="0">
                                          <p:val>
                                            <p:strVal val="#ppt_x"/>
                                          </p:val>
                                        </p:tav>
                                        <p:tav tm="100000">
                                          <p:val>
                                            <p:strVal val="#ppt_x"/>
                                          </p:val>
                                        </p:tav>
                                      </p:tavLst>
                                    </p:anim>
                                    <p:anim calcmode="lin" valueType="num">
                                      <p:cBhvr>
                                        <p:cTn id="83" dur="900" decel="100000" fill="hold"/>
                                        <p:tgtEl>
                                          <p:spTgt spid="40963">
                                            <p:txEl>
                                              <p:pRg st="10" end="10"/>
                                            </p:txEl>
                                          </p:spTgt>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4096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077200" cy="5847755"/>
          </a:xfrm>
          <a:prstGeom prst="rect">
            <a:avLst/>
          </a:prstGeom>
          <a:noFill/>
        </p:spPr>
        <p:txBody>
          <a:bodyPr wrap="square" rtlCol="0">
            <a:spAutoFit/>
          </a:bodyPr>
          <a:lstStyle/>
          <a:p>
            <a:pPr algn="just"/>
            <a:endParaRPr lang="en-US" sz="2600" dirty="0" smtClean="0">
              <a:latin typeface="+mj-lt"/>
              <a:cs typeface="Arial" pitchFamily="34" charset="0"/>
            </a:endParaRPr>
          </a:p>
          <a:p>
            <a:pPr algn="just"/>
            <a:r>
              <a:rPr lang="en-US" sz="2400" dirty="0" smtClean="0">
                <a:latin typeface="+mj-lt"/>
                <a:ea typeface="Times New Roman" pitchFamily="18" charset="0"/>
                <a:cs typeface="Arial" pitchFamily="34" charset="0"/>
              </a:rPr>
              <a:t>	Accessing an element in a multidimensional array has the following form: </a:t>
            </a:r>
          </a:p>
          <a:p>
            <a:pPr algn="ctr"/>
            <a:endParaRPr lang="en-US" sz="1600" dirty="0" smtClean="0">
              <a:solidFill>
                <a:srgbClr val="FF0000"/>
              </a:solidFill>
              <a:latin typeface="+mj-lt"/>
              <a:cs typeface="Arial" pitchFamily="34" charset="0"/>
            </a:endParaRPr>
          </a:p>
          <a:p>
            <a:pPr algn="ctr"/>
            <a:r>
              <a:rPr lang="en-US" sz="2800" b="1" i="1" dirty="0" err="1" smtClean="0">
                <a:solidFill>
                  <a:schemeClr val="accent1">
                    <a:lumMod val="75000"/>
                  </a:schemeClr>
                </a:solidFill>
                <a:latin typeface="+mj-lt"/>
                <a:cs typeface="Arial" pitchFamily="34" charset="0"/>
              </a:rPr>
              <a:t>array_name</a:t>
            </a:r>
            <a:r>
              <a:rPr lang="en-US" sz="2800" b="1" i="1" dirty="0" smtClean="0">
                <a:solidFill>
                  <a:schemeClr val="accent1">
                    <a:lumMod val="75000"/>
                  </a:schemeClr>
                </a:solidFill>
                <a:latin typeface="+mj-lt"/>
                <a:cs typeface="Arial" pitchFamily="34" charset="0"/>
              </a:rPr>
              <a:t>[</a:t>
            </a:r>
            <a:r>
              <a:rPr lang="en-US" sz="2800" b="1" i="1" dirty="0" err="1" smtClean="0">
                <a:solidFill>
                  <a:schemeClr val="accent1">
                    <a:lumMod val="75000"/>
                  </a:schemeClr>
                </a:solidFill>
                <a:latin typeface="+mj-lt"/>
                <a:cs typeface="Arial" pitchFamily="34" charset="0"/>
              </a:rPr>
              <a:t>row_index</a:t>
            </a:r>
            <a:r>
              <a:rPr lang="en-US" sz="2800" b="1" i="1" dirty="0" smtClean="0">
                <a:solidFill>
                  <a:schemeClr val="accent1">
                    <a:lumMod val="75000"/>
                  </a:schemeClr>
                </a:solidFill>
                <a:latin typeface="+mj-lt"/>
                <a:cs typeface="Arial" pitchFamily="34" charset="0"/>
              </a:rPr>
              <a:t>][</a:t>
            </a:r>
            <a:r>
              <a:rPr lang="en-US" sz="2800" b="1" i="1" dirty="0" err="1" smtClean="0">
                <a:solidFill>
                  <a:schemeClr val="accent1">
                    <a:lumMod val="75000"/>
                  </a:schemeClr>
                </a:solidFill>
                <a:latin typeface="+mj-lt"/>
                <a:cs typeface="Arial" pitchFamily="34" charset="0"/>
              </a:rPr>
              <a:t>column_index</a:t>
            </a:r>
            <a:r>
              <a:rPr lang="en-US" sz="2800" b="1" i="1" dirty="0" smtClean="0">
                <a:solidFill>
                  <a:schemeClr val="accent1">
                    <a:lumMod val="75000"/>
                  </a:schemeClr>
                </a:solidFill>
                <a:latin typeface="+mj-lt"/>
                <a:cs typeface="Arial" pitchFamily="34" charset="0"/>
              </a:rPr>
              <a:t>];</a:t>
            </a:r>
          </a:p>
          <a:p>
            <a:pPr algn="just"/>
            <a:endParaRPr lang="en-US" sz="1400" dirty="0" smtClean="0">
              <a:latin typeface="+mj-lt"/>
              <a:cs typeface="Arial" pitchFamily="34" charset="0"/>
            </a:endParaRPr>
          </a:p>
          <a:p>
            <a:pPr algn="just"/>
            <a:r>
              <a:rPr lang="en-US" sz="2400" dirty="0" smtClean="0">
                <a:latin typeface="+mj-lt"/>
                <a:cs typeface="Arial" pitchFamily="34" charset="0"/>
              </a:rPr>
              <a:t>	For example, the way to reference the second element vertically and fourth horizontally in an expression would be: </a:t>
            </a:r>
          </a:p>
          <a:p>
            <a:pPr algn="just"/>
            <a:endParaRPr lang="en-US" sz="2400" dirty="0" smtClean="0">
              <a:latin typeface="+mj-lt"/>
              <a:cs typeface="Arial" pitchFamily="34" charset="0"/>
            </a:endParaRPr>
          </a:p>
          <a:p>
            <a:pPr algn="just"/>
            <a:r>
              <a:rPr lang="en-US" sz="2400" dirty="0" smtClean="0">
                <a:latin typeface="+mj-lt"/>
                <a:cs typeface="Arial" pitchFamily="34" charset="0"/>
              </a:rPr>
              <a:t/>
            </a:r>
            <a:br>
              <a:rPr lang="en-US" sz="2400" dirty="0" smtClean="0">
                <a:latin typeface="+mj-lt"/>
                <a:cs typeface="Arial" pitchFamily="34" charset="0"/>
              </a:rPr>
            </a:br>
            <a:r>
              <a:rPr lang="en-US" sz="2400" dirty="0" smtClean="0">
                <a:latin typeface="+mj-lt"/>
                <a:cs typeface="Arial" pitchFamily="34" charset="0"/>
              </a:rPr>
              <a:t/>
            </a:r>
            <a:br>
              <a:rPr lang="en-US" sz="2400" dirty="0" smtClean="0">
                <a:latin typeface="+mj-lt"/>
                <a:cs typeface="Arial" pitchFamily="34" charset="0"/>
              </a:rPr>
            </a:br>
            <a:r>
              <a:rPr lang="en-US" sz="2400" dirty="0" smtClean="0">
                <a:latin typeface="+mj-lt"/>
                <a:cs typeface="Arial" pitchFamily="34" charset="0"/>
              </a:rPr>
              <a:t/>
            </a:r>
            <a:br>
              <a:rPr lang="en-US" sz="2400" dirty="0" smtClean="0">
                <a:latin typeface="+mj-lt"/>
                <a:cs typeface="Arial" pitchFamily="34" charset="0"/>
              </a:rPr>
            </a:br>
            <a:endParaRPr lang="en-US" sz="2400" dirty="0" smtClean="0">
              <a:latin typeface="+mj-lt"/>
              <a:cs typeface="Arial" pitchFamily="34" charset="0"/>
            </a:endParaRPr>
          </a:p>
          <a:p>
            <a:r>
              <a:rPr lang="en-US" sz="2400" i="1" dirty="0" smtClean="0">
                <a:latin typeface="+mj-lt"/>
                <a:cs typeface="Arial" pitchFamily="34" charset="0"/>
              </a:rPr>
              <a:t>     Note:</a:t>
            </a:r>
            <a:r>
              <a:rPr lang="en-US" sz="2400" dirty="0" smtClean="0">
                <a:latin typeface="+mj-lt"/>
                <a:cs typeface="Arial" pitchFamily="34" charset="0"/>
              </a:rPr>
              <a:t> </a:t>
            </a:r>
          </a:p>
          <a:p>
            <a:r>
              <a:rPr lang="en-US" sz="2400" dirty="0" smtClean="0">
                <a:latin typeface="+mj-lt"/>
                <a:cs typeface="Arial" pitchFamily="34" charset="0"/>
              </a:rPr>
              <a:t>     Array indices always begin by zero.</a:t>
            </a:r>
            <a:r>
              <a:rPr lang="en-US" sz="2600" dirty="0" smtClean="0">
                <a:latin typeface="+mj-lt"/>
                <a:cs typeface="Arial" pitchFamily="34" charset="0"/>
              </a:rPr>
              <a:t/>
            </a:r>
            <a:br>
              <a:rPr lang="en-US" sz="2600" dirty="0" smtClean="0">
                <a:latin typeface="+mj-lt"/>
                <a:cs typeface="Arial" pitchFamily="34" charset="0"/>
              </a:rPr>
            </a:br>
            <a:endParaRPr lang="en-US" sz="2600" dirty="0">
              <a:latin typeface="+mj-lt"/>
              <a:cs typeface="Arial" pitchFamily="34" charset="0"/>
            </a:endParaRPr>
          </a:p>
        </p:txBody>
      </p:sp>
      <p:sp>
        <p:nvSpPr>
          <p:cNvPr id="4" name="Title 3"/>
          <p:cNvSpPr>
            <a:spLocks noGrp="1"/>
          </p:cNvSpPr>
          <p:nvPr>
            <p:ph type="title"/>
          </p:nvPr>
        </p:nvSpPr>
        <p:spPr>
          <a:xfrm>
            <a:off x="457200" y="76200"/>
            <a:ext cx="8229600" cy="1143000"/>
          </a:xfrm>
        </p:spPr>
        <p:txBody>
          <a:bodyPr>
            <a:noAutofit/>
          </a:bodyPr>
          <a:lstStyle/>
          <a:p>
            <a:r>
              <a:rPr lang="en-US" sz="3200" b="1" dirty="0" smtClean="0"/>
              <a:t>Accessing Elements in Two-Dimensional Array</a:t>
            </a:r>
            <a:endParaRPr lang="en-US" sz="3200" b="1" dirty="0"/>
          </a:p>
        </p:txBody>
      </p:sp>
      <p:grpSp>
        <p:nvGrpSpPr>
          <p:cNvPr id="9" name="Group 8"/>
          <p:cNvGrpSpPr/>
          <p:nvPr/>
        </p:nvGrpSpPr>
        <p:grpSpPr>
          <a:xfrm>
            <a:off x="914400" y="3581400"/>
            <a:ext cx="7297809" cy="1828800"/>
            <a:chOff x="533400" y="3657600"/>
            <a:chExt cx="7297809" cy="1828800"/>
          </a:xfrm>
        </p:grpSpPr>
        <p:grpSp>
          <p:nvGrpSpPr>
            <p:cNvPr id="7" name="Group 6"/>
            <p:cNvGrpSpPr/>
            <p:nvPr/>
          </p:nvGrpSpPr>
          <p:grpSpPr>
            <a:xfrm>
              <a:off x="533400" y="3657600"/>
              <a:ext cx="7297809" cy="1828800"/>
              <a:chOff x="533400" y="3657600"/>
              <a:chExt cx="7297809" cy="1828800"/>
            </a:xfrm>
          </p:grpSpPr>
          <p:pic>
            <p:nvPicPr>
              <p:cNvPr id="3" name="Picture 2" descr="http://www.cplusplus.com/doc/tutorial/arrays/bidimensional_arrays2.gif"/>
              <p:cNvPicPr/>
              <p:nvPr/>
            </p:nvPicPr>
            <p:blipFill>
              <a:blip r:embed="rId2" cstate="print"/>
              <a:srcRect/>
              <a:stretch>
                <a:fillRect/>
              </a:stretch>
            </p:blipFill>
            <p:spPr bwMode="auto">
              <a:xfrm>
                <a:off x="838200" y="3657600"/>
                <a:ext cx="6993009" cy="1828800"/>
              </a:xfrm>
              <a:prstGeom prst="rect">
                <a:avLst/>
              </a:prstGeom>
              <a:noFill/>
              <a:ln w="9525">
                <a:noFill/>
                <a:miter lim="800000"/>
                <a:headEnd/>
                <a:tailEnd/>
              </a:ln>
            </p:spPr>
          </p:pic>
          <p:sp>
            <p:nvSpPr>
              <p:cNvPr id="5" name="TextBox 4"/>
              <p:cNvSpPr txBox="1"/>
              <p:nvPr/>
            </p:nvSpPr>
            <p:spPr>
              <a:xfrm>
                <a:off x="533400" y="4126468"/>
                <a:ext cx="1157753" cy="400110"/>
              </a:xfrm>
              <a:prstGeom prst="rect">
                <a:avLst/>
              </a:prstGeom>
              <a:solidFill>
                <a:schemeClr val="bg1"/>
              </a:solidFill>
            </p:spPr>
            <p:txBody>
              <a:bodyPr wrap="none" rtlCol="0">
                <a:spAutoFit/>
              </a:bodyPr>
              <a:lstStyle/>
              <a:p>
                <a:r>
                  <a:rPr lang="en-PH" sz="2000" b="1" dirty="0" smtClean="0"/>
                  <a:t>Numbers</a:t>
                </a:r>
                <a:endParaRPr lang="en-PH" sz="2000" b="1" dirty="0"/>
              </a:p>
            </p:txBody>
          </p:sp>
        </p:grpSp>
        <p:sp>
          <p:nvSpPr>
            <p:cNvPr id="8" name="Rectangle 7"/>
            <p:cNvSpPr/>
            <p:nvPr/>
          </p:nvSpPr>
          <p:spPr>
            <a:xfrm>
              <a:off x="5257800" y="5105400"/>
              <a:ext cx="1524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6" name="TextBox 5"/>
          <p:cNvSpPr txBox="1"/>
          <p:nvPr/>
        </p:nvSpPr>
        <p:spPr>
          <a:xfrm>
            <a:off x="5638800" y="5029200"/>
            <a:ext cx="2057400" cy="400110"/>
          </a:xfrm>
          <a:prstGeom prst="rect">
            <a:avLst/>
          </a:prstGeom>
          <a:solidFill>
            <a:schemeClr val="bg1"/>
          </a:solidFill>
        </p:spPr>
        <p:txBody>
          <a:bodyPr wrap="square" rtlCol="0">
            <a:spAutoFit/>
          </a:bodyPr>
          <a:lstStyle/>
          <a:p>
            <a:r>
              <a:rPr lang="en-PH" sz="2000" b="1" dirty="0" smtClean="0"/>
              <a:t>Numbers[1][3]</a:t>
            </a:r>
            <a:endParaRPr lang="en-PH"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 calcmode="lin" valueType="num">
                                      <p:cBhvr>
                                        <p:cTn id="28"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900" decel="100000" fill="hold"/>
                                        <p:tgtEl>
                                          <p:spTgt spid="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37" presetClass="entr" presetSubtype="0" fill="hold" nodeType="click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fade">
                                      <p:cBhvr>
                                        <p:cTn id="50" dur="1000"/>
                                        <p:tgtEl>
                                          <p:spTgt spid="2">
                                            <p:txEl>
                                              <p:pRg st="8" end="8"/>
                                            </p:txEl>
                                          </p:spTgt>
                                        </p:tgtEl>
                                      </p:cBhvr>
                                    </p:animEffect>
                                    <p:anim calcmode="lin" valueType="num">
                                      <p:cBhvr>
                                        <p:cTn id="5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2" dur="900" decel="100000" fill="hold"/>
                                        <p:tgtEl>
                                          <p:spTgt spid="2">
                                            <p:txEl>
                                              <p:pRg st="8" end="8"/>
                                            </p:txEl>
                                          </p:spTgt>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2">
                                            <p:txEl>
                                              <p:pRg st="8" end="8"/>
                                            </p:txEl>
                                          </p:spTgt>
                                        </p:tgtEl>
                                        <p:attrNameLst>
                                          <p:attrName>ppt_y</p:attrName>
                                        </p:attrNameLst>
                                      </p:cBhvr>
                                      <p:tavLst>
                                        <p:tav tm="0">
                                          <p:val>
                                            <p:strVal val="#ppt_y-.03"/>
                                          </p:val>
                                        </p:tav>
                                        <p:tav tm="100000">
                                          <p:val>
                                            <p:strVal val="#ppt_y"/>
                                          </p:val>
                                        </p:tav>
                                      </p:tavLst>
                                    </p:anim>
                                  </p:childTnLst>
                                </p:cTn>
                              </p:par>
                              <p:par>
                                <p:cTn id="54" presetID="37" presetClass="entr" presetSubtype="0" fill="hold" nodeType="with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900" decel="100000" fill="hold"/>
                                        <p:tgtEl>
                                          <p:spTgt spid="2">
                                            <p:txEl>
                                              <p:pRg st="9" end="9"/>
                                            </p:txEl>
                                          </p:spTgt>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2">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14400"/>
            <a:ext cx="8229600" cy="5909310"/>
          </a:xfrm>
          <a:prstGeom prst="rect">
            <a:avLst/>
          </a:prstGeom>
          <a:noFill/>
        </p:spPr>
        <p:txBody>
          <a:bodyPr wrap="square" rtlCol="0">
            <a:spAutoFit/>
          </a:bodyPr>
          <a:lstStyle/>
          <a:p>
            <a:endParaRPr lang="en-US" sz="1400" dirty="0" smtClean="0"/>
          </a:p>
          <a:p>
            <a:pPr algn="just"/>
            <a:r>
              <a:rPr lang="en-US" sz="2400" dirty="0" smtClean="0"/>
              <a:t>	C/C</a:t>
            </a:r>
            <a:r>
              <a:rPr lang="en-US" sz="2400" dirty="0"/>
              <a:t>++ treats arrays of characters differently than it does the other arrays. For example, we have learned to declare a two-dimensional array of integers as follows:</a:t>
            </a:r>
          </a:p>
          <a:p>
            <a:endParaRPr lang="en-US" sz="1600" dirty="0" smtClean="0"/>
          </a:p>
          <a:p>
            <a:r>
              <a:rPr lang="en-US" sz="2400" dirty="0" err="1" smtClean="0"/>
              <a:t>int</a:t>
            </a:r>
            <a:r>
              <a:rPr lang="en-US" sz="2400" dirty="0" smtClean="0"/>
              <a:t> </a:t>
            </a:r>
            <a:r>
              <a:rPr lang="en-US" sz="2400" dirty="0"/>
              <a:t>Number[2][6] = { { 31, 28, 31, 30, 31, 30 },</a:t>
            </a:r>
          </a:p>
          <a:p>
            <a:r>
              <a:rPr lang="en-US" sz="2400" dirty="0"/>
              <a:t>             </a:t>
            </a:r>
            <a:r>
              <a:rPr lang="en-US" sz="2400" dirty="0" smtClean="0"/>
              <a:t>                        </a:t>
            </a:r>
            <a:r>
              <a:rPr lang="en-US" sz="2400" dirty="0"/>
              <a:t>{ 31, 31, 30, 31, 30, 31 } </a:t>
            </a:r>
            <a:r>
              <a:rPr lang="en-US" sz="2400" dirty="0" smtClean="0"/>
              <a:t>};</a:t>
            </a:r>
          </a:p>
          <a:p>
            <a:endParaRPr lang="en-US" sz="1200" dirty="0"/>
          </a:p>
          <a:p>
            <a:pPr algn="just"/>
            <a:r>
              <a:rPr lang="en-US" sz="2400" dirty="0" smtClean="0"/>
              <a:t>	For </a:t>
            </a:r>
            <a:r>
              <a:rPr lang="en-US" sz="2400" dirty="0"/>
              <a:t>a string, if you want to declare a two-dimension array of characters, the first dimension specifies the number of string in the variable. The second dimension specifies the number of characters that each string can hold. Here is an example: </a:t>
            </a:r>
          </a:p>
          <a:p>
            <a:pPr algn="just"/>
            <a:endParaRPr lang="en-US" sz="2400" dirty="0" smtClean="0"/>
          </a:p>
          <a:p>
            <a:r>
              <a:rPr lang="en-US" sz="2400" dirty="0" smtClean="0"/>
              <a:t>char </a:t>
            </a:r>
            <a:r>
              <a:rPr lang="en-US" sz="2400" dirty="0" err="1" smtClean="0"/>
              <a:t>StudentName</a:t>
            </a:r>
            <a:r>
              <a:rPr lang="en-US" sz="2400" dirty="0" smtClean="0"/>
              <a:t>[4</a:t>
            </a:r>
            <a:r>
              <a:rPr lang="en-US" sz="2400" dirty="0"/>
              <a:t>][10] = </a:t>
            </a:r>
            <a:r>
              <a:rPr lang="en-US" sz="2400" dirty="0" smtClean="0"/>
              <a:t>{“</a:t>
            </a:r>
            <a:r>
              <a:rPr lang="en-US" sz="2400" dirty="0" err="1" smtClean="0"/>
              <a:t>Jayar</a:t>
            </a:r>
            <a:r>
              <a:rPr lang="en-US" sz="2400" dirty="0" smtClean="0"/>
              <a:t>", “Joyce", “Julianne" ,   						“</a:t>
            </a:r>
            <a:r>
              <a:rPr lang="en-US" sz="2400" dirty="0" err="1" smtClean="0"/>
              <a:t>Jericko</a:t>
            </a:r>
            <a:r>
              <a:rPr lang="en-US" sz="2400" dirty="0" smtClean="0"/>
              <a:t>“ };</a:t>
            </a:r>
            <a:endParaRPr lang="en-US" sz="2400" dirty="0"/>
          </a:p>
          <a:p>
            <a:endParaRPr lang="en-US" sz="2400" dirty="0"/>
          </a:p>
          <a:p>
            <a:endParaRPr lang="en-US" sz="2400" dirty="0"/>
          </a:p>
        </p:txBody>
      </p:sp>
      <p:sp>
        <p:nvSpPr>
          <p:cNvPr id="3" name="TextBox 2"/>
          <p:cNvSpPr txBox="1"/>
          <p:nvPr/>
        </p:nvSpPr>
        <p:spPr>
          <a:xfrm>
            <a:off x="609600" y="304800"/>
            <a:ext cx="8077200" cy="1077218"/>
          </a:xfrm>
          <a:prstGeom prst="rect">
            <a:avLst/>
          </a:prstGeom>
          <a:noFill/>
        </p:spPr>
        <p:txBody>
          <a:bodyPr wrap="square" rtlCol="0">
            <a:spAutoFit/>
          </a:bodyPr>
          <a:lstStyle/>
          <a:p>
            <a:pPr algn="ctr"/>
            <a:r>
              <a:rPr lang="en-US" sz="3200" b="1" dirty="0" smtClean="0"/>
              <a:t>Multidimensional Arrays of Characters </a:t>
            </a:r>
            <a:endParaRPr lang="en-US" sz="3200" dirty="0" smtClean="0"/>
          </a:p>
          <a:p>
            <a:pPr algn="ctr"/>
            <a:endParaRPr lang="en-PH" sz="3200" dirty="0"/>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
                                            <p:txEl>
                                              <p:pRg st="3" end="3"/>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p:cTn id="26"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p:cTn id="33"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34" dur="10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 calcmode="lin" valueType="num">
                                      <p:cBhvr>
                                        <p:cTn id="40" dur="10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41" dur="1000" fill="hold"/>
                                        <p:tgtEl>
                                          <p:spTgt spid="2">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95400"/>
            <a:ext cx="8458200" cy="4154984"/>
          </a:xfrm>
          <a:prstGeom prst="rect">
            <a:avLst/>
          </a:prstGeom>
          <a:noFill/>
        </p:spPr>
        <p:txBody>
          <a:bodyPr wrap="square" rtlCol="0">
            <a:spAutoFit/>
          </a:bodyPr>
          <a:lstStyle/>
          <a:p>
            <a:r>
              <a:rPr lang="en-US" sz="2200" dirty="0" smtClean="0"/>
              <a:t>#include&lt;</a:t>
            </a:r>
            <a:r>
              <a:rPr lang="en-US" sz="2200" dirty="0" err="1" smtClean="0"/>
              <a:t>iostream.h</a:t>
            </a:r>
            <a:r>
              <a:rPr lang="en-US" sz="2200" dirty="0" smtClean="0"/>
              <a:t>&gt;</a:t>
            </a:r>
          </a:p>
          <a:p>
            <a:r>
              <a:rPr lang="en-US" sz="2200" dirty="0" smtClean="0"/>
              <a:t>#include&lt;</a:t>
            </a:r>
            <a:r>
              <a:rPr lang="en-US" sz="2200" dirty="0" err="1" smtClean="0"/>
              <a:t>conio.h</a:t>
            </a:r>
            <a:r>
              <a:rPr lang="en-US" sz="2200" dirty="0" smtClean="0"/>
              <a:t>&gt;</a:t>
            </a:r>
          </a:p>
          <a:p>
            <a:endParaRPr lang="en-US" sz="2200" dirty="0" smtClean="0"/>
          </a:p>
          <a:p>
            <a:r>
              <a:rPr lang="en-US" sz="2200" dirty="0" smtClean="0"/>
              <a:t>main(){</a:t>
            </a:r>
          </a:p>
          <a:p>
            <a:r>
              <a:rPr lang="en-US" sz="2200" dirty="0" smtClean="0"/>
              <a:t>char Student[4][10]={"Jay-</a:t>
            </a:r>
            <a:r>
              <a:rPr lang="en-US" sz="2200" dirty="0" err="1" smtClean="0"/>
              <a:t>ar","Joyce","Julianne","Jericko</a:t>
            </a:r>
            <a:r>
              <a:rPr lang="en-US" sz="2200" dirty="0" smtClean="0"/>
              <a:t>"};</a:t>
            </a:r>
          </a:p>
          <a:p>
            <a:r>
              <a:rPr lang="en-US" sz="2200" dirty="0" err="1" smtClean="0"/>
              <a:t>clrscr</a:t>
            </a:r>
            <a:r>
              <a:rPr lang="en-US" sz="2200" dirty="0" smtClean="0"/>
              <a:t>();</a:t>
            </a:r>
          </a:p>
          <a:p>
            <a:r>
              <a:rPr lang="en-US" sz="2200" dirty="0" smtClean="0"/>
              <a:t>for(</a:t>
            </a:r>
            <a:r>
              <a:rPr lang="en-US" sz="2200" dirty="0" err="1" smtClean="0"/>
              <a:t>int</a:t>
            </a:r>
            <a:r>
              <a:rPr lang="en-US" sz="2200" dirty="0" smtClean="0"/>
              <a:t> c=0;c&lt;4;c++){</a:t>
            </a:r>
          </a:p>
          <a:p>
            <a:r>
              <a:rPr lang="en-US" sz="2200" dirty="0" smtClean="0"/>
              <a:t>	</a:t>
            </a:r>
            <a:r>
              <a:rPr lang="en-US" sz="2200" dirty="0" err="1" smtClean="0"/>
              <a:t>cout</a:t>
            </a:r>
            <a:r>
              <a:rPr lang="en-US" sz="2200" dirty="0" smtClean="0"/>
              <a:t>&lt;&lt;Student No.”&lt;&lt;c+1&lt;&lt;“: “&lt;&lt;Student[c];</a:t>
            </a:r>
          </a:p>
          <a:p>
            <a:r>
              <a:rPr lang="en-US" sz="2200" dirty="0" smtClean="0"/>
              <a:t>	</a:t>
            </a:r>
            <a:r>
              <a:rPr lang="en-US" sz="2200" dirty="0" err="1" smtClean="0"/>
              <a:t>cout</a:t>
            </a:r>
            <a:r>
              <a:rPr lang="en-US" sz="2200" dirty="0" smtClean="0"/>
              <a:t>&lt;&lt;"\n";</a:t>
            </a:r>
          </a:p>
          <a:p>
            <a:r>
              <a:rPr lang="en-US" sz="2200" dirty="0" smtClean="0"/>
              <a:t>	}</a:t>
            </a:r>
          </a:p>
          <a:p>
            <a:r>
              <a:rPr lang="en-US" sz="2200" dirty="0" err="1" smtClean="0"/>
              <a:t>getch</a:t>
            </a:r>
            <a:r>
              <a:rPr lang="en-US" sz="2200" dirty="0" smtClean="0"/>
              <a:t>();</a:t>
            </a:r>
          </a:p>
          <a:p>
            <a:r>
              <a:rPr lang="en-US" sz="2200" dirty="0" smtClean="0"/>
              <a:t>}</a:t>
            </a:r>
            <a:endParaRPr lang="en-US" sz="2200" dirty="0"/>
          </a:p>
        </p:txBody>
      </p:sp>
      <p:pic>
        <p:nvPicPr>
          <p:cNvPr id="3073" name="Picture 1"/>
          <p:cNvPicPr>
            <a:picLocks noChangeAspect="1" noChangeArrowheads="1"/>
          </p:cNvPicPr>
          <p:nvPr/>
        </p:nvPicPr>
        <p:blipFill>
          <a:blip r:embed="rId2" cstate="print"/>
          <a:srcRect/>
          <a:stretch>
            <a:fillRect/>
          </a:stretch>
        </p:blipFill>
        <p:spPr bwMode="auto">
          <a:xfrm>
            <a:off x="4648200" y="4495800"/>
            <a:ext cx="3749626" cy="1481615"/>
          </a:xfrm>
          <a:prstGeom prst="rect">
            <a:avLst/>
          </a:prstGeom>
          <a:noFill/>
          <a:ln w="9525">
            <a:noFill/>
            <a:miter lim="800000"/>
            <a:headEnd/>
            <a:tailEnd/>
          </a:ln>
          <a:effectLst/>
        </p:spPr>
      </p:pic>
      <p:sp>
        <p:nvSpPr>
          <p:cNvPr id="4" name="Title 1"/>
          <p:cNvSpPr txBox="1">
            <a:spLocks/>
          </p:cNvSpPr>
          <p:nvPr/>
        </p:nvSpPr>
        <p:spPr>
          <a:xfrm>
            <a:off x="609600" y="228600"/>
            <a:ext cx="8229600" cy="7620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PH" sz="2400" b="0" i="0" u="none" strike="noStrike" kern="1200" cap="none" spc="0" normalizeH="0" baseline="0" noProof="0" dirty="0" smtClean="0">
                <a:ln>
                  <a:noFill/>
                </a:ln>
                <a:solidFill>
                  <a:schemeClr val="tx1"/>
                </a:solidFill>
                <a:effectLst/>
                <a:uLnTx/>
                <a:uFillTx/>
                <a:latin typeface="+mj-lt"/>
                <a:ea typeface="+mj-ea"/>
                <a:cs typeface="+mj-cs"/>
              </a:rPr>
              <a:t>Write a program that displays the contents of an array called </a:t>
            </a:r>
            <a:r>
              <a:rPr kumimoji="0" lang="en-PH" sz="2400" b="1" i="1" u="none" strike="noStrike" kern="1200" cap="none" spc="0" normalizeH="0" baseline="0" noProof="0" dirty="0" smtClean="0">
                <a:ln>
                  <a:noFill/>
                </a:ln>
                <a:solidFill>
                  <a:schemeClr val="tx1"/>
                </a:solidFill>
                <a:effectLst/>
                <a:uLnTx/>
                <a:uFillTx/>
                <a:latin typeface="+mj-lt"/>
                <a:ea typeface="+mj-ea"/>
                <a:cs typeface="+mj-cs"/>
              </a:rPr>
              <a:t>Student</a:t>
            </a:r>
            <a:r>
              <a:rPr lang="en-PH" sz="2400" dirty="0" smtClean="0">
                <a:latin typeface="+mj-lt"/>
                <a:ea typeface="+mj-ea"/>
                <a:cs typeface="+mj-cs"/>
              </a:rPr>
              <a:t> with four rows and ten columns.</a:t>
            </a:r>
            <a:r>
              <a:rPr kumimoji="0" lang="en-PH" sz="2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PH"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xEl>
                                              <p:pRg st="0" end="0"/>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p:cTn id="19"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34"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 calcmode="lin" valueType="num">
                                      <p:cBhvr>
                                        <p:cTn id="40"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41"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 calcmode="lin" valueType="num">
                                      <p:cBhvr>
                                        <p:cTn id="47"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9" presetClass="entr" presetSubtype="0" fill="hold" nodeType="clickEffect">
                                  <p:stCondLst>
                                    <p:cond delay="0"/>
                                  </p:stCondLst>
                                  <p:childTnLst>
                                    <p:set>
                                      <p:cBhvr>
                                        <p:cTn id="53" dur="1" fill="hold">
                                          <p:stCondLst>
                                            <p:cond delay="0"/>
                                          </p:stCondLst>
                                        </p:cTn>
                                        <p:tgtEl>
                                          <p:spTgt spid="2">
                                            <p:txEl>
                                              <p:pRg st="7" end="7"/>
                                            </p:txEl>
                                          </p:spTgt>
                                        </p:tgtEl>
                                        <p:attrNameLst>
                                          <p:attrName>style.visibility</p:attrName>
                                        </p:attrNameLst>
                                      </p:cBhvr>
                                      <p:to>
                                        <p:strVal val="visible"/>
                                      </p:to>
                                    </p:set>
                                    <p:anim calcmode="lin" valueType="num">
                                      <p:cBhvr>
                                        <p:cTn id="54" dur="1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55" dur="10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2">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2">
                                            <p:txEl>
                                              <p:pRg st="8" end="8"/>
                                            </p:txEl>
                                          </p:spTgt>
                                        </p:tgtEl>
                                        <p:attrNameLst>
                                          <p:attrName>style.visibility</p:attrName>
                                        </p:attrNameLst>
                                      </p:cBhvr>
                                      <p:to>
                                        <p:strVal val="visible"/>
                                      </p:to>
                                    </p:set>
                                    <p:anim calcmode="lin" valueType="num">
                                      <p:cBhvr>
                                        <p:cTn id="61" dur="10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62" dur="1000" fill="hold"/>
                                        <p:tgtEl>
                                          <p:spTgt spid="2">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9" presetClass="entr" presetSubtype="0" fill="hold" nodeType="click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 calcmode="lin" valueType="num">
                                      <p:cBhvr>
                                        <p:cTn id="68" dur="1000" fill="hold"/>
                                        <p:tgtEl>
                                          <p:spTgt spid="2">
                                            <p:txEl>
                                              <p:pRg st="9" end="9"/>
                                            </p:txEl>
                                          </p:spTgt>
                                        </p:tgtEl>
                                        <p:attrNameLst>
                                          <p:attrName>ppt_x</p:attrName>
                                        </p:attrNameLst>
                                      </p:cBhvr>
                                      <p:tavLst>
                                        <p:tav tm="0">
                                          <p:val>
                                            <p:strVal val="#ppt_x-.2"/>
                                          </p:val>
                                        </p:tav>
                                        <p:tav tm="100000">
                                          <p:val>
                                            <p:strVal val="#ppt_x"/>
                                          </p:val>
                                        </p:tav>
                                      </p:tavLst>
                                    </p:anim>
                                    <p:anim calcmode="lin" valueType="num">
                                      <p:cBhvr>
                                        <p:cTn id="69" dur="1000" fill="hold"/>
                                        <p:tgtEl>
                                          <p:spTgt spid="2">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0" dur="1000"/>
                                        <p:tgtEl>
                                          <p:spTgt spid="2">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9" presetClass="entr" presetSubtype="0" fill="hold" nodeType="clickEffect">
                                  <p:stCondLst>
                                    <p:cond delay="0"/>
                                  </p:stCondLst>
                                  <p:childTnLst>
                                    <p:set>
                                      <p:cBhvr>
                                        <p:cTn id="74" dur="1" fill="hold">
                                          <p:stCondLst>
                                            <p:cond delay="0"/>
                                          </p:stCondLst>
                                        </p:cTn>
                                        <p:tgtEl>
                                          <p:spTgt spid="2">
                                            <p:txEl>
                                              <p:pRg st="10" end="10"/>
                                            </p:txEl>
                                          </p:spTgt>
                                        </p:tgtEl>
                                        <p:attrNameLst>
                                          <p:attrName>style.visibility</p:attrName>
                                        </p:attrNameLst>
                                      </p:cBhvr>
                                      <p:to>
                                        <p:strVal val="visible"/>
                                      </p:to>
                                    </p:set>
                                    <p:anim calcmode="lin" valueType="num">
                                      <p:cBhvr>
                                        <p:cTn id="75" dur="1000" fill="hold"/>
                                        <p:tgtEl>
                                          <p:spTgt spid="2">
                                            <p:txEl>
                                              <p:pRg st="10" end="10"/>
                                            </p:txEl>
                                          </p:spTgt>
                                        </p:tgtEl>
                                        <p:attrNameLst>
                                          <p:attrName>ppt_x</p:attrName>
                                        </p:attrNameLst>
                                      </p:cBhvr>
                                      <p:tavLst>
                                        <p:tav tm="0">
                                          <p:val>
                                            <p:strVal val="#ppt_x-.2"/>
                                          </p:val>
                                        </p:tav>
                                        <p:tav tm="100000">
                                          <p:val>
                                            <p:strVal val="#ppt_x"/>
                                          </p:val>
                                        </p:tav>
                                      </p:tavLst>
                                    </p:anim>
                                    <p:anim calcmode="lin" valueType="num">
                                      <p:cBhvr>
                                        <p:cTn id="76" dur="1000" fill="hold"/>
                                        <p:tgtEl>
                                          <p:spTgt spid="2">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77" dur="1000"/>
                                        <p:tgtEl>
                                          <p:spTgt spid="2">
                                            <p:txEl>
                                              <p:pRg st="10" end="10"/>
                                            </p:txEl>
                                          </p:spTgt>
                                        </p:tgtEl>
                                      </p:cBhvr>
                                    </p:animEffect>
                                  </p:childTnLst>
                                </p:cTn>
                              </p:par>
                              <p:par>
                                <p:cTn id="78" presetID="29" presetClass="entr" presetSubtype="0" fill="hold" nodeType="withEffect">
                                  <p:stCondLst>
                                    <p:cond delay="0"/>
                                  </p:stCondLst>
                                  <p:childTnLst>
                                    <p:set>
                                      <p:cBhvr>
                                        <p:cTn id="79" dur="1" fill="hold">
                                          <p:stCondLst>
                                            <p:cond delay="0"/>
                                          </p:stCondLst>
                                        </p:cTn>
                                        <p:tgtEl>
                                          <p:spTgt spid="2">
                                            <p:txEl>
                                              <p:pRg st="11" end="11"/>
                                            </p:txEl>
                                          </p:spTgt>
                                        </p:tgtEl>
                                        <p:attrNameLst>
                                          <p:attrName>style.visibility</p:attrName>
                                        </p:attrNameLst>
                                      </p:cBhvr>
                                      <p:to>
                                        <p:strVal val="visible"/>
                                      </p:to>
                                    </p:set>
                                    <p:anim calcmode="lin" valueType="num">
                                      <p:cBhvr>
                                        <p:cTn id="80" dur="1000" fill="hold"/>
                                        <p:tgtEl>
                                          <p:spTgt spid="2">
                                            <p:txEl>
                                              <p:pRg st="11" end="11"/>
                                            </p:txEl>
                                          </p:spTgt>
                                        </p:tgtEl>
                                        <p:attrNameLst>
                                          <p:attrName>ppt_x</p:attrName>
                                        </p:attrNameLst>
                                      </p:cBhvr>
                                      <p:tavLst>
                                        <p:tav tm="0">
                                          <p:val>
                                            <p:strVal val="#ppt_x-.2"/>
                                          </p:val>
                                        </p:tav>
                                        <p:tav tm="100000">
                                          <p:val>
                                            <p:strVal val="#ppt_x"/>
                                          </p:val>
                                        </p:tav>
                                      </p:tavLst>
                                    </p:anim>
                                    <p:anim calcmode="lin" valueType="num">
                                      <p:cBhvr>
                                        <p:cTn id="81" dur="1000" fill="hold"/>
                                        <p:tgtEl>
                                          <p:spTgt spid="2">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82" dur="1000"/>
                                        <p:tgtEl>
                                          <p:spTgt spid="2">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nodeType="clickEffect">
                                  <p:stCondLst>
                                    <p:cond delay="0"/>
                                  </p:stCondLst>
                                  <p:childTnLst>
                                    <p:set>
                                      <p:cBhvr>
                                        <p:cTn id="86" dur="1" fill="hold">
                                          <p:stCondLst>
                                            <p:cond delay="0"/>
                                          </p:stCondLst>
                                        </p:cTn>
                                        <p:tgtEl>
                                          <p:spTgt spid="3073"/>
                                        </p:tgtEl>
                                        <p:attrNameLst>
                                          <p:attrName>style.visibility</p:attrName>
                                        </p:attrNameLst>
                                      </p:cBhvr>
                                      <p:to>
                                        <p:strVal val="visible"/>
                                      </p:to>
                                    </p:set>
                                    <p:animEffect transition="in" filter="fade">
                                      <p:cBhvr>
                                        <p:cTn id="87" dur="1000"/>
                                        <p:tgtEl>
                                          <p:spTgt spid="3073"/>
                                        </p:tgtEl>
                                      </p:cBhvr>
                                    </p:animEffect>
                                    <p:anim calcmode="lin" valueType="num">
                                      <p:cBhvr>
                                        <p:cTn id="88" dur="1000" fill="hold"/>
                                        <p:tgtEl>
                                          <p:spTgt spid="3073"/>
                                        </p:tgtEl>
                                        <p:attrNameLst>
                                          <p:attrName>ppt_x</p:attrName>
                                        </p:attrNameLst>
                                      </p:cBhvr>
                                      <p:tavLst>
                                        <p:tav tm="0">
                                          <p:val>
                                            <p:strVal val="#ppt_x"/>
                                          </p:val>
                                        </p:tav>
                                        <p:tav tm="100000">
                                          <p:val>
                                            <p:strVal val="#ppt_x"/>
                                          </p:val>
                                        </p:tav>
                                      </p:tavLst>
                                    </p:anim>
                                    <p:anim calcmode="lin" valueType="num">
                                      <p:cBhvr>
                                        <p:cTn id="89" dur="900" decel="100000" fill="hold"/>
                                        <p:tgtEl>
                                          <p:spTgt spid="3073"/>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307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Exercises</a:t>
            </a:r>
            <a:endParaRPr lang="en-PH" dirty="0"/>
          </a:p>
        </p:txBody>
      </p:sp>
      <p:sp>
        <p:nvSpPr>
          <p:cNvPr id="3" name="Content Placeholder 2"/>
          <p:cNvSpPr>
            <a:spLocks noGrp="1"/>
          </p:cNvSpPr>
          <p:nvPr>
            <p:ph idx="1"/>
          </p:nvPr>
        </p:nvSpPr>
        <p:spPr/>
        <p:txBody>
          <a:bodyPr>
            <a:normAutofit fontScale="85000" lnSpcReduction="20000"/>
          </a:bodyPr>
          <a:lstStyle/>
          <a:p>
            <a:pPr>
              <a:buNone/>
            </a:pPr>
            <a:r>
              <a:rPr lang="en-PH" dirty="0" smtClean="0"/>
              <a:t>Determine what each statement is doing.</a:t>
            </a:r>
          </a:p>
          <a:p>
            <a:pPr marL="514350" indent="-514350">
              <a:buAutoNum type="arabicPeriod"/>
            </a:pPr>
            <a:r>
              <a:rPr lang="en-PH" dirty="0" err="1" smtClean="0"/>
              <a:t>int</a:t>
            </a:r>
            <a:r>
              <a:rPr lang="en-PH" dirty="0" smtClean="0"/>
              <a:t> A[3][4] = {{1,6,3,9},{2,5,4,9},{8,3,6,0}};</a:t>
            </a:r>
          </a:p>
          <a:p>
            <a:pPr marL="514350" indent="-514350">
              <a:buNone/>
            </a:pPr>
            <a:r>
              <a:rPr lang="en-PH" dirty="0" smtClean="0"/>
              <a:t>      </a:t>
            </a:r>
            <a:r>
              <a:rPr lang="en-PH" dirty="0" err="1" smtClean="0"/>
              <a:t>cout</a:t>
            </a:r>
            <a:r>
              <a:rPr lang="en-PH" dirty="0" smtClean="0"/>
              <a:t>&lt;&lt;A[2][3];      </a:t>
            </a:r>
          </a:p>
          <a:p>
            <a:pPr marL="514350" indent="-514350">
              <a:buNone/>
            </a:pPr>
            <a:r>
              <a:rPr lang="en-PH" dirty="0" smtClean="0"/>
              <a:t>2.   </a:t>
            </a:r>
            <a:r>
              <a:rPr lang="en-PH" dirty="0" err="1" smtClean="0"/>
              <a:t>int</a:t>
            </a:r>
            <a:r>
              <a:rPr lang="en-PH" dirty="0" smtClean="0"/>
              <a:t> A[3][4] = {{1,6,3,9},{2,5,4,9},{8,3,6,0}};</a:t>
            </a:r>
          </a:p>
          <a:p>
            <a:pPr marL="514350" indent="-514350">
              <a:buNone/>
            </a:pPr>
            <a:r>
              <a:rPr lang="en-PH" dirty="0" smtClean="0"/>
              <a:t>       A[1][2]=13;         </a:t>
            </a:r>
          </a:p>
          <a:p>
            <a:pPr marL="514350" indent="-514350">
              <a:buNone/>
            </a:pPr>
            <a:r>
              <a:rPr lang="en-PH" dirty="0" smtClean="0"/>
              <a:t>3.   </a:t>
            </a:r>
            <a:r>
              <a:rPr lang="en-PH" dirty="0" err="1" smtClean="0"/>
              <a:t>cin</a:t>
            </a:r>
            <a:r>
              <a:rPr lang="en-PH" dirty="0" smtClean="0"/>
              <a:t>&gt;&gt;A[2][3]; </a:t>
            </a:r>
          </a:p>
          <a:p>
            <a:pPr marL="514350" indent="-514350">
              <a:buAutoNum type="arabicPeriod" startAt="4"/>
            </a:pPr>
            <a:r>
              <a:rPr lang="en-PH" dirty="0" smtClean="0"/>
              <a:t>char words[5][10];</a:t>
            </a:r>
          </a:p>
          <a:p>
            <a:pPr marL="514350" indent="-514350">
              <a:buNone/>
            </a:pPr>
            <a:r>
              <a:rPr lang="en-PH" dirty="0" smtClean="0"/>
              <a:t>       </a:t>
            </a:r>
            <a:r>
              <a:rPr lang="en-PH" dirty="0" err="1" smtClean="0"/>
              <a:t>cout</a:t>
            </a:r>
            <a:r>
              <a:rPr lang="en-PH" dirty="0" smtClean="0"/>
              <a:t>&lt;&lt;Words[1];</a:t>
            </a:r>
          </a:p>
          <a:p>
            <a:pPr marL="514350" indent="-514350">
              <a:buNone/>
            </a:pPr>
            <a:r>
              <a:rPr lang="en-PH" dirty="0" smtClean="0"/>
              <a:t>5.   char words[5][10];</a:t>
            </a:r>
          </a:p>
          <a:p>
            <a:pPr marL="514350" indent="-514350">
              <a:buNone/>
            </a:pPr>
            <a:r>
              <a:rPr lang="en-PH" dirty="0" smtClean="0"/>
              <a:t>      </a:t>
            </a:r>
            <a:r>
              <a:rPr lang="en-PH" dirty="0" err="1" smtClean="0"/>
              <a:t>cout</a:t>
            </a:r>
            <a:r>
              <a:rPr lang="en-PH" dirty="0" smtClean="0"/>
              <a:t>&lt;&lt;Words[1][3];</a:t>
            </a:r>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1" end="1"/>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
                                            <p:txEl>
                                              <p:pRg st="3" end="3"/>
                                            </p:txEl>
                                          </p:spTgt>
                                        </p:tgtEl>
                                      </p:cBhvr>
                                    </p:animEffect>
                                  </p:childTnLst>
                                </p:cTn>
                              </p:par>
                              <p:par>
                                <p:cTn id="36" presetID="29"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p:cTn id="45"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9"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3">
                                            <p:txEl>
                                              <p:pRg st="6" end="6"/>
                                            </p:txEl>
                                          </p:spTgt>
                                        </p:tgtEl>
                                      </p:cBhvr>
                                    </p:animEffect>
                                  </p:childTnLst>
                                </p:cTn>
                              </p:par>
                              <p:par>
                                <p:cTn id="55" presetID="29" presetClass="entr" presetSubtype="0"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p:cTn id="57"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3">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9" presetClass="entr" presetSubtype="0" fill="hold"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p:cTn id="64"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6" dur="1000"/>
                                        <p:tgtEl>
                                          <p:spTgt spid="3">
                                            <p:txEl>
                                              <p:pRg st="8" end="8"/>
                                            </p:txEl>
                                          </p:spTgt>
                                        </p:tgtEl>
                                      </p:cBhvr>
                                    </p:animEffect>
                                  </p:childTnLst>
                                </p:cTn>
                              </p:par>
                              <p:par>
                                <p:cTn id="67" presetID="29" presetClass="entr" presetSubtype="0" fill="hold" nodeType="with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anim calcmode="lin" valueType="num">
                                      <p:cBhvr>
                                        <p:cTn id="69"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1"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smtClean="0"/>
              <a:t>Using Loop to Input a</a:t>
            </a:r>
            <a:br>
              <a:rPr lang="en-PH" b="1" dirty="0" smtClean="0"/>
            </a:br>
            <a:r>
              <a:rPr lang="en-PH" b="1" dirty="0" smtClean="0"/>
              <a:t>Two-Dimensional Array from user</a:t>
            </a:r>
            <a:endParaRPr lang="en-PH" dirty="0"/>
          </a:p>
        </p:txBody>
      </p:sp>
      <p:sp>
        <p:nvSpPr>
          <p:cNvPr id="3" name="Content Placeholder 2"/>
          <p:cNvSpPr>
            <a:spLocks noGrp="1"/>
          </p:cNvSpPr>
          <p:nvPr>
            <p:ph idx="1"/>
          </p:nvPr>
        </p:nvSpPr>
        <p:spPr/>
        <p:txBody>
          <a:bodyPr/>
          <a:lstStyle/>
          <a:p>
            <a:r>
              <a:rPr lang="en-PH" dirty="0" err="1" smtClean="0"/>
              <a:t>int</a:t>
            </a:r>
            <a:r>
              <a:rPr lang="en-PH" dirty="0" smtClean="0"/>
              <a:t> mat[3][5], row, </a:t>
            </a:r>
            <a:r>
              <a:rPr lang="en-PH" dirty="0" err="1" smtClean="0"/>
              <a:t>col</a:t>
            </a:r>
            <a:r>
              <a:rPr lang="en-PH" dirty="0" smtClean="0"/>
              <a:t> ;</a:t>
            </a:r>
            <a:br>
              <a:rPr lang="en-PH" dirty="0" smtClean="0"/>
            </a:br>
            <a:r>
              <a:rPr lang="en-PH" dirty="0" smtClean="0"/>
              <a:t>for (row = 0; row &lt; 3; row++)</a:t>
            </a:r>
            <a:br>
              <a:rPr lang="en-PH" dirty="0" smtClean="0"/>
            </a:br>
            <a:r>
              <a:rPr lang="en-PH" dirty="0" smtClean="0"/>
              <a:t>  	for (</a:t>
            </a:r>
            <a:r>
              <a:rPr lang="en-PH" dirty="0" err="1" smtClean="0"/>
              <a:t>col</a:t>
            </a:r>
            <a:r>
              <a:rPr lang="en-PH" dirty="0" smtClean="0"/>
              <a:t> = 0; </a:t>
            </a:r>
            <a:r>
              <a:rPr lang="en-PH" dirty="0" err="1" smtClean="0"/>
              <a:t>col</a:t>
            </a:r>
            <a:r>
              <a:rPr lang="en-PH" dirty="0" smtClean="0"/>
              <a:t> &lt; 5; </a:t>
            </a:r>
            <a:r>
              <a:rPr lang="en-PH" dirty="0" err="1" smtClean="0"/>
              <a:t>col</a:t>
            </a:r>
            <a:r>
              <a:rPr lang="en-PH" dirty="0" smtClean="0"/>
              <a:t>++)</a:t>
            </a:r>
            <a:br>
              <a:rPr lang="en-PH" dirty="0" smtClean="0"/>
            </a:br>
            <a:r>
              <a:rPr lang="en-PH" dirty="0" smtClean="0"/>
              <a:t>    			</a:t>
            </a:r>
            <a:r>
              <a:rPr lang="en-PH" dirty="0" err="1" smtClean="0"/>
              <a:t>cin</a:t>
            </a:r>
            <a:r>
              <a:rPr lang="en-PH" dirty="0" smtClean="0"/>
              <a:t> &gt;&gt; mat[row][</a:t>
            </a:r>
            <a:r>
              <a:rPr lang="en-PH" dirty="0" err="1" smtClean="0"/>
              <a:t>col</a:t>
            </a:r>
            <a:r>
              <a:rPr lang="en-PH" dirty="0" smtClean="0"/>
              <a:t>];</a:t>
            </a:r>
          </a:p>
          <a:p>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772400" cy="4525963"/>
          </a:xfrm>
        </p:spPr>
        <p:txBody>
          <a:bodyPr>
            <a:normAutofit/>
          </a:bodyPr>
          <a:lstStyle/>
          <a:p>
            <a:pPr>
              <a:buNone/>
            </a:pPr>
            <a:r>
              <a:rPr lang="en-PH" sz="2000" dirty="0" smtClean="0"/>
              <a:t>#include&lt;</a:t>
            </a:r>
            <a:r>
              <a:rPr lang="en-PH" sz="2000" dirty="0" err="1" smtClean="0"/>
              <a:t>iostream.h</a:t>
            </a:r>
            <a:r>
              <a:rPr lang="en-PH" sz="2000" dirty="0" smtClean="0"/>
              <a:t>&gt;</a:t>
            </a:r>
          </a:p>
          <a:p>
            <a:pPr>
              <a:buNone/>
            </a:pPr>
            <a:r>
              <a:rPr lang="en-PH" sz="2000" dirty="0" smtClean="0"/>
              <a:t>#include&lt;</a:t>
            </a:r>
            <a:r>
              <a:rPr lang="en-PH" sz="2000" dirty="0" err="1" smtClean="0"/>
              <a:t>conio.h</a:t>
            </a:r>
            <a:r>
              <a:rPr lang="en-PH" sz="2000" dirty="0" smtClean="0"/>
              <a:t>&gt;</a:t>
            </a:r>
          </a:p>
          <a:p>
            <a:pPr>
              <a:buNone/>
            </a:pPr>
            <a:r>
              <a:rPr lang="en-PH" sz="2000" dirty="0" smtClean="0"/>
              <a:t>     </a:t>
            </a:r>
          </a:p>
          <a:p>
            <a:pPr>
              <a:buNone/>
            </a:pPr>
            <a:r>
              <a:rPr lang="en-PH" sz="2000" dirty="0" smtClean="0"/>
              <a:t>void Addition(</a:t>
            </a:r>
            <a:r>
              <a:rPr lang="en-PH" sz="2000" dirty="0" err="1" smtClean="0"/>
              <a:t>int</a:t>
            </a:r>
            <a:r>
              <a:rPr lang="en-PH" sz="2000" dirty="0" smtClean="0"/>
              <a:t> A[][3], </a:t>
            </a:r>
            <a:r>
              <a:rPr lang="en-PH" sz="2000" dirty="0" err="1" smtClean="0"/>
              <a:t>int</a:t>
            </a:r>
            <a:r>
              <a:rPr lang="en-PH" sz="2000" dirty="0" smtClean="0"/>
              <a:t> B[][3],</a:t>
            </a:r>
            <a:r>
              <a:rPr lang="en-PH" sz="2000" dirty="0" err="1" smtClean="0"/>
              <a:t>int</a:t>
            </a:r>
            <a:r>
              <a:rPr lang="en-PH" sz="2000" dirty="0" smtClean="0"/>
              <a:t> N, </a:t>
            </a:r>
            <a:r>
              <a:rPr lang="en-PH" sz="2000" dirty="0" err="1" smtClean="0"/>
              <a:t>int</a:t>
            </a:r>
            <a:r>
              <a:rPr lang="en-PH" sz="2000" dirty="0" smtClean="0"/>
              <a:t> M, </a:t>
            </a:r>
            <a:r>
              <a:rPr lang="en-PH" sz="2000" dirty="0" err="1" smtClean="0"/>
              <a:t>int</a:t>
            </a:r>
            <a:r>
              <a:rPr lang="en-PH" sz="2000" dirty="0" smtClean="0"/>
              <a:t> S[][3]);</a:t>
            </a:r>
          </a:p>
          <a:p>
            <a:pPr>
              <a:buNone/>
            </a:pPr>
            <a:endParaRPr lang="en-PH" sz="2000" dirty="0" smtClean="0"/>
          </a:p>
          <a:p>
            <a:pPr>
              <a:buNone/>
            </a:pPr>
            <a:r>
              <a:rPr lang="en-PH" sz="2000" dirty="0" err="1" smtClean="0"/>
              <a:t>int</a:t>
            </a:r>
            <a:r>
              <a:rPr lang="en-PH" sz="2000" dirty="0" smtClean="0"/>
              <a:t> main(){</a:t>
            </a:r>
          </a:p>
          <a:p>
            <a:pPr>
              <a:buNone/>
            </a:pPr>
            <a:r>
              <a:rPr lang="en-PH" sz="2000" dirty="0" err="1" smtClean="0"/>
              <a:t>int</a:t>
            </a:r>
            <a:r>
              <a:rPr lang="en-PH" sz="2000" dirty="0" smtClean="0"/>
              <a:t> A[][3]={{1,2,3},{4,5,6}};</a:t>
            </a:r>
          </a:p>
          <a:p>
            <a:pPr>
              <a:buNone/>
            </a:pPr>
            <a:r>
              <a:rPr lang="en-PH" sz="2000" dirty="0" err="1" smtClean="0"/>
              <a:t>int</a:t>
            </a:r>
            <a:r>
              <a:rPr lang="en-PH" sz="2000" dirty="0" smtClean="0"/>
              <a:t> B[][3]={{1,0,1},{0,1,0}};</a:t>
            </a:r>
          </a:p>
          <a:p>
            <a:pPr>
              <a:buNone/>
            </a:pPr>
            <a:r>
              <a:rPr lang="en-PH" sz="2000" dirty="0" err="1" smtClean="0"/>
              <a:t>int</a:t>
            </a:r>
            <a:r>
              <a:rPr lang="en-PH" sz="2000" dirty="0" smtClean="0"/>
              <a:t> Sum[2][3];</a:t>
            </a:r>
          </a:p>
          <a:p>
            <a:pPr>
              <a:buNone/>
            </a:pPr>
            <a:endParaRPr lang="en-PH" sz="2000" dirty="0"/>
          </a:p>
        </p:txBody>
      </p:sp>
      <p:sp>
        <p:nvSpPr>
          <p:cNvPr id="4" name="Title 1"/>
          <p:cNvSpPr txBox="1">
            <a:spLocks/>
          </p:cNvSpPr>
          <p:nvPr/>
        </p:nvSpPr>
        <p:spPr>
          <a:xfrm>
            <a:off x="990600" y="228600"/>
            <a:ext cx="7848600" cy="7620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PH" sz="2400" b="0" i="0" u="none" strike="noStrike" kern="1200" cap="none" spc="0" normalizeH="0" baseline="0" noProof="0" dirty="0" smtClean="0">
                <a:ln>
                  <a:noFill/>
                </a:ln>
                <a:solidFill>
                  <a:schemeClr val="tx1"/>
                </a:solidFill>
                <a:effectLst/>
                <a:uLnTx/>
                <a:uFillTx/>
                <a:latin typeface="+mj-lt"/>
                <a:ea typeface="+mj-ea"/>
                <a:cs typeface="+mj-cs"/>
              </a:rPr>
              <a:t>Write a program that sums</a:t>
            </a:r>
            <a:r>
              <a:rPr kumimoji="0" lang="en-PH" sz="2400" b="0" i="0" u="none" strike="noStrike" kern="1200" cap="none" spc="0" normalizeH="0" noProof="0" dirty="0" smtClean="0">
                <a:ln>
                  <a:noFill/>
                </a:ln>
                <a:solidFill>
                  <a:schemeClr val="tx1"/>
                </a:solidFill>
                <a:effectLst/>
                <a:uLnTx/>
                <a:uFillTx/>
                <a:latin typeface="+mj-lt"/>
                <a:ea typeface="+mj-ea"/>
                <a:cs typeface="+mj-cs"/>
              </a:rPr>
              <a:t> up</a:t>
            </a:r>
            <a:r>
              <a:rPr kumimoji="0" lang="en-PH" sz="2400" b="0" i="0" u="none" strike="noStrike" kern="1200" cap="none" spc="0" normalizeH="0" baseline="0" noProof="0" dirty="0" smtClean="0">
                <a:ln>
                  <a:noFill/>
                </a:ln>
                <a:solidFill>
                  <a:schemeClr val="tx1"/>
                </a:solidFill>
                <a:effectLst/>
                <a:uLnTx/>
                <a:uFillTx/>
                <a:latin typeface="+mj-lt"/>
                <a:ea typeface="+mj-ea"/>
                <a:cs typeface="+mj-cs"/>
              </a:rPr>
              <a:t> the contents of two</a:t>
            </a:r>
            <a:r>
              <a:rPr kumimoji="0" lang="en-PH" sz="2400" b="0" i="0" u="none" strike="noStrike" kern="1200" cap="none" spc="0" normalizeH="0" noProof="0" dirty="0" smtClean="0">
                <a:ln>
                  <a:noFill/>
                </a:ln>
                <a:solidFill>
                  <a:schemeClr val="tx1"/>
                </a:solidFill>
                <a:effectLst/>
                <a:uLnTx/>
                <a:uFillTx/>
                <a:latin typeface="+mj-lt"/>
                <a:ea typeface="+mj-ea"/>
                <a:cs typeface="+mj-cs"/>
              </a:rPr>
              <a:t> 2x3</a:t>
            </a:r>
            <a:r>
              <a:rPr kumimoji="0" lang="en-PH" sz="2400" b="0" i="0" u="none" strike="noStrike" kern="1200" cap="none" spc="0" normalizeH="0" baseline="0" noProof="0" dirty="0" smtClean="0">
                <a:ln>
                  <a:noFill/>
                </a:ln>
                <a:solidFill>
                  <a:schemeClr val="tx1"/>
                </a:solidFill>
                <a:effectLst/>
                <a:uLnTx/>
                <a:uFillTx/>
                <a:latin typeface="+mj-lt"/>
                <a:ea typeface="+mj-ea"/>
                <a:cs typeface="+mj-cs"/>
              </a:rPr>
              <a:t> arrays</a:t>
            </a:r>
            <a:r>
              <a:rPr kumimoji="0" lang="en-PH" sz="2400" b="0" i="0" u="none" strike="noStrike" kern="1200" cap="none" spc="0" normalizeH="0" noProof="0" dirty="0" smtClean="0">
                <a:ln>
                  <a:noFill/>
                </a:ln>
                <a:solidFill>
                  <a:schemeClr val="tx1"/>
                </a:solidFill>
                <a:effectLst/>
                <a:uLnTx/>
                <a:uFillTx/>
                <a:latin typeface="+mj-lt"/>
                <a:ea typeface="+mj-ea"/>
                <a:cs typeface="+mj-cs"/>
              </a:rPr>
              <a:t> namely </a:t>
            </a:r>
            <a:r>
              <a:rPr kumimoji="0" lang="en-PH" sz="2400" b="1" i="1" u="none" strike="noStrike" kern="1200" cap="none" spc="0" normalizeH="0" noProof="0" dirty="0" smtClean="0">
                <a:ln>
                  <a:noFill/>
                </a:ln>
                <a:solidFill>
                  <a:schemeClr val="tx1"/>
                </a:solidFill>
                <a:effectLst/>
                <a:uLnTx/>
                <a:uFillTx/>
                <a:latin typeface="+mj-lt"/>
                <a:ea typeface="+mj-ea"/>
                <a:cs typeface="+mj-cs"/>
              </a:rPr>
              <a:t>A </a:t>
            </a:r>
            <a:r>
              <a:rPr kumimoji="0" lang="en-PH" sz="2400" b="0" i="0" u="none" strike="noStrike" kern="1200" cap="none" spc="0" normalizeH="0" noProof="0" dirty="0" smtClean="0">
                <a:ln>
                  <a:noFill/>
                </a:ln>
                <a:solidFill>
                  <a:schemeClr val="tx1"/>
                </a:solidFill>
                <a:effectLst/>
                <a:uLnTx/>
                <a:uFillTx/>
                <a:latin typeface="+mj-lt"/>
                <a:ea typeface="+mj-ea"/>
                <a:cs typeface="+mj-cs"/>
              </a:rPr>
              <a:t>and </a:t>
            </a:r>
            <a:r>
              <a:rPr kumimoji="0" lang="en-PH" sz="2400" b="1" i="1" u="none" strike="noStrike" kern="1200" cap="none" spc="0" normalizeH="0" noProof="0" dirty="0" smtClean="0">
                <a:ln>
                  <a:noFill/>
                </a:ln>
                <a:solidFill>
                  <a:schemeClr val="tx1"/>
                </a:solidFill>
                <a:effectLst/>
                <a:uLnTx/>
                <a:uFillTx/>
                <a:latin typeface="+mj-lt"/>
                <a:ea typeface="+mj-ea"/>
                <a:cs typeface="+mj-cs"/>
              </a:rPr>
              <a:t>B</a:t>
            </a:r>
            <a:r>
              <a:rPr kumimoji="0" lang="en-PH" sz="2400" b="0" i="0" u="none" strike="noStrike" kern="1200" cap="none" spc="0" normalizeH="0" noProof="0" dirty="0" smtClean="0">
                <a:ln>
                  <a:noFill/>
                </a:ln>
                <a:solidFill>
                  <a:schemeClr val="tx1"/>
                </a:solidFill>
                <a:effectLst/>
                <a:uLnTx/>
                <a:uFillTx/>
                <a:latin typeface="+mj-lt"/>
                <a:ea typeface="+mj-ea"/>
                <a:cs typeface="+mj-cs"/>
              </a:rPr>
              <a:t> then stores the result to Sum. The program should display the content of array </a:t>
            </a:r>
            <a:r>
              <a:rPr kumimoji="0" lang="en-PH" sz="2400" b="1" i="1" u="none" strike="noStrike" kern="1200" cap="none" spc="0" normalizeH="0" noProof="0" dirty="0" smtClean="0">
                <a:ln>
                  <a:noFill/>
                </a:ln>
                <a:solidFill>
                  <a:schemeClr val="tx1"/>
                </a:solidFill>
                <a:effectLst/>
                <a:uLnTx/>
                <a:uFillTx/>
                <a:latin typeface="+mj-lt"/>
                <a:ea typeface="+mj-ea"/>
                <a:cs typeface="+mj-cs"/>
              </a:rPr>
              <a:t>Sum</a:t>
            </a:r>
            <a:r>
              <a:rPr kumimoji="0" lang="en-PH" sz="2400" b="0" i="0" u="none" strike="noStrike" kern="1200" cap="none" spc="0" normalizeH="0" noProof="0" dirty="0" smtClean="0">
                <a:ln>
                  <a:noFill/>
                </a:ln>
                <a:solidFill>
                  <a:schemeClr val="tx1"/>
                </a:solidFill>
                <a:effectLst/>
                <a:uLnTx/>
                <a:uFillTx/>
                <a:latin typeface="+mj-lt"/>
                <a:ea typeface="+mj-ea"/>
                <a:cs typeface="+mj-cs"/>
              </a:rPr>
              <a:t>.</a:t>
            </a:r>
            <a:r>
              <a:rPr kumimoji="0" lang="en-PH" sz="2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PH"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1"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p:cTn id="21"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0" end="0"/>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3">
                                            <p:txEl>
                                              <p:pRg st="5" end="5"/>
                                            </p:txEl>
                                          </p:spTgt>
                                        </p:tgtEl>
                                      </p:cBhvr>
                                    </p:animEffect>
                                  </p:childTnLst>
                                </p:cTn>
                              </p:par>
                              <p:par>
                                <p:cTn id="43" presetID="29"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3">
                                            <p:txEl>
                                              <p:pRg st="6" end="6"/>
                                            </p:txEl>
                                          </p:spTgt>
                                        </p:tgtEl>
                                      </p:cBhvr>
                                    </p:animEffect>
                                  </p:childTnLst>
                                </p:cTn>
                              </p:par>
                              <p:par>
                                <p:cTn id="48" presetID="29"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3">
                                            <p:txEl>
                                              <p:pRg st="7" end="7"/>
                                            </p:txEl>
                                          </p:spTgt>
                                        </p:tgtEl>
                                      </p:cBhvr>
                                    </p:animEffect>
                                  </p:childTnLst>
                                </p:cTn>
                              </p:par>
                              <p:par>
                                <p:cTn id="53" presetID="29"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8229600" cy="5562600"/>
          </a:xfrm>
        </p:spPr>
        <p:txBody>
          <a:bodyPr>
            <a:noAutofit/>
          </a:bodyPr>
          <a:lstStyle/>
          <a:p>
            <a:pPr>
              <a:buNone/>
            </a:pPr>
            <a:r>
              <a:rPr lang="en-PH" sz="2000" dirty="0" smtClean="0"/>
              <a:t>Addition(A,B,2,3,Sum);</a:t>
            </a:r>
          </a:p>
          <a:p>
            <a:pPr>
              <a:buNone/>
            </a:pPr>
            <a:r>
              <a:rPr lang="en-PH" sz="2000" dirty="0" smtClean="0"/>
              <a:t>for(</a:t>
            </a:r>
            <a:r>
              <a:rPr lang="en-PH" sz="2000" dirty="0" err="1" smtClean="0"/>
              <a:t>int</a:t>
            </a:r>
            <a:r>
              <a:rPr lang="en-PH" sz="2000" dirty="0" smtClean="0"/>
              <a:t> R=0;R&lt;2;R++){</a:t>
            </a:r>
          </a:p>
          <a:p>
            <a:pPr>
              <a:buNone/>
            </a:pPr>
            <a:r>
              <a:rPr lang="en-PH" sz="2000" dirty="0" smtClean="0"/>
              <a:t>    for(</a:t>
            </a:r>
            <a:r>
              <a:rPr lang="en-PH" sz="2000" dirty="0" err="1" smtClean="0"/>
              <a:t>int</a:t>
            </a:r>
            <a:r>
              <a:rPr lang="en-PH" sz="2000" dirty="0" smtClean="0"/>
              <a:t> C=0;C&lt;3;C++)</a:t>
            </a:r>
          </a:p>
          <a:p>
            <a:pPr>
              <a:buNone/>
            </a:pPr>
            <a:r>
              <a:rPr lang="en-PH" sz="2000" dirty="0" smtClean="0"/>
              <a:t>      	</a:t>
            </a:r>
            <a:r>
              <a:rPr lang="en-PH" sz="2000" dirty="0" err="1" smtClean="0"/>
              <a:t>cout</a:t>
            </a:r>
            <a:r>
              <a:rPr lang="en-PH" sz="2000" dirty="0" smtClean="0"/>
              <a:t>&lt;&lt;Sum[R][C]&lt;&lt;" ";</a:t>
            </a:r>
          </a:p>
          <a:p>
            <a:pPr>
              <a:buNone/>
            </a:pPr>
            <a:r>
              <a:rPr lang="en-PH" sz="2000" dirty="0" smtClean="0"/>
              <a:t>      </a:t>
            </a:r>
            <a:r>
              <a:rPr lang="en-PH" sz="2000" dirty="0" err="1" smtClean="0"/>
              <a:t>cout</a:t>
            </a:r>
            <a:r>
              <a:rPr lang="en-PH" sz="2000" dirty="0" smtClean="0"/>
              <a:t>&lt;&lt;"\n";</a:t>
            </a:r>
          </a:p>
          <a:p>
            <a:pPr>
              <a:buNone/>
            </a:pPr>
            <a:r>
              <a:rPr lang="en-PH" sz="2000" dirty="0" smtClean="0"/>
              <a:t>      }</a:t>
            </a:r>
          </a:p>
          <a:p>
            <a:pPr>
              <a:buNone/>
            </a:pPr>
            <a:r>
              <a:rPr lang="en-PH" sz="2000" dirty="0" err="1" smtClean="0"/>
              <a:t>getch</a:t>
            </a:r>
            <a:r>
              <a:rPr lang="en-PH" sz="2000" dirty="0" smtClean="0"/>
              <a:t>();</a:t>
            </a:r>
          </a:p>
          <a:p>
            <a:pPr>
              <a:buNone/>
            </a:pPr>
            <a:r>
              <a:rPr lang="en-PH" sz="2000" dirty="0" smtClean="0"/>
              <a:t>return 0;</a:t>
            </a:r>
          </a:p>
          <a:p>
            <a:pPr>
              <a:buNone/>
            </a:pPr>
            <a:r>
              <a:rPr lang="en-PH" sz="2000" dirty="0" smtClean="0"/>
              <a:t>}</a:t>
            </a:r>
          </a:p>
          <a:p>
            <a:pPr>
              <a:buNone/>
            </a:pPr>
            <a:r>
              <a:rPr lang="en-PH" sz="2000" dirty="0" smtClean="0"/>
              <a:t>      </a:t>
            </a:r>
          </a:p>
          <a:p>
            <a:pPr>
              <a:buNone/>
            </a:pPr>
            <a:r>
              <a:rPr lang="en-PH" sz="2000" dirty="0" smtClean="0"/>
              <a:t>void Addition(</a:t>
            </a:r>
            <a:r>
              <a:rPr lang="en-PH" sz="2000" dirty="0" err="1" smtClean="0"/>
              <a:t>int</a:t>
            </a:r>
            <a:r>
              <a:rPr lang="en-PH" sz="2000" dirty="0" smtClean="0"/>
              <a:t> A[][3], </a:t>
            </a:r>
            <a:r>
              <a:rPr lang="en-PH" sz="2000" dirty="0" err="1" smtClean="0"/>
              <a:t>int</a:t>
            </a:r>
            <a:r>
              <a:rPr lang="en-PH" sz="2000" dirty="0" smtClean="0"/>
              <a:t> B[][3],</a:t>
            </a:r>
            <a:r>
              <a:rPr lang="en-PH" sz="2000" dirty="0" err="1" smtClean="0"/>
              <a:t>int</a:t>
            </a:r>
            <a:r>
              <a:rPr lang="en-PH" sz="2000" dirty="0" smtClean="0"/>
              <a:t> N, </a:t>
            </a:r>
            <a:r>
              <a:rPr lang="en-PH" sz="2000" dirty="0" err="1" smtClean="0"/>
              <a:t>int</a:t>
            </a:r>
            <a:r>
              <a:rPr lang="en-PH" sz="2000" dirty="0" smtClean="0"/>
              <a:t> M, </a:t>
            </a:r>
            <a:r>
              <a:rPr lang="en-PH" sz="2000" dirty="0" err="1" smtClean="0"/>
              <a:t>int</a:t>
            </a:r>
            <a:r>
              <a:rPr lang="en-PH" sz="2000" dirty="0" smtClean="0"/>
              <a:t> S[][3])</a:t>
            </a:r>
          </a:p>
          <a:p>
            <a:pPr>
              <a:buNone/>
            </a:pPr>
            <a:r>
              <a:rPr lang="en-PH" sz="2000" dirty="0" smtClean="0"/>
              <a:t>{</a:t>
            </a:r>
          </a:p>
          <a:p>
            <a:pPr>
              <a:buNone/>
            </a:pPr>
            <a:r>
              <a:rPr lang="en-PH" sz="2000" dirty="0" smtClean="0"/>
              <a:t>  for(</a:t>
            </a:r>
            <a:r>
              <a:rPr lang="en-PH" sz="2000" dirty="0" err="1" smtClean="0"/>
              <a:t>int</a:t>
            </a:r>
            <a:r>
              <a:rPr lang="en-PH" sz="2000" dirty="0" smtClean="0"/>
              <a:t> R=0;R&lt;N;R++)</a:t>
            </a:r>
          </a:p>
          <a:p>
            <a:pPr>
              <a:buNone/>
            </a:pPr>
            <a:r>
              <a:rPr lang="en-PH" sz="2000" dirty="0" smtClean="0"/>
              <a:t>    for(</a:t>
            </a:r>
            <a:r>
              <a:rPr lang="en-PH" sz="2000" dirty="0" err="1" smtClean="0"/>
              <a:t>int</a:t>
            </a:r>
            <a:r>
              <a:rPr lang="en-PH" sz="2000" dirty="0" smtClean="0"/>
              <a:t> C=0;C&lt;M;C++)</a:t>
            </a:r>
          </a:p>
          <a:p>
            <a:pPr>
              <a:buNone/>
            </a:pPr>
            <a:r>
              <a:rPr lang="en-PH" sz="2000" dirty="0" smtClean="0"/>
              <a:t>      	S[R][C]=A[R][C]+B[R][C];</a:t>
            </a:r>
          </a:p>
          <a:p>
            <a:pPr>
              <a:buNone/>
            </a:pPr>
            <a:r>
              <a:rPr lang="en-PH" sz="2000" dirty="0" smtClean="0"/>
              <a:t>}</a:t>
            </a:r>
          </a:p>
          <a:p>
            <a:pPr>
              <a:buNone/>
            </a:pPr>
            <a:endParaRPr lang="en-PH"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
                                            <p:txEl>
                                              <p:pRg st="6" end="6"/>
                                            </p:txEl>
                                          </p:spTgt>
                                        </p:tgtEl>
                                      </p:cBhvr>
                                    </p:animEffect>
                                  </p:childTnLst>
                                </p:cTn>
                              </p:par>
                              <p:par>
                                <p:cTn id="52" presetID="29"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p:cTn id="54"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3">
                                            <p:txEl>
                                              <p:pRg st="7" end="7"/>
                                            </p:txEl>
                                          </p:spTgt>
                                        </p:tgtEl>
                                      </p:cBhvr>
                                    </p:animEffect>
                                  </p:childTnLst>
                                </p:cTn>
                              </p:par>
                              <p:par>
                                <p:cTn id="57" presetID="29"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p:cTn id="59"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60"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1" dur="1000"/>
                                        <p:tgtEl>
                                          <p:spTgt spid="3">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9" presetClass="entr" presetSubtype="0"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 calcmode="lin" valueType="num">
                                      <p:cBhvr>
                                        <p:cTn id="66" dur="10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68" dur="1000"/>
                                        <p:tgtEl>
                                          <p:spTgt spid="3">
                                            <p:txEl>
                                              <p:pRg st="10" end="10"/>
                                            </p:txEl>
                                          </p:spTgt>
                                        </p:tgtEl>
                                      </p:cBhvr>
                                    </p:animEffect>
                                  </p:childTnLst>
                                </p:cTn>
                              </p:par>
                              <p:par>
                                <p:cTn id="69" presetID="29" presetClass="entr" presetSubtype="0" fill="hold"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p:cTn id="71" dur="1000" fill="hold"/>
                                        <p:tgtEl>
                                          <p:spTgt spid="3">
                                            <p:txEl>
                                              <p:pRg st="11" end="11"/>
                                            </p:txEl>
                                          </p:spTgt>
                                        </p:tgtEl>
                                        <p:attrNameLst>
                                          <p:attrName>ppt_x</p:attrName>
                                        </p:attrNameLst>
                                      </p:cBhvr>
                                      <p:tavLst>
                                        <p:tav tm="0">
                                          <p:val>
                                            <p:strVal val="#ppt_x-.2"/>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73" dur="1000"/>
                                        <p:tgtEl>
                                          <p:spTgt spid="3">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9" presetClass="entr" presetSubtype="0" fill="hold" nodeType="clickEffect">
                                  <p:stCondLst>
                                    <p:cond delay="0"/>
                                  </p:stCondLst>
                                  <p:childTnLst>
                                    <p:set>
                                      <p:cBhvr>
                                        <p:cTn id="77" dur="1" fill="hold">
                                          <p:stCondLst>
                                            <p:cond delay="0"/>
                                          </p:stCondLst>
                                        </p:cTn>
                                        <p:tgtEl>
                                          <p:spTgt spid="3">
                                            <p:txEl>
                                              <p:pRg st="12" end="12"/>
                                            </p:txEl>
                                          </p:spTgt>
                                        </p:tgtEl>
                                        <p:attrNameLst>
                                          <p:attrName>style.visibility</p:attrName>
                                        </p:attrNameLst>
                                      </p:cBhvr>
                                      <p:to>
                                        <p:strVal val="visible"/>
                                      </p:to>
                                    </p:set>
                                    <p:anim calcmode="lin" valueType="num">
                                      <p:cBhvr>
                                        <p:cTn id="78" dur="1000" fill="hold"/>
                                        <p:tgtEl>
                                          <p:spTgt spid="3">
                                            <p:txEl>
                                              <p:pRg st="12" end="12"/>
                                            </p:txEl>
                                          </p:spTgt>
                                        </p:tgtEl>
                                        <p:attrNameLst>
                                          <p:attrName>ppt_x</p:attrName>
                                        </p:attrNameLst>
                                      </p:cBhvr>
                                      <p:tavLst>
                                        <p:tav tm="0">
                                          <p:val>
                                            <p:strVal val="#ppt_x-.2"/>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80" dur="1000"/>
                                        <p:tgtEl>
                                          <p:spTgt spid="3">
                                            <p:txEl>
                                              <p:pRg st="12" end="1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9" presetClass="entr" presetSubtype="0"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p:cTn id="85" dur="1000" fill="hold"/>
                                        <p:tgtEl>
                                          <p:spTgt spid="3">
                                            <p:txEl>
                                              <p:pRg st="13" end="13"/>
                                            </p:txEl>
                                          </p:spTgt>
                                        </p:tgtEl>
                                        <p:attrNameLst>
                                          <p:attrName>ppt_x</p:attrName>
                                        </p:attrNameLst>
                                      </p:cBhvr>
                                      <p:tavLst>
                                        <p:tav tm="0">
                                          <p:val>
                                            <p:strVal val="#ppt_x-.2"/>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87" dur="1000"/>
                                        <p:tgtEl>
                                          <p:spTgt spid="3">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9" presetClass="entr" presetSubtype="0" fill="hold" nodeType="clickEffect">
                                  <p:stCondLst>
                                    <p:cond delay="0"/>
                                  </p:stCondLst>
                                  <p:childTnLst>
                                    <p:set>
                                      <p:cBhvr>
                                        <p:cTn id="91" dur="1" fill="hold">
                                          <p:stCondLst>
                                            <p:cond delay="0"/>
                                          </p:stCondLst>
                                        </p:cTn>
                                        <p:tgtEl>
                                          <p:spTgt spid="3">
                                            <p:txEl>
                                              <p:pRg st="14" end="14"/>
                                            </p:txEl>
                                          </p:spTgt>
                                        </p:tgtEl>
                                        <p:attrNameLst>
                                          <p:attrName>style.visibility</p:attrName>
                                        </p:attrNameLst>
                                      </p:cBhvr>
                                      <p:to>
                                        <p:strVal val="visible"/>
                                      </p:to>
                                    </p:set>
                                    <p:anim calcmode="lin" valueType="num">
                                      <p:cBhvr>
                                        <p:cTn id="92" dur="1000" fill="hold"/>
                                        <p:tgtEl>
                                          <p:spTgt spid="3">
                                            <p:txEl>
                                              <p:pRg st="14" end="14"/>
                                            </p:txEl>
                                          </p:spTgt>
                                        </p:tgtEl>
                                        <p:attrNameLst>
                                          <p:attrName>ppt_x</p:attrName>
                                        </p:attrNameLst>
                                      </p:cBhvr>
                                      <p:tavLst>
                                        <p:tav tm="0">
                                          <p:val>
                                            <p:strVal val="#ppt_x-.2"/>
                                          </p:val>
                                        </p:tav>
                                        <p:tav tm="100000">
                                          <p:val>
                                            <p:strVal val="#ppt_x"/>
                                          </p:val>
                                        </p:tav>
                                      </p:tavLst>
                                    </p:anim>
                                    <p:anim calcmode="lin" valueType="num">
                                      <p:cBhvr>
                                        <p:cTn id="93" dur="1000" fill="hold"/>
                                        <p:tgtEl>
                                          <p:spTgt spid="3">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94" dur="1000"/>
                                        <p:tgtEl>
                                          <p:spTgt spid="3">
                                            <p:txEl>
                                              <p:pRg st="14" end="1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9" presetClass="entr" presetSubtype="0" fill="hold" nodeType="clickEffect">
                                  <p:stCondLst>
                                    <p:cond delay="0"/>
                                  </p:stCondLst>
                                  <p:childTnLst>
                                    <p:set>
                                      <p:cBhvr>
                                        <p:cTn id="98" dur="1" fill="hold">
                                          <p:stCondLst>
                                            <p:cond delay="0"/>
                                          </p:stCondLst>
                                        </p:cTn>
                                        <p:tgtEl>
                                          <p:spTgt spid="3">
                                            <p:txEl>
                                              <p:pRg st="15" end="15"/>
                                            </p:txEl>
                                          </p:spTgt>
                                        </p:tgtEl>
                                        <p:attrNameLst>
                                          <p:attrName>style.visibility</p:attrName>
                                        </p:attrNameLst>
                                      </p:cBhvr>
                                      <p:to>
                                        <p:strVal val="visible"/>
                                      </p:to>
                                    </p:set>
                                    <p:anim calcmode="lin" valueType="num">
                                      <p:cBhvr>
                                        <p:cTn id="99" dur="1000" fill="hold"/>
                                        <p:tgtEl>
                                          <p:spTgt spid="3">
                                            <p:txEl>
                                              <p:pRg st="15" end="15"/>
                                            </p:txEl>
                                          </p:spTgt>
                                        </p:tgtEl>
                                        <p:attrNameLst>
                                          <p:attrName>ppt_x</p:attrName>
                                        </p:attrNameLst>
                                      </p:cBhvr>
                                      <p:tavLst>
                                        <p:tav tm="0">
                                          <p:val>
                                            <p:strVal val="#ppt_x-.2"/>
                                          </p:val>
                                        </p:tav>
                                        <p:tav tm="100000">
                                          <p:val>
                                            <p:strVal val="#ppt_x"/>
                                          </p:val>
                                        </p:tav>
                                      </p:tavLst>
                                    </p:anim>
                                    <p:anim calcmode="lin" valueType="num">
                                      <p:cBhvr>
                                        <p:cTn id="100" dur="1000" fill="hold"/>
                                        <p:tgtEl>
                                          <p:spTgt spid="3">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101" dur="1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sz="4000" i="1" dirty="0" smtClean="0"/>
              <a:t>This program transposes a matrix</a:t>
            </a:r>
            <a:endParaRPr lang="en-PH" sz="4000" i="1" dirty="0"/>
          </a:p>
        </p:txBody>
      </p:sp>
      <p:sp>
        <p:nvSpPr>
          <p:cNvPr id="3" name="Content Placeholder 2"/>
          <p:cNvSpPr>
            <a:spLocks noGrp="1"/>
          </p:cNvSpPr>
          <p:nvPr>
            <p:ph idx="1"/>
          </p:nvPr>
        </p:nvSpPr>
        <p:spPr/>
        <p:txBody>
          <a:bodyPr numCol="2">
            <a:normAutofit fontScale="25000" lnSpcReduction="20000"/>
          </a:bodyPr>
          <a:lstStyle/>
          <a:p>
            <a:pPr>
              <a:buNone/>
            </a:pPr>
            <a:r>
              <a:rPr lang="en-PH" sz="6400" dirty="0" smtClean="0"/>
              <a:t>#include&lt;</a:t>
            </a:r>
            <a:r>
              <a:rPr lang="en-PH" sz="6400" dirty="0" err="1" smtClean="0"/>
              <a:t>iostream</a:t>
            </a:r>
            <a:r>
              <a:rPr lang="en-PH" sz="6400" dirty="0" smtClean="0"/>
              <a:t>&gt;</a:t>
            </a:r>
          </a:p>
          <a:p>
            <a:pPr>
              <a:buNone/>
            </a:pPr>
            <a:r>
              <a:rPr lang="en-PH" sz="6400" dirty="0" smtClean="0"/>
              <a:t>#include&lt;</a:t>
            </a:r>
            <a:r>
              <a:rPr lang="en-PH" sz="6400" dirty="0" err="1" smtClean="0"/>
              <a:t>conio.h</a:t>
            </a:r>
            <a:r>
              <a:rPr lang="en-PH" sz="6400" dirty="0" smtClean="0"/>
              <a:t>&gt;</a:t>
            </a:r>
          </a:p>
          <a:p>
            <a:pPr>
              <a:buNone/>
            </a:pPr>
            <a:r>
              <a:rPr lang="en-PH" sz="6400" dirty="0" smtClean="0"/>
              <a:t>using namespace std;</a:t>
            </a:r>
          </a:p>
          <a:p>
            <a:pPr>
              <a:buNone/>
            </a:pPr>
            <a:endParaRPr lang="en-PH" sz="6400" dirty="0" smtClean="0"/>
          </a:p>
          <a:p>
            <a:pPr>
              <a:buNone/>
            </a:pPr>
            <a:r>
              <a:rPr lang="en-PH" sz="6400" dirty="0" smtClean="0"/>
              <a:t>void Transpose(</a:t>
            </a:r>
            <a:r>
              <a:rPr lang="en-PH" sz="6400" dirty="0" err="1" smtClean="0"/>
              <a:t>int</a:t>
            </a:r>
            <a:r>
              <a:rPr lang="en-PH" sz="6400" dirty="0" smtClean="0"/>
              <a:t> A[2][3], </a:t>
            </a:r>
            <a:r>
              <a:rPr lang="en-PH" sz="6400" dirty="0" err="1" smtClean="0"/>
              <a:t>int</a:t>
            </a:r>
            <a:r>
              <a:rPr lang="en-PH" sz="6400" dirty="0" smtClean="0"/>
              <a:t> B[3][2],</a:t>
            </a:r>
            <a:r>
              <a:rPr lang="en-PH" sz="6400" dirty="0" err="1" smtClean="0"/>
              <a:t>int</a:t>
            </a:r>
            <a:r>
              <a:rPr lang="en-PH" sz="6400" dirty="0" smtClean="0"/>
              <a:t> N, </a:t>
            </a:r>
            <a:r>
              <a:rPr lang="en-PH" sz="6400" dirty="0" err="1" smtClean="0"/>
              <a:t>int</a:t>
            </a:r>
            <a:r>
              <a:rPr lang="en-PH" sz="6400" dirty="0" smtClean="0"/>
              <a:t> M)</a:t>
            </a:r>
          </a:p>
          <a:p>
            <a:pPr>
              <a:buNone/>
            </a:pPr>
            <a:r>
              <a:rPr lang="en-PH" sz="6400" dirty="0" smtClean="0"/>
              <a:t>{</a:t>
            </a:r>
          </a:p>
          <a:p>
            <a:pPr>
              <a:buNone/>
            </a:pPr>
            <a:r>
              <a:rPr lang="en-PH" sz="6400" dirty="0" smtClean="0"/>
              <a:t>  for(</a:t>
            </a:r>
            <a:r>
              <a:rPr lang="en-PH" sz="6400" dirty="0" err="1" smtClean="0"/>
              <a:t>int</a:t>
            </a:r>
            <a:r>
              <a:rPr lang="en-PH" sz="6400" dirty="0" smtClean="0"/>
              <a:t> R=0;R&lt;N;R++)</a:t>
            </a:r>
          </a:p>
          <a:p>
            <a:pPr>
              <a:buNone/>
            </a:pPr>
            <a:r>
              <a:rPr lang="en-PH" sz="6400" dirty="0" smtClean="0"/>
              <a:t>    for(</a:t>
            </a:r>
            <a:r>
              <a:rPr lang="en-PH" sz="6400" dirty="0" err="1" smtClean="0"/>
              <a:t>int</a:t>
            </a:r>
            <a:r>
              <a:rPr lang="en-PH" sz="6400" dirty="0" smtClean="0"/>
              <a:t> C=0;C&lt;M;C++)</a:t>
            </a:r>
          </a:p>
          <a:p>
            <a:pPr>
              <a:buNone/>
            </a:pPr>
            <a:r>
              <a:rPr lang="en-PH" sz="6400" dirty="0" smtClean="0"/>
              <a:t>       B[C][R]=A[R][C];</a:t>
            </a:r>
          </a:p>
          <a:p>
            <a:pPr>
              <a:buNone/>
            </a:pPr>
            <a:r>
              <a:rPr lang="en-PH" sz="6400" dirty="0" smtClean="0"/>
              <a:t>}</a:t>
            </a:r>
          </a:p>
          <a:p>
            <a:pPr>
              <a:buNone/>
            </a:pPr>
            <a:endParaRPr lang="en-PH" sz="6400" dirty="0" smtClean="0"/>
          </a:p>
          <a:p>
            <a:pPr>
              <a:buNone/>
            </a:pPr>
            <a:r>
              <a:rPr lang="en-PH" sz="6400" dirty="0" err="1" smtClean="0"/>
              <a:t>int</a:t>
            </a:r>
            <a:r>
              <a:rPr lang="en-PH" sz="6400" dirty="0" smtClean="0"/>
              <a:t> main()</a:t>
            </a:r>
          </a:p>
          <a:p>
            <a:pPr>
              <a:buNone/>
            </a:pPr>
            <a:r>
              <a:rPr lang="en-PH" sz="6400" dirty="0" smtClean="0"/>
              <a:t>{</a:t>
            </a:r>
          </a:p>
          <a:p>
            <a:pPr>
              <a:buNone/>
            </a:pPr>
            <a:r>
              <a:rPr lang="de-DE" sz="6400" dirty="0" smtClean="0"/>
              <a:t>int Num[2][3],T[3][2],j,k;</a:t>
            </a:r>
          </a:p>
          <a:p>
            <a:pPr>
              <a:buNone/>
            </a:pPr>
            <a:r>
              <a:rPr lang="en-PH" sz="6400" dirty="0" err="1" smtClean="0"/>
              <a:t>cout</a:t>
            </a:r>
            <a:r>
              <a:rPr lang="en-PH" sz="6400" dirty="0" smtClean="0"/>
              <a:t>&lt;&lt;"Matrix A\n";</a:t>
            </a:r>
          </a:p>
          <a:p>
            <a:pPr>
              <a:buNone/>
            </a:pPr>
            <a:r>
              <a:rPr lang="en-PH" sz="6400" dirty="0" smtClean="0"/>
              <a:t>for(j=0;j&lt;2;j++){</a:t>
            </a:r>
          </a:p>
          <a:p>
            <a:pPr>
              <a:buNone/>
            </a:pPr>
            <a:r>
              <a:rPr lang="en-PH" sz="6400" dirty="0" smtClean="0"/>
              <a:t>    for(k=0;k&lt;3;k++)</a:t>
            </a:r>
          </a:p>
          <a:p>
            <a:pPr>
              <a:buNone/>
            </a:pPr>
            <a:r>
              <a:rPr lang="en-PH" sz="6400" dirty="0" smtClean="0"/>
              <a:t>{</a:t>
            </a:r>
          </a:p>
          <a:p>
            <a:pPr>
              <a:buNone/>
            </a:pPr>
            <a:r>
              <a:rPr lang="en-PH" sz="6400" dirty="0" err="1" smtClean="0"/>
              <a:t>cin</a:t>
            </a:r>
            <a:r>
              <a:rPr lang="en-PH" sz="6400" dirty="0" smtClean="0"/>
              <a:t>&gt;&gt;Num[j][k];</a:t>
            </a:r>
          </a:p>
          <a:p>
            <a:pPr>
              <a:buNone/>
            </a:pPr>
            <a:r>
              <a:rPr lang="en-PH" sz="6400" dirty="0" smtClean="0"/>
              <a:t>}</a:t>
            </a:r>
          </a:p>
          <a:p>
            <a:pPr>
              <a:buNone/>
            </a:pPr>
            <a:r>
              <a:rPr lang="en-PH" sz="6400" dirty="0" smtClean="0"/>
              <a:t>}</a:t>
            </a:r>
          </a:p>
          <a:p>
            <a:pPr>
              <a:buNone/>
            </a:pPr>
            <a:r>
              <a:rPr lang="en-PH" sz="6400" dirty="0" smtClean="0"/>
              <a:t>Transpose(Num,T,2,3);</a:t>
            </a:r>
          </a:p>
          <a:p>
            <a:pPr>
              <a:buNone/>
            </a:pPr>
            <a:r>
              <a:rPr lang="en-PH" sz="6400" dirty="0" err="1" smtClean="0"/>
              <a:t>cout</a:t>
            </a:r>
            <a:r>
              <a:rPr lang="en-PH" sz="6400" dirty="0" smtClean="0"/>
              <a:t>&lt;&lt;"Transpose of Matrix A\n";</a:t>
            </a:r>
          </a:p>
          <a:p>
            <a:pPr>
              <a:buNone/>
            </a:pPr>
            <a:r>
              <a:rPr lang="en-PH" sz="6400" dirty="0" smtClean="0"/>
              <a:t>for(j=0;j&lt;3;j++){</a:t>
            </a:r>
          </a:p>
          <a:p>
            <a:pPr>
              <a:buNone/>
            </a:pPr>
            <a:r>
              <a:rPr lang="en-PH" sz="6400" dirty="0" smtClean="0"/>
              <a:t>    for(k=0;k&lt;2;k++)</a:t>
            </a:r>
          </a:p>
          <a:p>
            <a:pPr>
              <a:buNone/>
            </a:pPr>
            <a:r>
              <a:rPr lang="en-PH" sz="6400" dirty="0" smtClean="0"/>
              <a:t>{</a:t>
            </a:r>
          </a:p>
          <a:p>
            <a:pPr>
              <a:buNone/>
            </a:pPr>
            <a:r>
              <a:rPr lang="en-PH" sz="6400" dirty="0" err="1" smtClean="0"/>
              <a:t>cout</a:t>
            </a:r>
            <a:r>
              <a:rPr lang="en-PH" sz="6400" dirty="0" smtClean="0"/>
              <a:t>&lt;&lt;T[j][k]&lt;&lt;" ";</a:t>
            </a:r>
          </a:p>
          <a:p>
            <a:pPr>
              <a:buNone/>
            </a:pPr>
            <a:r>
              <a:rPr lang="en-PH" sz="6400" dirty="0" smtClean="0"/>
              <a:t>}</a:t>
            </a:r>
          </a:p>
          <a:p>
            <a:pPr>
              <a:buNone/>
            </a:pPr>
            <a:r>
              <a:rPr lang="en-PH" sz="6400" dirty="0" err="1" smtClean="0"/>
              <a:t>cout</a:t>
            </a:r>
            <a:r>
              <a:rPr lang="en-PH" sz="6400" dirty="0" smtClean="0"/>
              <a:t>&lt;&lt;</a:t>
            </a:r>
            <a:r>
              <a:rPr lang="en-PH" sz="6400" dirty="0" err="1" smtClean="0"/>
              <a:t>endl</a:t>
            </a:r>
            <a:r>
              <a:rPr lang="en-PH" sz="6400" dirty="0" smtClean="0"/>
              <a:t>;</a:t>
            </a:r>
          </a:p>
          <a:p>
            <a:pPr>
              <a:buNone/>
            </a:pPr>
            <a:r>
              <a:rPr lang="en-PH" sz="6400" dirty="0" smtClean="0"/>
              <a:t>}</a:t>
            </a:r>
          </a:p>
          <a:p>
            <a:pPr>
              <a:buNone/>
            </a:pPr>
            <a:r>
              <a:rPr lang="en-PH" sz="6400" dirty="0" err="1" smtClean="0"/>
              <a:t>getch</a:t>
            </a:r>
            <a:r>
              <a:rPr lang="en-PH" sz="6400" dirty="0" smtClean="0"/>
              <a:t>();</a:t>
            </a:r>
          </a:p>
          <a:p>
            <a:pPr>
              <a:buNone/>
            </a:pPr>
            <a:r>
              <a:rPr lang="en-PH" sz="6400" dirty="0" smtClean="0"/>
              <a:t>return 0;</a:t>
            </a:r>
          </a:p>
          <a:p>
            <a:pPr>
              <a:buNone/>
            </a:pPr>
            <a:r>
              <a:rPr lang="en-PH" sz="6400" dirty="0" smtClean="0"/>
              <a:t>}</a:t>
            </a:r>
          </a:p>
          <a:p>
            <a:pPr>
              <a:buNone/>
            </a:pPr>
            <a:endParaRPr lang="en-PH" sz="6400" dirty="0" smtClean="0"/>
          </a:p>
          <a:p>
            <a:pPr>
              <a:buNone/>
            </a:pPr>
            <a:endParaRPr lang="en-PH" dirty="0" smtClean="0"/>
          </a:p>
          <a:p>
            <a:pPr>
              <a:buNone/>
            </a:pPr>
            <a:endParaRPr lang="en-PH" dirty="0" smtClean="0"/>
          </a:p>
          <a:p>
            <a:pPr>
              <a:buNone/>
            </a:pPr>
            <a:endParaRPr lang="en-PH"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PH" sz="3200" i="1" dirty="0" smtClean="0"/>
              <a:t/>
            </a:r>
            <a:br>
              <a:rPr lang="en-PH" sz="3200" i="1" dirty="0" smtClean="0"/>
            </a:br>
            <a:r>
              <a:rPr lang="en-PH" sz="3200" i="1" dirty="0" smtClean="0"/>
              <a:t>This program counts the no of words in </a:t>
            </a:r>
            <a:br>
              <a:rPr lang="en-PH" sz="3200" i="1" dirty="0" smtClean="0"/>
            </a:br>
            <a:r>
              <a:rPr lang="en-PH" sz="3200" i="1" dirty="0" smtClean="0"/>
              <a:t>a line of text</a:t>
            </a:r>
            <a:br>
              <a:rPr lang="en-PH" sz="3200" i="1" dirty="0" smtClean="0"/>
            </a:br>
            <a:endParaRPr lang="en-PH" sz="3200" i="1" dirty="0"/>
          </a:p>
        </p:txBody>
      </p:sp>
      <p:sp>
        <p:nvSpPr>
          <p:cNvPr id="3" name="Content Placeholder 2"/>
          <p:cNvSpPr>
            <a:spLocks noGrp="1"/>
          </p:cNvSpPr>
          <p:nvPr>
            <p:ph idx="1"/>
          </p:nvPr>
        </p:nvSpPr>
        <p:spPr/>
        <p:txBody>
          <a:bodyPr numCol="2">
            <a:normAutofit fontScale="62500" lnSpcReduction="20000"/>
          </a:bodyPr>
          <a:lstStyle/>
          <a:p>
            <a:pPr>
              <a:buNone/>
            </a:pPr>
            <a:r>
              <a:rPr lang="en-PH" dirty="0" smtClean="0"/>
              <a:t>#include&lt;</a:t>
            </a:r>
            <a:r>
              <a:rPr lang="en-PH" dirty="0" err="1" smtClean="0"/>
              <a:t>iostream</a:t>
            </a:r>
            <a:r>
              <a:rPr lang="en-PH" dirty="0" smtClean="0"/>
              <a:t>&gt;</a:t>
            </a:r>
          </a:p>
          <a:p>
            <a:pPr>
              <a:buNone/>
            </a:pPr>
            <a:r>
              <a:rPr lang="en-PH" dirty="0" smtClean="0"/>
              <a:t>#include&lt;</a:t>
            </a:r>
            <a:r>
              <a:rPr lang="en-PH" dirty="0" err="1" smtClean="0"/>
              <a:t>conio.h</a:t>
            </a:r>
            <a:r>
              <a:rPr lang="en-PH" dirty="0" smtClean="0"/>
              <a:t>&gt;</a:t>
            </a:r>
          </a:p>
          <a:p>
            <a:pPr>
              <a:buNone/>
            </a:pPr>
            <a:r>
              <a:rPr lang="en-PH" dirty="0" smtClean="0"/>
              <a:t>#include&lt;</a:t>
            </a:r>
            <a:r>
              <a:rPr lang="en-PH" dirty="0" err="1" smtClean="0"/>
              <a:t>string.h</a:t>
            </a:r>
            <a:r>
              <a:rPr lang="en-PH" dirty="0" smtClean="0"/>
              <a:t>&gt;</a:t>
            </a:r>
          </a:p>
          <a:p>
            <a:pPr>
              <a:buNone/>
            </a:pPr>
            <a:r>
              <a:rPr lang="en-PH" dirty="0" smtClean="0"/>
              <a:t>using namespace std;</a:t>
            </a:r>
          </a:p>
          <a:p>
            <a:pPr>
              <a:buNone/>
            </a:pPr>
            <a:endParaRPr lang="en-PH" dirty="0" smtClean="0"/>
          </a:p>
          <a:p>
            <a:pPr>
              <a:buNone/>
            </a:pPr>
            <a:r>
              <a:rPr lang="en-PH" dirty="0" err="1" smtClean="0"/>
              <a:t>int</a:t>
            </a:r>
            <a:r>
              <a:rPr lang="en-PH" dirty="0" smtClean="0"/>
              <a:t> Count(char Source[100]){</a:t>
            </a:r>
          </a:p>
          <a:p>
            <a:pPr>
              <a:buNone/>
            </a:pPr>
            <a:r>
              <a:rPr lang="en-PH" dirty="0" err="1" smtClean="0"/>
              <a:t>int</a:t>
            </a:r>
            <a:r>
              <a:rPr lang="en-PH" dirty="0" smtClean="0"/>
              <a:t> L,J, Word=0,Number=0;</a:t>
            </a:r>
          </a:p>
          <a:p>
            <a:pPr>
              <a:buNone/>
            </a:pPr>
            <a:r>
              <a:rPr lang="en-PH" dirty="0" smtClean="0"/>
              <a:t>L=</a:t>
            </a:r>
            <a:r>
              <a:rPr lang="en-PH" dirty="0" err="1" smtClean="0"/>
              <a:t>strlen</a:t>
            </a:r>
            <a:r>
              <a:rPr lang="en-PH" dirty="0" smtClean="0"/>
              <a:t>(Source);</a:t>
            </a:r>
          </a:p>
          <a:p>
            <a:pPr>
              <a:buNone/>
            </a:pPr>
            <a:r>
              <a:rPr lang="en-PH" dirty="0" err="1" smtClean="0"/>
              <a:t>cout</a:t>
            </a:r>
            <a:r>
              <a:rPr lang="en-PH" dirty="0" smtClean="0"/>
              <a:t>&lt;&lt;"It has "&lt;&lt;L&lt;&lt;" characters."&lt;&lt;</a:t>
            </a:r>
            <a:r>
              <a:rPr lang="en-PH" dirty="0" err="1" smtClean="0"/>
              <a:t>endl</a:t>
            </a:r>
            <a:r>
              <a:rPr lang="en-PH" dirty="0" smtClean="0"/>
              <a:t>;</a:t>
            </a:r>
          </a:p>
          <a:p>
            <a:pPr>
              <a:buNone/>
            </a:pPr>
            <a:r>
              <a:rPr lang="en-PH" dirty="0" smtClean="0"/>
              <a:t>for(J=0;J&lt;=L;J++)</a:t>
            </a:r>
          </a:p>
          <a:p>
            <a:pPr>
              <a:buNone/>
            </a:pPr>
            <a:r>
              <a:rPr lang="en-PH" dirty="0" smtClean="0"/>
              <a:t>	if(Source[J]==' ' || Source[J]=='\0')</a:t>
            </a:r>
          </a:p>
          <a:p>
            <a:pPr>
              <a:buNone/>
            </a:pPr>
            <a:r>
              <a:rPr lang="en-PH" dirty="0" smtClean="0"/>
              <a:t>		Number++;</a:t>
            </a:r>
          </a:p>
          <a:p>
            <a:pPr>
              <a:buNone/>
            </a:pPr>
            <a:r>
              <a:rPr lang="en-PH" dirty="0" smtClean="0"/>
              <a:t>return Number;</a:t>
            </a:r>
          </a:p>
          <a:p>
            <a:pPr>
              <a:buNone/>
            </a:pPr>
            <a:r>
              <a:rPr lang="en-PH" dirty="0" smtClean="0"/>
              <a:t>}</a:t>
            </a:r>
          </a:p>
          <a:p>
            <a:pPr>
              <a:buNone/>
            </a:pPr>
            <a:endParaRPr lang="en-PH" dirty="0" smtClean="0"/>
          </a:p>
          <a:p>
            <a:pPr>
              <a:buNone/>
            </a:pPr>
            <a:r>
              <a:rPr lang="en-PH" dirty="0" smtClean="0"/>
              <a:t>          </a:t>
            </a:r>
            <a:r>
              <a:rPr lang="en-PH" dirty="0" err="1" smtClean="0"/>
              <a:t>int</a:t>
            </a:r>
            <a:r>
              <a:rPr lang="en-PH" dirty="0" smtClean="0"/>
              <a:t> main(){</a:t>
            </a:r>
          </a:p>
          <a:p>
            <a:pPr>
              <a:buNone/>
            </a:pPr>
            <a:r>
              <a:rPr lang="en-PH" dirty="0" smtClean="0"/>
              <a:t>	char Source[100];</a:t>
            </a:r>
          </a:p>
          <a:p>
            <a:pPr>
              <a:buNone/>
            </a:pPr>
            <a:r>
              <a:rPr lang="en-PH" dirty="0" smtClean="0"/>
              <a:t>	</a:t>
            </a:r>
            <a:r>
              <a:rPr lang="en-PH" dirty="0" err="1" smtClean="0"/>
              <a:t>int</a:t>
            </a:r>
            <a:r>
              <a:rPr lang="en-PH" dirty="0" smtClean="0"/>
              <a:t> Num;</a:t>
            </a:r>
          </a:p>
          <a:p>
            <a:pPr>
              <a:buNone/>
            </a:pPr>
            <a:r>
              <a:rPr lang="en-PH" dirty="0" smtClean="0"/>
              <a:t>	</a:t>
            </a:r>
            <a:r>
              <a:rPr lang="en-PH" dirty="0" err="1" smtClean="0"/>
              <a:t>cout</a:t>
            </a:r>
            <a:r>
              <a:rPr lang="en-PH" dirty="0" smtClean="0"/>
              <a:t>&lt;&lt;"Enter your message: ";</a:t>
            </a:r>
          </a:p>
          <a:p>
            <a:pPr>
              <a:buNone/>
            </a:pPr>
            <a:r>
              <a:rPr lang="en-PH" dirty="0" smtClean="0"/>
              <a:t>	</a:t>
            </a:r>
            <a:r>
              <a:rPr lang="en-PH" dirty="0" err="1" smtClean="0"/>
              <a:t>cin.getline</a:t>
            </a:r>
            <a:r>
              <a:rPr lang="en-PH" dirty="0" smtClean="0"/>
              <a:t>(Source,100);</a:t>
            </a:r>
          </a:p>
          <a:p>
            <a:pPr>
              <a:buNone/>
            </a:pPr>
            <a:r>
              <a:rPr lang="en-PH" dirty="0" smtClean="0"/>
              <a:t>	Num = Count(Source);</a:t>
            </a:r>
          </a:p>
          <a:p>
            <a:pPr>
              <a:buNone/>
            </a:pPr>
            <a:r>
              <a:rPr lang="en-PH" dirty="0" smtClean="0"/>
              <a:t>	</a:t>
            </a:r>
            <a:r>
              <a:rPr lang="en-PH" dirty="0" err="1" smtClean="0"/>
              <a:t>cout</a:t>
            </a:r>
            <a:r>
              <a:rPr lang="en-PH" dirty="0" smtClean="0"/>
              <a:t>&lt;&lt;"Your message contains "&lt;&lt;Num&lt;&lt;" word(s).";</a:t>
            </a:r>
          </a:p>
          <a:p>
            <a:pPr>
              <a:buNone/>
            </a:pPr>
            <a:r>
              <a:rPr lang="en-PH" dirty="0" smtClean="0"/>
              <a:t>	</a:t>
            </a:r>
            <a:r>
              <a:rPr lang="en-PH" dirty="0" err="1" smtClean="0"/>
              <a:t>getch</a:t>
            </a:r>
            <a:r>
              <a:rPr lang="en-PH" dirty="0" smtClean="0"/>
              <a:t>();</a:t>
            </a:r>
          </a:p>
          <a:p>
            <a:pPr>
              <a:buNone/>
            </a:pPr>
            <a:r>
              <a:rPr lang="en-PH" dirty="0" smtClean="0"/>
              <a:t>              }</a:t>
            </a:r>
          </a:p>
          <a:p>
            <a:pPr>
              <a:buNone/>
            </a:pP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286000"/>
            <a:ext cx="8077200" cy="523220"/>
          </a:xfrm>
          <a:prstGeom prst="rect">
            <a:avLst/>
          </a:prstGeom>
          <a:noFill/>
        </p:spPr>
        <p:txBody>
          <a:bodyPr wrap="square" rtlCol="0">
            <a:spAutoFit/>
          </a:bodyPr>
          <a:lstStyle/>
          <a:p>
            <a:pPr algn="just"/>
            <a:r>
              <a:rPr lang="en-US" sz="2800" dirty="0" smtClean="0">
                <a:latin typeface="Arial" pitchFamily="34" charset="0"/>
                <a:cs typeface="Arial" pitchFamily="34" charset="0"/>
              </a:rPr>
              <a:t>	</a:t>
            </a:r>
            <a:endParaRPr lang="en-US" sz="2600" dirty="0">
              <a:latin typeface="Arial" pitchFamily="34" charset="0"/>
              <a:cs typeface="Arial" pitchFamily="34" charset="0"/>
            </a:endParaRPr>
          </a:p>
        </p:txBody>
      </p:sp>
      <p:sp>
        <p:nvSpPr>
          <p:cNvPr id="1027" name="Rectangle 3"/>
          <p:cNvSpPr>
            <a:spLocks noChangeArrowheads="1"/>
          </p:cNvSpPr>
          <p:nvPr/>
        </p:nvSpPr>
        <p:spPr bwMode="auto">
          <a:xfrm>
            <a:off x="0" y="533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ea typeface="Times New Roman" pitchFamily="18" charset="0"/>
                <a:cs typeface="Times New Roman" pitchFamily="18" charset="0"/>
              </a:rPr>
              <a:t/>
            </a:r>
            <a:br>
              <a:rPr kumimoji="0" lang="en-US" sz="900" b="0" i="0" u="none" strike="noStrike" cap="none" normalizeH="0" baseline="0" smtClean="0">
                <a:ln>
                  <a:noFill/>
                </a:ln>
                <a:solidFill>
                  <a:srgbClr val="000000"/>
                </a:solidFill>
                <a:effectLst/>
                <a:latin typeface="Verdana" pitchFamily="34" charset="0"/>
                <a:ea typeface="Times New Roman" pitchFamily="18" charset="0"/>
                <a:cs typeface="Times New Roman" pitchFamily="18" charset="0"/>
              </a:rPr>
            </a:br>
            <a:r>
              <a:rPr kumimoji="0" lang="en-US" sz="900" b="0" i="0" u="none" strike="noStrike" cap="none" normalizeH="0" baseline="0" smtClean="0">
                <a:ln>
                  <a:noFill/>
                </a:ln>
                <a:solidFill>
                  <a:srgbClr val="000000"/>
                </a:solidFill>
                <a:effectLst/>
                <a:latin typeface="Verdana" pitchFamily="34" charset="0"/>
                <a:ea typeface="Times New Roman" pitchFamily="18" charset="0"/>
                <a:cs typeface="Times New Roman" pitchFamily="18" charset="0"/>
              </a:rPr>
              <a:t/>
            </a:r>
            <a:br>
              <a:rPr kumimoji="0" lang="en-US" sz="900" b="0" i="0" u="none" strike="noStrike" cap="none" normalizeH="0" baseline="0" smtClean="0">
                <a:ln>
                  <a:noFill/>
                </a:ln>
                <a:solidFill>
                  <a:srgbClr val="000000"/>
                </a:solidFill>
                <a:effectLst/>
                <a:latin typeface="Verdana" pitchFamily="34" charset="0"/>
                <a:ea typeface="Times New Roman" pitchFamily="18" charset="0"/>
                <a:cs typeface="Times New Roman" pitchFamily="18" charset="0"/>
              </a:rPr>
            </a:br>
            <a:r>
              <a:rPr kumimoji="0" lang="en-US" sz="900" b="0" i="0" u="none" strike="noStrike" cap="none" normalizeH="0" baseline="0" smtClean="0">
                <a:ln>
                  <a:noFill/>
                </a:ln>
                <a:solidFill>
                  <a:srgbClr val="000000"/>
                </a:solidFill>
                <a:effectLst/>
                <a:latin typeface="Verdana" pitchFamily="34" charset="0"/>
                <a:ea typeface="Times New Roman" pitchFamily="18" charset="0"/>
                <a:cs typeface="Times New Roman" pitchFamily="18" charset="0"/>
              </a:rPr>
              <a:t/>
            </a:r>
            <a:br>
              <a:rPr kumimoji="0" lang="en-US" sz="900" b="0" i="0" u="none" strike="noStrike" cap="none" normalizeH="0" baseline="0" smtClean="0">
                <a:ln>
                  <a:noFill/>
                </a:ln>
                <a:solidFill>
                  <a:srgbClr val="000000"/>
                </a:solidFill>
                <a:effectLst/>
                <a:latin typeface="Verdana" pitchFamily="34" charset="0"/>
                <a:ea typeface="Times New Roman" pitchFamily="18"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endParaRPr>
          </a:p>
        </p:txBody>
      </p:sp>
      <p:sp>
        <p:nvSpPr>
          <p:cNvPr id="9" name="Title 8"/>
          <p:cNvSpPr>
            <a:spLocks noGrp="1"/>
          </p:cNvSpPr>
          <p:nvPr>
            <p:ph type="title"/>
          </p:nvPr>
        </p:nvSpPr>
        <p:spPr/>
        <p:txBody>
          <a:bodyPr/>
          <a:lstStyle/>
          <a:p>
            <a:r>
              <a:rPr lang="en-PH" b="1" dirty="0" smtClean="0"/>
              <a:t>Array</a:t>
            </a:r>
            <a:r>
              <a:rPr lang="en-PH" dirty="0" smtClean="0"/>
              <a:t> </a:t>
            </a:r>
            <a:endParaRPr lang="en-PH" dirty="0"/>
          </a:p>
        </p:txBody>
      </p:sp>
      <p:sp>
        <p:nvSpPr>
          <p:cNvPr id="11" name="Content Placeholder 10"/>
          <p:cNvSpPr>
            <a:spLocks noGrp="1"/>
          </p:cNvSpPr>
          <p:nvPr>
            <p:ph idx="1"/>
          </p:nvPr>
        </p:nvSpPr>
        <p:spPr>
          <a:xfrm>
            <a:off x="533400" y="1371600"/>
            <a:ext cx="8229600" cy="3657600"/>
          </a:xfrm>
        </p:spPr>
        <p:txBody>
          <a:bodyPr>
            <a:normAutofit fontScale="92500" lnSpcReduction="10000"/>
          </a:bodyPr>
          <a:lstStyle/>
          <a:p>
            <a:pPr algn="just"/>
            <a:r>
              <a:rPr lang="en-US" dirty="0" smtClean="0">
                <a:latin typeface="+mj-lt"/>
                <a:cs typeface="Arial" pitchFamily="34" charset="0"/>
              </a:rPr>
              <a:t>An </a:t>
            </a:r>
            <a:r>
              <a:rPr lang="en-US" b="1" i="1" dirty="0" smtClean="0">
                <a:solidFill>
                  <a:schemeClr val="accent1">
                    <a:lumMod val="75000"/>
                  </a:schemeClr>
                </a:solidFill>
                <a:latin typeface="+mj-lt"/>
                <a:cs typeface="Arial" pitchFamily="34" charset="0"/>
              </a:rPr>
              <a:t>array</a:t>
            </a:r>
            <a:r>
              <a:rPr lang="en-US" dirty="0" smtClean="0">
                <a:latin typeface="+mj-lt"/>
                <a:cs typeface="Arial" pitchFamily="34" charset="0"/>
              </a:rPr>
              <a:t> is a data structure which allows a collective name to be given to a group of elements which </a:t>
            </a:r>
            <a:r>
              <a:rPr lang="en-US" b="1" i="1" dirty="0" smtClean="0">
                <a:solidFill>
                  <a:schemeClr val="accent1">
                    <a:lumMod val="75000"/>
                  </a:schemeClr>
                </a:solidFill>
                <a:latin typeface="+mj-lt"/>
                <a:cs typeface="Arial" pitchFamily="34" charset="0"/>
              </a:rPr>
              <a:t>all have the same type</a:t>
            </a:r>
            <a:r>
              <a:rPr lang="en-US" dirty="0" smtClean="0">
                <a:latin typeface="+mj-lt"/>
                <a:cs typeface="Arial" pitchFamily="34" charset="0"/>
              </a:rPr>
              <a:t>. </a:t>
            </a:r>
          </a:p>
          <a:p>
            <a:pPr algn="just"/>
            <a:r>
              <a:rPr lang="en-US" dirty="0" smtClean="0">
                <a:latin typeface="+mj-lt"/>
                <a:cs typeface="Arial" pitchFamily="34" charset="0"/>
              </a:rPr>
              <a:t>An individual element of an array is identified by its own unique </a:t>
            </a:r>
            <a:r>
              <a:rPr lang="en-US" b="1" i="1" dirty="0" smtClean="0">
                <a:solidFill>
                  <a:schemeClr val="accent1">
                    <a:lumMod val="75000"/>
                  </a:schemeClr>
                </a:solidFill>
                <a:latin typeface="+mj-lt"/>
                <a:cs typeface="Arial" pitchFamily="34" charset="0"/>
              </a:rPr>
              <a:t>index</a:t>
            </a:r>
            <a:r>
              <a:rPr lang="en-US" dirty="0" smtClean="0">
                <a:latin typeface="+mj-lt"/>
                <a:cs typeface="Arial" pitchFamily="34" charset="0"/>
              </a:rPr>
              <a:t> (or </a:t>
            </a:r>
            <a:r>
              <a:rPr lang="en-US" b="1" i="1" dirty="0" smtClean="0">
                <a:solidFill>
                  <a:schemeClr val="accent1">
                    <a:lumMod val="75000"/>
                  </a:schemeClr>
                </a:solidFill>
                <a:latin typeface="+mj-lt"/>
                <a:cs typeface="Arial" pitchFamily="34" charset="0"/>
              </a:rPr>
              <a:t>subscript</a:t>
            </a:r>
            <a:r>
              <a:rPr lang="en-US" dirty="0" smtClean="0">
                <a:latin typeface="+mj-lt"/>
                <a:cs typeface="Arial" pitchFamily="34" charset="0"/>
              </a:rPr>
              <a:t>).</a:t>
            </a:r>
          </a:p>
          <a:p>
            <a:pPr lvl="0" algn="just"/>
            <a:r>
              <a:rPr lang="en-US" dirty="0" smtClean="0">
                <a:solidFill>
                  <a:srgbClr val="000000"/>
                </a:solidFill>
                <a:latin typeface="+mj-lt"/>
                <a:ea typeface="Times New Roman" pitchFamily="18" charset="0"/>
                <a:cs typeface="Arial" pitchFamily="34" charset="0"/>
              </a:rPr>
              <a:t>For example, an array to contain five(5) integer values of type </a:t>
            </a:r>
            <a:r>
              <a:rPr lang="en-US" b="1" i="1" dirty="0" err="1" smtClean="0">
                <a:solidFill>
                  <a:srgbClr val="000000"/>
                </a:solidFill>
                <a:latin typeface="+mj-lt"/>
                <a:ea typeface="Times New Roman" pitchFamily="18" charset="0"/>
                <a:cs typeface="Arial" pitchFamily="34" charset="0"/>
              </a:rPr>
              <a:t>int</a:t>
            </a:r>
            <a:r>
              <a:rPr lang="en-US" dirty="0" smtClean="0">
                <a:solidFill>
                  <a:srgbClr val="000000"/>
                </a:solidFill>
                <a:latin typeface="+mj-lt"/>
                <a:ea typeface="Times New Roman" pitchFamily="18" charset="0"/>
                <a:cs typeface="Arial" pitchFamily="34" charset="0"/>
              </a:rPr>
              <a:t> called </a:t>
            </a:r>
            <a:r>
              <a:rPr lang="en-US" b="1" i="1" dirty="0" smtClean="0">
                <a:solidFill>
                  <a:srgbClr val="000000"/>
                </a:solidFill>
                <a:latin typeface="+mj-lt"/>
                <a:ea typeface="Times New Roman" pitchFamily="18" charset="0"/>
                <a:cs typeface="Arial" pitchFamily="34" charset="0"/>
              </a:rPr>
              <a:t>Num</a:t>
            </a:r>
            <a:r>
              <a:rPr lang="en-US" dirty="0" smtClean="0">
                <a:solidFill>
                  <a:srgbClr val="000000"/>
                </a:solidFill>
                <a:latin typeface="+mj-lt"/>
                <a:ea typeface="Times New Roman" pitchFamily="18" charset="0"/>
                <a:cs typeface="Arial" pitchFamily="34" charset="0"/>
              </a:rPr>
              <a:t> could be represented like this:</a:t>
            </a:r>
            <a:endParaRPr lang="en-US" dirty="0" smtClean="0">
              <a:latin typeface="+mj-lt"/>
              <a:cs typeface="Arial" pitchFamily="34" charset="0"/>
            </a:endParaRPr>
          </a:p>
          <a:p>
            <a:pPr>
              <a:buNone/>
            </a:pPr>
            <a:endParaRPr lang="en-PH" dirty="0">
              <a:latin typeface="+mj-lt"/>
            </a:endParaRPr>
          </a:p>
        </p:txBody>
      </p:sp>
      <p:graphicFrame>
        <p:nvGraphicFramePr>
          <p:cNvPr id="12" name="Table 11"/>
          <p:cNvGraphicFramePr>
            <a:graphicFrameLocks noGrp="1"/>
          </p:cNvGraphicFramePr>
          <p:nvPr/>
        </p:nvGraphicFramePr>
        <p:xfrm>
          <a:off x="1981200" y="5334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sp>
        <p:nvSpPr>
          <p:cNvPr id="13" name="TextBox 12"/>
          <p:cNvSpPr txBox="1"/>
          <p:nvPr/>
        </p:nvSpPr>
        <p:spPr>
          <a:xfrm>
            <a:off x="990600" y="4932402"/>
            <a:ext cx="942887" cy="553998"/>
          </a:xfrm>
          <a:prstGeom prst="rect">
            <a:avLst/>
          </a:prstGeom>
          <a:noFill/>
        </p:spPr>
        <p:txBody>
          <a:bodyPr wrap="none" rtlCol="0">
            <a:spAutoFit/>
          </a:bodyPr>
          <a:lstStyle/>
          <a:p>
            <a:r>
              <a:rPr lang="en-PH" sz="3000" b="1" i="1" dirty="0" smtClean="0"/>
              <a:t>Num</a:t>
            </a:r>
            <a:endParaRPr lang="en-PH" sz="3000" b="1" i="1" dirty="0"/>
          </a:p>
        </p:txBody>
      </p:sp>
      <p:sp>
        <p:nvSpPr>
          <p:cNvPr id="14" name="TextBox 13"/>
          <p:cNvSpPr txBox="1"/>
          <p:nvPr/>
        </p:nvSpPr>
        <p:spPr>
          <a:xfrm>
            <a:off x="2057400" y="5634335"/>
            <a:ext cx="6096000" cy="461665"/>
          </a:xfrm>
          <a:prstGeom prst="rect">
            <a:avLst/>
          </a:prstGeom>
          <a:noFill/>
        </p:spPr>
        <p:txBody>
          <a:bodyPr wrap="square" rtlCol="0">
            <a:spAutoFit/>
          </a:bodyPr>
          <a:lstStyle/>
          <a:p>
            <a:r>
              <a:rPr lang="en-PH" sz="2400" dirty="0" smtClean="0"/>
              <a:t>      0                1               2                3                4</a:t>
            </a:r>
            <a:endParaRPr lang="en-PH"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 calcmode="lin" valueType="num">
                                      <p:cBhvr>
                                        <p:cTn id="14" dur="1000" fill="hold"/>
                                        <p:tgtEl>
                                          <p:spTgt spid="11">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 calcmode="lin" valueType="num">
                                      <p:cBhvr>
                                        <p:cTn id="21" dur="1000" fill="hold"/>
                                        <p:tgtEl>
                                          <p:spTgt spid="11">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 calcmode="lin" valueType="num">
                                      <p:cBhvr>
                                        <p:cTn id="28" dur="1000" fill="hold"/>
                                        <p:tgtEl>
                                          <p:spTgt spid="11">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1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900" decel="100000" fill="hold"/>
                                        <p:tgtEl>
                                          <p:spTgt spid="12"/>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800" decel="100000"/>
                                        <p:tgtEl>
                                          <p:spTgt spid="13"/>
                                        </p:tgtEl>
                                      </p:cBhvr>
                                    </p:animEffect>
                                    <p:anim calcmode="lin" valueType="num">
                                      <p:cBhvr>
                                        <p:cTn id="44" dur="800" decel="100000" fill="hold"/>
                                        <p:tgtEl>
                                          <p:spTgt spid="13"/>
                                        </p:tgtEl>
                                        <p:attrNameLst>
                                          <p:attrName>style.rotation</p:attrName>
                                        </p:attrNameLst>
                                      </p:cBhvr>
                                      <p:tavLst>
                                        <p:tav tm="0">
                                          <p:val>
                                            <p:fltVal val="-90"/>
                                          </p:val>
                                        </p:tav>
                                        <p:tav tm="100000">
                                          <p:val>
                                            <p:fltVal val="0"/>
                                          </p:val>
                                        </p:tav>
                                      </p:tavLst>
                                    </p:anim>
                                    <p:anim calcmode="lin" valueType="num">
                                      <p:cBhvr>
                                        <p:cTn id="45" dur="800" decel="100000" fill="hold"/>
                                        <p:tgtEl>
                                          <p:spTgt spid="13"/>
                                        </p:tgtEl>
                                        <p:attrNameLst>
                                          <p:attrName>ppt_x</p:attrName>
                                        </p:attrNameLst>
                                      </p:cBhvr>
                                      <p:tavLst>
                                        <p:tav tm="0">
                                          <p:val>
                                            <p:strVal val="#ppt_x+0.4"/>
                                          </p:val>
                                        </p:tav>
                                        <p:tav tm="100000">
                                          <p:val>
                                            <p:strVal val="#ppt_x-0.05"/>
                                          </p:val>
                                        </p:tav>
                                      </p:tavLst>
                                    </p:anim>
                                    <p:anim calcmode="lin" valueType="num">
                                      <p:cBhvr>
                                        <p:cTn id="46" dur="800" decel="100000" fill="hold"/>
                                        <p:tgtEl>
                                          <p:spTgt spid="13"/>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7037"/>
            <a:ext cx="8686800" cy="4525963"/>
          </a:xfrm>
        </p:spPr>
        <p:txBody>
          <a:bodyPr/>
          <a:lstStyle/>
          <a:p>
            <a:pPr algn="just">
              <a:buNone/>
            </a:pPr>
            <a:r>
              <a:rPr lang="en-PH" dirty="0" smtClean="0"/>
              <a:t>		Instead of declaring individual variables, such as age1, age2, ..., and age100, you declare one array variable such as </a:t>
            </a:r>
            <a:r>
              <a:rPr lang="en-PH" b="1" i="1" dirty="0" smtClean="0"/>
              <a:t>age</a:t>
            </a:r>
            <a:r>
              <a:rPr lang="en-PH" dirty="0" smtClean="0"/>
              <a:t> and use age[0], age[1], and ..., age[99] to represent individual variables. </a:t>
            </a:r>
            <a:endParaRPr lang="en-PH" dirty="0"/>
          </a:p>
        </p:txBody>
      </p:sp>
      <p:graphicFrame>
        <p:nvGraphicFramePr>
          <p:cNvPr id="4" name="Table 3"/>
          <p:cNvGraphicFramePr>
            <a:graphicFrameLocks noGrp="1"/>
          </p:cNvGraphicFramePr>
          <p:nvPr/>
        </p:nvGraphicFramePr>
        <p:xfrm>
          <a:off x="1981200" y="3276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sp>
        <p:nvSpPr>
          <p:cNvPr id="5" name="TextBox 4"/>
          <p:cNvSpPr txBox="1"/>
          <p:nvPr/>
        </p:nvSpPr>
        <p:spPr>
          <a:xfrm>
            <a:off x="990600" y="2875002"/>
            <a:ext cx="780983" cy="553998"/>
          </a:xfrm>
          <a:prstGeom prst="rect">
            <a:avLst/>
          </a:prstGeom>
          <a:noFill/>
        </p:spPr>
        <p:txBody>
          <a:bodyPr wrap="none" rtlCol="0">
            <a:spAutoFit/>
          </a:bodyPr>
          <a:lstStyle/>
          <a:p>
            <a:r>
              <a:rPr lang="en-PH" sz="3000" b="1" i="1" dirty="0" smtClean="0"/>
              <a:t>age</a:t>
            </a:r>
            <a:endParaRPr lang="en-PH" sz="3000" b="1" i="1" dirty="0"/>
          </a:p>
        </p:txBody>
      </p:sp>
      <p:sp>
        <p:nvSpPr>
          <p:cNvPr id="6" name="TextBox 5"/>
          <p:cNvSpPr txBox="1"/>
          <p:nvPr/>
        </p:nvSpPr>
        <p:spPr>
          <a:xfrm>
            <a:off x="2057400" y="3576935"/>
            <a:ext cx="6096000" cy="461665"/>
          </a:xfrm>
          <a:prstGeom prst="rect">
            <a:avLst/>
          </a:prstGeom>
          <a:noFill/>
        </p:spPr>
        <p:txBody>
          <a:bodyPr wrap="square" rtlCol="0">
            <a:spAutoFit/>
          </a:bodyPr>
          <a:lstStyle/>
          <a:p>
            <a:r>
              <a:rPr lang="en-PH" sz="2400" dirty="0" smtClean="0"/>
              <a:t>      0                1               2              ...                99</a:t>
            </a:r>
            <a:endParaRPr lang="en-PH" sz="2400" dirty="0"/>
          </a:p>
        </p:txBody>
      </p:sp>
      <p:cxnSp>
        <p:nvCxnSpPr>
          <p:cNvPr id="8" name="Straight Arrow Connector 7"/>
          <p:cNvCxnSpPr/>
          <p:nvPr/>
        </p:nvCxnSpPr>
        <p:spPr>
          <a:xfrm>
            <a:off x="7467600" y="4038600"/>
            <a:ext cx="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86600" y="5029200"/>
            <a:ext cx="734496" cy="584775"/>
          </a:xfrm>
          <a:prstGeom prst="rect">
            <a:avLst/>
          </a:prstGeom>
          <a:noFill/>
        </p:spPr>
        <p:txBody>
          <a:bodyPr wrap="none" rtlCol="0">
            <a:spAutoFit/>
          </a:bodyPr>
          <a:lstStyle/>
          <a:p>
            <a:r>
              <a:rPr lang="en-PH" sz="3200" b="1" i="1" dirty="0" smtClean="0"/>
              <a:t>n-1</a:t>
            </a:r>
            <a:endParaRPr lang="en-PH" sz="32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900" decel="100000" fill="hold"/>
                                        <p:tgtEl>
                                          <p:spTgt spid="4"/>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800" decel="100000"/>
                                        <p:tgtEl>
                                          <p:spTgt spid="5"/>
                                        </p:tgtEl>
                                      </p:cBhvr>
                                    </p:animEffect>
                                    <p:anim calcmode="lin" valueType="num">
                                      <p:cBhvr>
                                        <p:cTn id="23" dur="800" decel="100000" fill="hold"/>
                                        <p:tgtEl>
                                          <p:spTgt spid="5"/>
                                        </p:tgtEl>
                                        <p:attrNameLst>
                                          <p:attrName>style.rotation</p:attrName>
                                        </p:attrNameLst>
                                      </p:cBhvr>
                                      <p:tavLst>
                                        <p:tav tm="0">
                                          <p:val>
                                            <p:fltVal val="-90"/>
                                          </p:val>
                                        </p:tav>
                                        <p:tav tm="100000">
                                          <p:val>
                                            <p:fltVal val="0"/>
                                          </p:val>
                                        </p:tav>
                                      </p:tavLst>
                                    </p:anim>
                                    <p:anim calcmode="lin" valueType="num">
                                      <p:cBhvr>
                                        <p:cTn id="24" dur="800" decel="100000" fill="hold"/>
                                        <p:tgtEl>
                                          <p:spTgt spid="5"/>
                                        </p:tgtEl>
                                        <p:attrNameLst>
                                          <p:attrName>ppt_x</p:attrName>
                                        </p:attrNameLst>
                                      </p:cBhvr>
                                      <p:tavLst>
                                        <p:tav tm="0">
                                          <p:val>
                                            <p:strVal val="#ppt_x+0.4"/>
                                          </p:val>
                                        </p:tav>
                                        <p:tav tm="100000">
                                          <p:val>
                                            <p:strVal val="#ppt_x-0.05"/>
                                          </p:val>
                                        </p:tav>
                                      </p:tavLst>
                                    </p:anim>
                                    <p:anim calcmode="lin" valueType="num">
                                      <p:cBhvr>
                                        <p:cTn id="25" dur="800" decel="100000" fill="hold"/>
                                        <p:tgtEl>
                                          <p:spTgt spid="5"/>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900" decel="100000" fill="hold"/>
                                        <p:tgtEl>
                                          <p:spTgt spid="9"/>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95400"/>
            <a:ext cx="7772400" cy="4770537"/>
          </a:xfrm>
          <a:prstGeom prst="rect">
            <a:avLst/>
          </a:prstGeom>
          <a:noFill/>
        </p:spPr>
        <p:txBody>
          <a:bodyPr wrap="square" rtlCol="0">
            <a:spAutoFit/>
          </a:bodyPr>
          <a:lstStyle/>
          <a:p>
            <a:pPr algn="ctr"/>
            <a:r>
              <a:rPr lang="en-US" sz="3200" dirty="0">
                <a:latin typeface="+mj-lt"/>
                <a:cs typeface="Arial" pitchFamily="34" charset="0"/>
              </a:rPr>
              <a:t>A typical declaration for </a:t>
            </a:r>
            <a:r>
              <a:rPr lang="en-US" sz="3200" dirty="0" smtClean="0">
                <a:latin typeface="+mj-lt"/>
                <a:cs typeface="Arial" pitchFamily="34" charset="0"/>
              </a:rPr>
              <a:t>a single-dimension array </a:t>
            </a:r>
            <a:r>
              <a:rPr lang="en-US" sz="3200" dirty="0">
                <a:latin typeface="+mj-lt"/>
                <a:cs typeface="Arial" pitchFamily="34" charset="0"/>
              </a:rPr>
              <a:t>in C++ is</a:t>
            </a:r>
            <a:r>
              <a:rPr lang="en-US" sz="3200" dirty="0" smtClean="0">
                <a:latin typeface="+mj-lt"/>
                <a:cs typeface="Arial" pitchFamily="34" charset="0"/>
              </a:rPr>
              <a:t>:</a:t>
            </a:r>
            <a:r>
              <a:rPr lang="en-US" sz="3200" dirty="0">
                <a:latin typeface="+mj-lt"/>
                <a:cs typeface="Arial" pitchFamily="34" charset="0"/>
              </a:rPr>
              <a:t/>
            </a:r>
            <a:br>
              <a:rPr lang="en-US" sz="3200" dirty="0">
                <a:latin typeface="+mj-lt"/>
                <a:cs typeface="Arial" pitchFamily="34" charset="0"/>
              </a:rPr>
            </a:br>
            <a:r>
              <a:rPr lang="en-US" sz="3200" b="1" i="1" dirty="0" err="1" smtClean="0">
                <a:solidFill>
                  <a:schemeClr val="accent1">
                    <a:lumMod val="75000"/>
                  </a:schemeClr>
                </a:solidFill>
                <a:latin typeface="+mj-lt"/>
                <a:cs typeface="Arial" pitchFamily="34" charset="0"/>
              </a:rPr>
              <a:t>data_type</a:t>
            </a:r>
            <a:r>
              <a:rPr lang="en-US" sz="3200" i="1" dirty="0" smtClean="0">
                <a:solidFill>
                  <a:schemeClr val="accent1">
                    <a:lumMod val="75000"/>
                  </a:schemeClr>
                </a:solidFill>
                <a:latin typeface="+mj-lt"/>
                <a:cs typeface="Arial" pitchFamily="34" charset="0"/>
              </a:rPr>
              <a:t> </a:t>
            </a:r>
            <a:r>
              <a:rPr lang="en-US" sz="3200" b="1" i="1" dirty="0" err="1" smtClean="0">
                <a:solidFill>
                  <a:schemeClr val="accent1">
                    <a:lumMod val="75000"/>
                  </a:schemeClr>
                </a:solidFill>
                <a:latin typeface="+mj-lt"/>
                <a:cs typeface="Arial" pitchFamily="34" charset="0"/>
              </a:rPr>
              <a:t>array_name</a:t>
            </a:r>
            <a:r>
              <a:rPr lang="en-US" sz="3200" i="1" dirty="0" smtClean="0">
                <a:solidFill>
                  <a:schemeClr val="accent1">
                    <a:lumMod val="75000"/>
                  </a:schemeClr>
                </a:solidFill>
                <a:latin typeface="+mj-lt"/>
                <a:cs typeface="Arial" pitchFamily="34" charset="0"/>
              </a:rPr>
              <a:t>[</a:t>
            </a:r>
            <a:r>
              <a:rPr lang="en-US" sz="3200" b="1" i="1" dirty="0" smtClean="0">
                <a:solidFill>
                  <a:schemeClr val="accent1">
                    <a:lumMod val="75000"/>
                  </a:schemeClr>
                </a:solidFill>
                <a:latin typeface="+mj-lt"/>
                <a:cs typeface="Arial" pitchFamily="34" charset="0"/>
              </a:rPr>
              <a:t>no. of elements</a:t>
            </a:r>
            <a:r>
              <a:rPr lang="en-US" sz="3200" i="1" dirty="0" smtClean="0">
                <a:solidFill>
                  <a:schemeClr val="accent1">
                    <a:lumMod val="75000"/>
                  </a:schemeClr>
                </a:solidFill>
                <a:latin typeface="+mj-lt"/>
                <a:cs typeface="Arial" pitchFamily="34" charset="0"/>
              </a:rPr>
              <a:t>];</a:t>
            </a:r>
          </a:p>
          <a:p>
            <a:pPr algn="just"/>
            <a:endParaRPr lang="en-US" sz="1600" dirty="0">
              <a:latin typeface="+mj-lt"/>
              <a:cs typeface="Arial" pitchFamily="34" charset="0"/>
            </a:endParaRPr>
          </a:p>
          <a:p>
            <a:pPr algn="just"/>
            <a:r>
              <a:rPr lang="en-US" sz="3200" dirty="0" smtClean="0">
                <a:latin typeface="+mj-lt"/>
                <a:cs typeface="Arial" pitchFamily="34" charset="0"/>
              </a:rPr>
              <a:t>where </a:t>
            </a:r>
            <a:r>
              <a:rPr lang="en-US" sz="3200" dirty="0" err="1" smtClean="0">
                <a:latin typeface="+mj-lt"/>
                <a:cs typeface="Arial" pitchFamily="34" charset="0"/>
              </a:rPr>
              <a:t>data_type</a:t>
            </a:r>
            <a:r>
              <a:rPr lang="en-US" sz="3200" dirty="0" smtClean="0">
                <a:latin typeface="+mj-lt"/>
                <a:cs typeface="Arial" pitchFamily="34" charset="0"/>
              </a:rPr>
              <a:t> </a:t>
            </a:r>
            <a:r>
              <a:rPr lang="en-US" sz="3200" dirty="0">
                <a:latin typeface="+mj-lt"/>
                <a:cs typeface="Arial" pitchFamily="34" charset="0"/>
              </a:rPr>
              <a:t>is a valid type (like </a:t>
            </a:r>
            <a:r>
              <a:rPr lang="en-US" sz="3200" dirty="0" err="1">
                <a:latin typeface="+mj-lt"/>
                <a:cs typeface="Arial" pitchFamily="34" charset="0"/>
              </a:rPr>
              <a:t>int</a:t>
            </a:r>
            <a:r>
              <a:rPr lang="en-US" sz="3200" dirty="0">
                <a:latin typeface="+mj-lt"/>
                <a:cs typeface="Arial" pitchFamily="34" charset="0"/>
              </a:rPr>
              <a:t>, float...), </a:t>
            </a:r>
            <a:r>
              <a:rPr lang="en-US" sz="3200" dirty="0" err="1" smtClean="0">
                <a:latin typeface="+mj-lt"/>
                <a:cs typeface="Arial" pitchFamily="34" charset="0"/>
              </a:rPr>
              <a:t>array_name</a:t>
            </a:r>
            <a:r>
              <a:rPr lang="en-US" sz="3200" dirty="0" smtClean="0">
                <a:latin typeface="+mj-lt"/>
                <a:cs typeface="Arial" pitchFamily="34" charset="0"/>
              </a:rPr>
              <a:t> </a:t>
            </a:r>
            <a:r>
              <a:rPr lang="en-US" sz="3200" dirty="0">
                <a:latin typeface="+mj-lt"/>
                <a:cs typeface="Arial" pitchFamily="34" charset="0"/>
              </a:rPr>
              <a:t>is a valid identifier and the elements field (which is always enclosed in square brackets []), specifies how many of these elements the array has to contain.</a:t>
            </a:r>
            <a:br>
              <a:rPr lang="en-US" sz="3200" dirty="0">
                <a:latin typeface="+mj-lt"/>
                <a:cs typeface="Arial" pitchFamily="34" charset="0"/>
              </a:rPr>
            </a:br>
            <a:endParaRPr lang="en-US" sz="3200" dirty="0">
              <a:latin typeface="+mj-lt"/>
              <a:cs typeface="Arial" pitchFamily="34" charset="0"/>
            </a:endParaRPr>
          </a:p>
        </p:txBody>
      </p:sp>
      <p:sp>
        <p:nvSpPr>
          <p:cNvPr id="3" name="TextBox 2"/>
          <p:cNvSpPr txBox="1"/>
          <p:nvPr/>
        </p:nvSpPr>
        <p:spPr>
          <a:xfrm>
            <a:off x="762000" y="421957"/>
            <a:ext cx="7772400" cy="707886"/>
          </a:xfrm>
          <a:prstGeom prst="rect">
            <a:avLst/>
          </a:prstGeom>
          <a:noFill/>
        </p:spPr>
        <p:txBody>
          <a:bodyPr wrap="square" rtlCol="0">
            <a:spAutoFit/>
          </a:bodyPr>
          <a:lstStyle/>
          <a:p>
            <a:pPr algn="ctr"/>
            <a:r>
              <a:rPr lang="en-US" sz="4000" b="1" dirty="0" smtClean="0">
                <a:latin typeface="+mj-lt"/>
                <a:cs typeface="Arial" pitchFamily="34" charset="0"/>
              </a:rPr>
              <a:t>Declaring Arrays</a:t>
            </a:r>
            <a:endParaRPr lang="en-US" sz="4000" b="1" dirty="0">
              <a:latin typeface="+mj-lt"/>
              <a:cs typeface="Arial" pitchFamily="34" charset="0"/>
            </a:endParaRP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5000" y="1087398"/>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n-PH"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sp>
        <p:nvSpPr>
          <p:cNvPr id="3" name="TextBox 2"/>
          <p:cNvSpPr txBox="1"/>
          <p:nvPr/>
        </p:nvSpPr>
        <p:spPr>
          <a:xfrm>
            <a:off x="914400" y="685800"/>
            <a:ext cx="780983" cy="553998"/>
          </a:xfrm>
          <a:prstGeom prst="rect">
            <a:avLst/>
          </a:prstGeom>
          <a:noFill/>
        </p:spPr>
        <p:txBody>
          <a:bodyPr wrap="none" rtlCol="0">
            <a:spAutoFit/>
          </a:bodyPr>
          <a:lstStyle/>
          <a:p>
            <a:r>
              <a:rPr lang="en-PH" sz="3000" b="1" i="1" dirty="0" smtClean="0"/>
              <a:t>age</a:t>
            </a:r>
            <a:endParaRPr lang="en-PH" sz="3000" b="1" i="1" dirty="0"/>
          </a:p>
        </p:txBody>
      </p:sp>
      <p:sp>
        <p:nvSpPr>
          <p:cNvPr id="4" name="TextBox 3"/>
          <p:cNvSpPr txBox="1"/>
          <p:nvPr/>
        </p:nvSpPr>
        <p:spPr>
          <a:xfrm>
            <a:off x="1981200" y="1387733"/>
            <a:ext cx="6096000" cy="461665"/>
          </a:xfrm>
          <a:prstGeom prst="rect">
            <a:avLst/>
          </a:prstGeom>
          <a:noFill/>
        </p:spPr>
        <p:txBody>
          <a:bodyPr wrap="square" rtlCol="0">
            <a:spAutoFit/>
          </a:bodyPr>
          <a:lstStyle/>
          <a:p>
            <a:r>
              <a:rPr lang="en-PH" sz="2400" dirty="0" smtClean="0"/>
              <a:t>      0                1               2              ...                99</a:t>
            </a:r>
            <a:endParaRPr lang="en-PH" sz="2400" dirty="0"/>
          </a:p>
        </p:txBody>
      </p:sp>
      <p:sp>
        <p:nvSpPr>
          <p:cNvPr id="5" name="TextBox 4"/>
          <p:cNvSpPr txBox="1"/>
          <p:nvPr/>
        </p:nvSpPr>
        <p:spPr>
          <a:xfrm>
            <a:off x="685800" y="2362200"/>
            <a:ext cx="7924800" cy="3231654"/>
          </a:xfrm>
          <a:prstGeom prst="rect">
            <a:avLst/>
          </a:prstGeom>
          <a:noFill/>
        </p:spPr>
        <p:txBody>
          <a:bodyPr wrap="square" rtlCol="0">
            <a:spAutoFit/>
          </a:bodyPr>
          <a:lstStyle/>
          <a:p>
            <a:pPr algn="just">
              <a:buFont typeface="Arial" pitchFamily="34" charset="0"/>
              <a:buChar char="•"/>
            </a:pPr>
            <a:r>
              <a:rPr lang="en-PH" sz="3200" dirty="0" smtClean="0"/>
              <a:t> So going back to the last example, say we wanted an array that stored integers, was named ages, and that held hundred values.</a:t>
            </a:r>
          </a:p>
          <a:p>
            <a:pPr algn="just">
              <a:buFont typeface="Arial" pitchFamily="34" charset="0"/>
              <a:buChar char="•"/>
            </a:pPr>
            <a:r>
              <a:rPr lang="en-PH" sz="3200" dirty="0" smtClean="0"/>
              <a:t> Here is how we would declare something like that.</a:t>
            </a:r>
          </a:p>
          <a:p>
            <a:pPr algn="ctr"/>
            <a:r>
              <a:rPr lang="en-PH" sz="4400" b="1" i="1" dirty="0" err="1" smtClean="0">
                <a:solidFill>
                  <a:schemeClr val="accent1">
                    <a:lumMod val="75000"/>
                  </a:schemeClr>
                </a:solidFill>
              </a:rPr>
              <a:t>int</a:t>
            </a:r>
            <a:r>
              <a:rPr lang="en-PH" sz="4400" b="1" i="1" dirty="0" smtClean="0">
                <a:solidFill>
                  <a:schemeClr val="accent1">
                    <a:lumMod val="75000"/>
                  </a:schemeClr>
                </a:solidFill>
              </a:rPr>
              <a:t> age[100];</a:t>
            </a:r>
            <a:endParaRPr lang="en-PH" sz="4400" b="1" i="1" dirty="0">
              <a:solidFill>
                <a:schemeClr val="accent1">
                  <a:lumMod val="75000"/>
                </a:schemeClr>
              </a:solidFill>
            </a:endParaRP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800" decel="100000"/>
                                        <p:tgtEl>
                                          <p:spTgt spid="3"/>
                                        </p:tgtEl>
                                      </p:cBhvr>
                                    </p:animEffect>
                                    <p:anim calcmode="lin" valueType="num">
                                      <p:cBhvr>
                                        <p:cTn id="15" dur="800" decel="100000" fill="hold"/>
                                        <p:tgtEl>
                                          <p:spTgt spid="3"/>
                                        </p:tgtEl>
                                        <p:attrNameLst>
                                          <p:attrName>style.rotation</p:attrName>
                                        </p:attrNameLst>
                                      </p:cBhvr>
                                      <p:tavLst>
                                        <p:tav tm="0">
                                          <p:val>
                                            <p:fltVal val="-90"/>
                                          </p:val>
                                        </p:tav>
                                        <p:tav tm="100000">
                                          <p:val>
                                            <p:fltVal val="0"/>
                                          </p:val>
                                        </p:tav>
                                      </p:tavLst>
                                    </p:anim>
                                    <p:anim calcmode="lin" valueType="num">
                                      <p:cBhvr>
                                        <p:cTn id="16" dur="800" decel="100000" fill="hold"/>
                                        <p:tgtEl>
                                          <p:spTgt spid="3"/>
                                        </p:tgtEl>
                                        <p:attrNameLst>
                                          <p:attrName>ppt_x</p:attrName>
                                        </p:attrNameLst>
                                      </p:cBhvr>
                                      <p:tavLst>
                                        <p:tav tm="0">
                                          <p:val>
                                            <p:strVal val="#ppt_x+0.4"/>
                                          </p:val>
                                        </p:tav>
                                        <p:tav tm="100000">
                                          <p:val>
                                            <p:strVal val="#ppt_x-0.05"/>
                                          </p:val>
                                        </p:tav>
                                      </p:tavLst>
                                    </p:anim>
                                    <p:anim calcmode="lin" valueType="num">
                                      <p:cBhvr>
                                        <p:cTn id="17" dur="800" decel="100000" fill="hold"/>
                                        <p:tgtEl>
                                          <p:spTgt spid="3"/>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900" decel="100000" fill="hold"/>
                                        <p:tgtEl>
                                          <p:spTgt spid="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 calcmode="lin" valueType="num">
                                      <p:cBhvr>
                                        <p:cTn id="32"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33"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 calcmode="lin" valueType="num">
                                      <p:cBhvr>
                                        <p:cTn id="39"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40"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fade">
                                      <p:cBhvr>
                                        <p:cTn id="46" dur="1000"/>
                                        <p:tgtEl>
                                          <p:spTgt spid="5">
                                            <p:txEl>
                                              <p:pRg st="2" end="2"/>
                                            </p:txEl>
                                          </p:spTgt>
                                        </p:tgtEl>
                                      </p:cBhvr>
                                    </p:animEffect>
                                    <p:anim calcmode="lin" valueType="num">
                                      <p:cBhvr>
                                        <p:cTn id="4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8"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PH" sz="4000" b="1" dirty="0" smtClean="0"/>
              <a:t>Exercise</a:t>
            </a:r>
            <a:endParaRPr lang="en-PH" sz="4000" b="1"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PH" dirty="0" smtClean="0"/>
              <a:t>Declare a 10-element array called </a:t>
            </a:r>
            <a:r>
              <a:rPr lang="en-PH" b="1" i="1" dirty="0" smtClean="0"/>
              <a:t>Balance</a:t>
            </a:r>
            <a:r>
              <a:rPr lang="en-PH" dirty="0" smtClean="0"/>
              <a:t> of type double.</a:t>
            </a:r>
          </a:p>
          <a:p>
            <a:pPr>
              <a:buNone/>
            </a:pPr>
            <a:r>
              <a:rPr lang="en-PH" b="1" i="1" dirty="0" smtClean="0">
                <a:solidFill>
                  <a:schemeClr val="accent1">
                    <a:lumMod val="75000"/>
                  </a:schemeClr>
                </a:solidFill>
              </a:rPr>
              <a:t>	Answer: double Balance[10];</a:t>
            </a:r>
          </a:p>
          <a:p>
            <a:r>
              <a:rPr lang="en-PH" dirty="0" smtClean="0"/>
              <a:t>Declare an array that contains the first five natural numbers called </a:t>
            </a:r>
            <a:r>
              <a:rPr lang="en-PH" b="1" i="1" dirty="0" err="1" smtClean="0"/>
              <a:t>Numero</a:t>
            </a:r>
            <a:r>
              <a:rPr lang="en-PH" dirty="0" smtClean="0"/>
              <a:t> of type integer.</a:t>
            </a:r>
          </a:p>
          <a:p>
            <a:pPr>
              <a:buNone/>
            </a:pPr>
            <a:r>
              <a:rPr lang="en-PH" dirty="0" smtClean="0"/>
              <a:t>	</a:t>
            </a:r>
            <a:r>
              <a:rPr lang="en-PH" b="1" i="1" dirty="0" smtClean="0">
                <a:solidFill>
                  <a:schemeClr val="accent1">
                    <a:lumMod val="75000"/>
                  </a:schemeClr>
                </a:solidFill>
              </a:rPr>
              <a:t>Answer: </a:t>
            </a:r>
            <a:r>
              <a:rPr lang="en-PH" b="1" i="1" dirty="0" err="1" smtClean="0">
                <a:solidFill>
                  <a:schemeClr val="accent1">
                    <a:lumMod val="75000"/>
                  </a:schemeClr>
                </a:solidFill>
              </a:rPr>
              <a:t>int</a:t>
            </a:r>
            <a:r>
              <a:rPr lang="en-PH" b="1" i="1" dirty="0" smtClean="0">
                <a:solidFill>
                  <a:schemeClr val="accent1">
                    <a:lumMod val="75000"/>
                  </a:schemeClr>
                </a:solidFill>
              </a:rPr>
              <a:t> </a:t>
            </a:r>
            <a:r>
              <a:rPr lang="en-PH" b="1" i="1" dirty="0" err="1" smtClean="0">
                <a:solidFill>
                  <a:schemeClr val="accent1">
                    <a:lumMod val="75000"/>
                  </a:schemeClr>
                </a:solidFill>
              </a:rPr>
              <a:t>Numero</a:t>
            </a:r>
            <a:r>
              <a:rPr lang="en-PH" b="1" i="1" dirty="0" smtClean="0">
                <a:solidFill>
                  <a:schemeClr val="accent1">
                    <a:lumMod val="75000"/>
                  </a:schemeClr>
                </a:solidFill>
              </a:rPr>
              <a:t>[5];</a:t>
            </a:r>
          </a:p>
          <a:p>
            <a:r>
              <a:rPr lang="en-PH" dirty="0" smtClean="0"/>
              <a:t>Declare an array named </a:t>
            </a:r>
            <a:r>
              <a:rPr lang="en-PH" b="1" i="1" dirty="0" smtClean="0"/>
              <a:t>Answer</a:t>
            </a:r>
            <a:r>
              <a:rPr lang="en-PH" dirty="0" smtClean="0"/>
              <a:t> that stores the answers to a 20-item T or F quiz.</a:t>
            </a:r>
          </a:p>
          <a:p>
            <a:pPr>
              <a:buNone/>
            </a:pPr>
            <a:r>
              <a:rPr lang="en-PH" b="1" i="1" dirty="0" smtClean="0">
                <a:solidFill>
                  <a:schemeClr val="accent1">
                    <a:lumMod val="75000"/>
                  </a:schemeClr>
                </a:solidFill>
              </a:rPr>
              <a:t>	Answer: char Answer[20];</a:t>
            </a:r>
          </a:p>
          <a:p>
            <a:r>
              <a:rPr lang="en-PH" dirty="0" smtClean="0"/>
              <a:t>Declare an array named </a:t>
            </a:r>
            <a:r>
              <a:rPr lang="en-PH" b="1" i="1" dirty="0" smtClean="0"/>
              <a:t>Weekdays</a:t>
            </a:r>
            <a:r>
              <a:rPr lang="en-PH" dirty="0" smtClean="0"/>
              <a:t> that stores the days of the week.</a:t>
            </a:r>
          </a:p>
          <a:p>
            <a:pPr>
              <a:buNone/>
            </a:pPr>
            <a:r>
              <a:rPr lang="en-PH" b="1" i="1" dirty="0" smtClean="0">
                <a:solidFill>
                  <a:schemeClr val="accent1">
                    <a:lumMod val="75000"/>
                  </a:schemeClr>
                </a:solidFill>
              </a:rPr>
              <a:t>	Answer: char Weekdays[5][10];</a:t>
            </a:r>
          </a:p>
          <a:p>
            <a:pPr>
              <a:buNone/>
            </a:pPr>
            <a:endParaRPr lang="en-PH" b="1" i="1"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143000"/>
            <a:ext cx="7772400" cy="4924425"/>
          </a:xfrm>
          <a:prstGeom prst="rect">
            <a:avLst/>
          </a:prstGeom>
          <a:noFill/>
        </p:spPr>
        <p:txBody>
          <a:bodyPr wrap="square" rtlCol="0">
            <a:spAutoFit/>
          </a:bodyPr>
          <a:lstStyle/>
          <a:p>
            <a:pPr algn="just"/>
            <a:r>
              <a:rPr lang="en-US" sz="3200" dirty="0">
                <a:latin typeface="+mj-lt"/>
                <a:cs typeface="Arial" pitchFamily="34" charset="0"/>
              </a:rPr>
              <a:t>	</a:t>
            </a:r>
            <a:r>
              <a:rPr lang="en-US" sz="3200" dirty="0" smtClean="0">
                <a:latin typeface="+mj-lt"/>
                <a:cs typeface="Arial" pitchFamily="34" charset="0"/>
              </a:rPr>
              <a:t>When </a:t>
            </a:r>
            <a:r>
              <a:rPr lang="en-US" sz="3200" dirty="0">
                <a:latin typeface="+mj-lt"/>
                <a:cs typeface="Arial" pitchFamily="34" charset="0"/>
              </a:rPr>
              <a:t>we declare an array, we have the possibility to assign initial values to each one of its elements by enclosing the values in braces { }. </a:t>
            </a:r>
            <a:endParaRPr lang="en-US" sz="3200" dirty="0" smtClean="0">
              <a:latin typeface="+mj-lt"/>
              <a:cs typeface="Arial" pitchFamily="34" charset="0"/>
            </a:endParaRPr>
          </a:p>
          <a:p>
            <a:pPr algn="just"/>
            <a:endParaRPr lang="en-US" sz="1100" dirty="0" smtClean="0">
              <a:latin typeface="+mj-lt"/>
              <a:cs typeface="Arial" pitchFamily="34" charset="0"/>
            </a:endParaRPr>
          </a:p>
          <a:p>
            <a:pPr algn="ctr"/>
            <a:r>
              <a:rPr lang="en-US" sz="2800" b="1" dirty="0" err="1" smtClean="0">
                <a:solidFill>
                  <a:schemeClr val="accent1">
                    <a:lumMod val="75000"/>
                  </a:schemeClr>
                </a:solidFill>
                <a:latin typeface="+mj-lt"/>
                <a:cs typeface="Arial" pitchFamily="34" charset="0"/>
              </a:rPr>
              <a:t>data_type</a:t>
            </a:r>
            <a:r>
              <a:rPr lang="en-US" sz="2800" dirty="0" smtClean="0">
                <a:solidFill>
                  <a:schemeClr val="accent1">
                    <a:lumMod val="75000"/>
                  </a:schemeClr>
                </a:solidFill>
                <a:latin typeface="+mj-lt"/>
                <a:cs typeface="Arial" pitchFamily="34" charset="0"/>
              </a:rPr>
              <a:t> </a:t>
            </a:r>
            <a:r>
              <a:rPr lang="en-US" sz="2800" b="1" dirty="0" err="1" smtClean="0">
                <a:solidFill>
                  <a:schemeClr val="accent1">
                    <a:lumMod val="75000"/>
                  </a:schemeClr>
                </a:solidFill>
                <a:latin typeface="+mj-lt"/>
                <a:cs typeface="Arial" pitchFamily="34" charset="0"/>
              </a:rPr>
              <a:t>array_name</a:t>
            </a:r>
            <a:r>
              <a:rPr lang="en-US" sz="2800" b="1" dirty="0" smtClean="0">
                <a:solidFill>
                  <a:schemeClr val="accent1">
                    <a:lumMod val="75000"/>
                  </a:schemeClr>
                </a:solidFill>
                <a:latin typeface="+mj-lt"/>
                <a:cs typeface="Arial" pitchFamily="34" charset="0"/>
              </a:rPr>
              <a:t>[n]={</a:t>
            </a:r>
            <a:r>
              <a:rPr lang="en-US" sz="2800" b="1" dirty="0" err="1" smtClean="0">
                <a:solidFill>
                  <a:schemeClr val="accent1">
                    <a:lumMod val="75000"/>
                  </a:schemeClr>
                </a:solidFill>
                <a:latin typeface="+mj-lt"/>
                <a:cs typeface="Arial" pitchFamily="34" charset="0"/>
              </a:rPr>
              <a:t>val</a:t>
            </a:r>
            <a:r>
              <a:rPr lang="en-US" sz="2800" b="1" baseline="-25000" dirty="0" smtClean="0">
                <a:solidFill>
                  <a:schemeClr val="accent1">
                    <a:lumMod val="75000"/>
                  </a:schemeClr>
                </a:solidFill>
                <a:latin typeface="+mj-lt"/>
                <a:cs typeface="Arial" pitchFamily="34" charset="0"/>
              </a:rPr>
              <a:t>[0]</a:t>
            </a:r>
            <a:r>
              <a:rPr lang="en-US" sz="2800" b="1" dirty="0" smtClean="0">
                <a:solidFill>
                  <a:schemeClr val="accent1">
                    <a:lumMod val="75000"/>
                  </a:schemeClr>
                </a:solidFill>
                <a:latin typeface="+mj-lt"/>
                <a:cs typeface="Arial" pitchFamily="34" charset="0"/>
              </a:rPr>
              <a:t>,</a:t>
            </a:r>
            <a:r>
              <a:rPr lang="en-US" sz="2800" b="1" dirty="0" err="1" smtClean="0">
                <a:solidFill>
                  <a:schemeClr val="accent1">
                    <a:lumMod val="75000"/>
                  </a:schemeClr>
                </a:solidFill>
                <a:latin typeface="+mj-lt"/>
                <a:cs typeface="Arial" pitchFamily="34" charset="0"/>
              </a:rPr>
              <a:t>val</a:t>
            </a:r>
            <a:r>
              <a:rPr lang="en-US" sz="2800" b="1" baseline="-25000" dirty="0" smtClean="0">
                <a:solidFill>
                  <a:schemeClr val="accent1">
                    <a:lumMod val="75000"/>
                  </a:schemeClr>
                </a:solidFill>
                <a:latin typeface="+mj-lt"/>
                <a:cs typeface="Arial" pitchFamily="34" charset="0"/>
              </a:rPr>
              <a:t>[1]</a:t>
            </a:r>
            <a:r>
              <a:rPr lang="en-US" sz="2800" b="1" dirty="0" smtClean="0">
                <a:solidFill>
                  <a:schemeClr val="accent1">
                    <a:lumMod val="75000"/>
                  </a:schemeClr>
                </a:solidFill>
                <a:latin typeface="+mj-lt"/>
                <a:cs typeface="Arial" pitchFamily="34" charset="0"/>
              </a:rPr>
              <a:t>,..,</a:t>
            </a:r>
            <a:r>
              <a:rPr lang="en-US" sz="2800" b="1" dirty="0" err="1" smtClean="0">
                <a:solidFill>
                  <a:schemeClr val="accent1">
                    <a:lumMod val="75000"/>
                  </a:schemeClr>
                </a:solidFill>
                <a:latin typeface="+mj-lt"/>
                <a:cs typeface="Arial" pitchFamily="34" charset="0"/>
              </a:rPr>
              <a:t>val</a:t>
            </a:r>
            <a:r>
              <a:rPr lang="en-US" sz="2800" b="1" baseline="-25000" dirty="0" smtClean="0">
                <a:solidFill>
                  <a:schemeClr val="accent1">
                    <a:lumMod val="75000"/>
                  </a:schemeClr>
                </a:solidFill>
                <a:latin typeface="+mj-lt"/>
                <a:cs typeface="Arial" pitchFamily="34" charset="0"/>
              </a:rPr>
              <a:t>[n-1]</a:t>
            </a:r>
            <a:r>
              <a:rPr lang="en-US" sz="2800" b="1" dirty="0" smtClean="0">
                <a:solidFill>
                  <a:schemeClr val="accent1">
                    <a:lumMod val="75000"/>
                  </a:schemeClr>
                </a:solidFill>
                <a:latin typeface="+mj-lt"/>
                <a:cs typeface="Arial" pitchFamily="34" charset="0"/>
              </a:rPr>
              <a:t>};</a:t>
            </a:r>
          </a:p>
          <a:p>
            <a:pPr algn="just"/>
            <a:endParaRPr lang="en-US" sz="1000" dirty="0" smtClean="0">
              <a:latin typeface="+mj-lt"/>
              <a:cs typeface="Arial" pitchFamily="34" charset="0"/>
            </a:endParaRPr>
          </a:p>
          <a:p>
            <a:pPr algn="just"/>
            <a:r>
              <a:rPr lang="en-US" sz="3200" dirty="0" smtClean="0">
                <a:latin typeface="+mj-lt"/>
                <a:cs typeface="Arial" pitchFamily="34" charset="0"/>
              </a:rPr>
              <a:t>Where n is the number of elements</a:t>
            </a:r>
          </a:p>
          <a:p>
            <a:pPr algn="just"/>
            <a:endParaRPr lang="en-US" sz="900" dirty="0" smtClean="0">
              <a:latin typeface="+mj-lt"/>
              <a:cs typeface="Arial" pitchFamily="34" charset="0"/>
            </a:endParaRPr>
          </a:p>
          <a:p>
            <a:pPr algn="just"/>
            <a:r>
              <a:rPr lang="en-US" sz="3200" i="1" dirty="0" smtClean="0">
                <a:latin typeface="+mj-lt"/>
                <a:cs typeface="Arial" pitchFamily="34" charset="0"/>
              </a:rPr>
              <a:t>For </a:t>
            </a:r>
            <a:r>
              <a:rPr lang="en-US" sz="3200" i="1" dirty="0">
                <a:latin typeface="+mj-lt"/>
                <a:cs typeface="Arial" pitchFamily="34" charset="0"/>
              </a:rPr>
              <a:t>example</a:t>
            </a:r>
            <a:r>
              <a:rPr lang="en-US" sz="3200" i="1" dirty="0" smtClean="0">
                <a:latin typeface="+mj-lt"/>
                <a:cs typeface="Arial" pitchFamily="34" charset="0"/>
              </a:rPr>
              <a:t>:</a:t>
            </a:r>
          </a:p>
          <a:p>
            <a:r>
              <a:rPr lang="en-US" sz="3200" dirty="0" err="1" smtClean="0">
                <a:latin typeface="+mj-lt"/>
                <a:cs typeface="Arial" pitchFamily="34" charset="0"/>
              </a:rPr>
              <a:t>int</a:t>
            </a:r>
            <a:r>
              <a:rPr lang="en-US" sz="3200" dirty="0" smtClean="0">
                <a:latin typeface="+mj-lt"/>
                <a:cs typeface="Arial" pitchFamily="34" charset="0"/>
              </a:rPr>
              <a:t> num[5</a:t>
            </a:r>
            <a:r>
              <a:rPr lang="en-US" sz="3200" dirty="0">
                <a:latin typeface="+mj-lt"/>
                <a:cs typeface="Arial" pitchFamily="34" charset="0"/>
              </a:rPr>
              <a:t>] = </a:t>
            </a:r>
            <a:r>
              <a:rPr lang="en-US" sz="3200" dirty="0">
                <a:solidFill>
                  <a:srgbClr val="FF0000"/>
                </a:solidFill>
                <a:latin typeface="+mj-lt"/>
                <a:cs typeface="Arial" pitchFamily="34" charset="0"/>
              </a:rPr>
              <a:t>{ 16, </a:t>
            </a:r>
            <a:r>
              <a:rPr lang="en-US" sz="3200" dirty="0" smtClean="0">
                <a:solidFill>
                  <a:srgbClr val="FF0000"/>
                </a:solidFill>
                <a:latin typeface="+mj-lt"/>
                <a:cs typeface="Arial" pitchFamily="34" charset="0"/>
              </a:rPr>
              <a:t>-5, 27</a:t>
            </a:r>
            <a:r>
              <a:rPr lang="en-US" sz="3200" dirty="0">
                <a:solidFill>
                  <a:srgbClr val="FF0000"/>
                </a:solidFill>
                <a:latin typeface="+mj-lt"/>
                <a:cs typeface="Arial" pitchFamily="34" charset="0"/>
              </a:rPr>
              <a:t>, 40, </a:t>
            </a:r>
            <a:r>
              <a:rPr lang="en-US" sz="3200" dirty="0" smtClean="0">
                <a:solidFill>
                  <a:srgbClr val="FF0000"/>
                </a:solidFill>
                <a:latin typeface="+mj-lt"/>
                <a:cs typeface="Arial" pitchFamily="34" charset="0"/>
              </a:rPr>
              <a:t>-12 </a:t>
            </a:r>
            <a:r>
              <a:rPr lang="en-US" sz="3200" dirty="0">
                <a:solidFill>
                  <a:srgbClr val="FF0000"/>
                </a:solidFill>
                <a:latin typeface="+mj-lt"/>
                <a:cs typeface="Arial" pitchFamily="34" charset="0"/>
              </a:rPr>
              <a:t>}</a:t>
            </a:r>
            <a:r>
              <a:rPr lang="en-US" sz="3200" dirty="0">
                <a:latin typeface="+mj-lt"/>
                <a:cs typeface="Arial" pitchFamily="34" charset="0"/>
              </a:rPr>
              <a:t>; </a:t>
            </a:r>
            <a:endParaRPr lang="en-US" sz="3200" dirty="0" smtClean="0">
              <a:latin typeface="+mj-lt"/>
              <a:cs typeface="Arial" pitchFamily="34" charset="0"/>
            </a:endParaRPr>
          </a:p>
          <a:p>
            <a:endParaRPr lang="en-US" sz="3200" dirty="0">
              <a:latin typeface="+mj-lt"/>
              <a:cs typeface="Arial" pitchFamily="34" charset="0"/>
            </a:endParaRPr>
          </a:p>
        </p:txBody>
      </p:sp>
      <p:sp>
        <p:nvSpPr>
          <p:cNvPr id="3" name="TextBox 2"/>
          <p:cNvSpPr txBox="1"/>
          <p:nvPr/>
        </p:nvSpPr>
        <p:spPr>
          <a:xfrm>
            <a:off x="609600" y="304800"/>
            <a:ext cx="7772400" cy="707886"/>
          </a:xfrm>
          <a:prstGeom prst="rect">
            <a:avLst/>
          </a:prstGeom>
          <a:noFill/>
        </p:spPr>
        <p:txBody>
          <a:bodyPr wrap="square" rtlCol="0">
            <a:spAutoFit/>
          </a:bodyPr>
          <a:lstStyle/>
          <a:p>
            <a:pPr algn="ctr"/>
            <a:r>
              <a:rPr lang="en-US" sz="4000" b="1" dirty="0" smtClean="0">
                <a:latin typeface="+mj-lt"/>
                <a:cs typeface="Arial" pitchFamily="34" charset="0"/>
              </a:rPr>
              <a:t>Initializing Arrays</a:t>
            </a: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800" decel="100000"/>
                                        <p:tgtEl>
                                          <p:spTgt spid="2">
                                            <p:txEl>
                                              <p:pRg st="2" end="2"/>
                                            </p:txEl>
                                          </p:spTgt>
                                        </p:tgtEl>
                                      </p:cBhvr>
                                    </p:animEffect>
                                    <p:anim calcmode="lin" valueType="num">
                                      <p:cBhvr>
                                        <p:cTn id="22" dur="800" decel="100000" fill="hold"/>
                                        <p:tgtEl>
                                          <p:spTgt spid="2">
                                            <p:txEl>
                                              <p:pRg st="2" end="2"/>
                                            </p:txEl>
                                          </p:spTgt>
                                        </p:tgtEl>
                                        <p:attrNameLst>
                                          <p:attrName>style.rotation</p:attrName>
                                        </p:attrNameLst>
                                      </p:cBhvr>
                                      <p:tavLst>
                                        <p:tav tm="0">
                                          <p:val>
                                            <p:fltVal val="-90"/>
                                          </p:val>
                                        </p:tav>
                                        <p:tav tm="100000">
                                          <p:val>
                                            <p:fltVal val="0"/>
                                          </p:val>
                                        </p:tav>
                                      </p:tavLst>
                                    </p:anim>
                                    <p:anim calcmode="lin" valueType="num">
                                      <p:cBhvr>
                                        <p:cTn id="23" dur="800" decel="100000" fill="hold"/>
                                        <p:tgtEl>
                                          <p:spTgt spid="2">
                                            <p:txEl>
                                              <p:pRg st="2" end="2"/>
                                            </p:txEl>
                                          </p:spTgt>
                                        </p:tgtEl>
                                        <p:attrNameLst>
                                          <p:attrName>ppt_x</p:attrName>
                                        </p:attrNameLst>
                                      </p:cBhvr>
                                      <p:tavLst>
                                        <p:tav tm="0">
                                          <p:val>
                                            <p:strVal val="#ppt_x+0.4"/>
                                          </p:val>
                                        </p:tav>
                                        <p:tav tm="100000">
                                          <p:val>
                                            <p:strVal val="#ppt_x-0.05"/>
                                          </p:val>
                                        </p:tav>
                                      </p:tavLst>
                                    </p:anim>
                                    <p:anim calcmode="lin" valueType="num">
                                      <p:cBhvr>
                                        <p:cTn id="24" dur="800" decel="100000" fill="hold"/>
                                        <p:tgtEl>
                                          <p:spTgt spid="2">
                                            <p:txEl>
                                              <p:pRg st="2" end="2"/>
                                            </p:txEl>
                                          </p:spTgt>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2">
                                            <p:txEl>
                                              <p:pRg st="2" end="2"/>
                                            </p:txEl>
                                          </p:spTgt>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2">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 calcmode="lin" valueType="num">
                                      <p:cBhvr>
                                        <p:cTn id="38"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2">
                                            <p:txEl>
                                              <p:pRg st="6" end="6"/>
                                            </p:txEl>
                                          </p:spTgt>
                                        </p:tgtEl>
                                      </p:cBhvr>
                                    </p:animEffect>
                                  </p:childTnLst>
                                </p:cTn>
                              </p:par>
                              <p:par>
                                <p:cTn id="41" presetID="29" presetClass="entr" presetSubtype="0" fill="hold" nodeType="with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p:cTn id="43" dur="1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FEU_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1520</TotalTime>
  <Words>1394</Words>
  <Application>Microsoft Office PowerPoint</Application>
  <PresentationFormat>On-screen Show (4:3)</PresentationFormat>
  <Paragraphs>449</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Andalus</vt:lpstr>
      <vt:lpstr>Arial</vt:lpstr>
      <vt:lpstr>Calibri</vt:lpstr>
      <vt:lpstr>Candara</vt:lpstr>
      <vt:lpstr>Courier New</vt:lpstr>
      <vt:lpstr>Times New Roman</vt:lpstr>
      <vt:lpstr>Verdana</vt:lpstr>
      <vt:lpstr>FEU_temp</vt:lpstr>
      <vt:lpstr>ARRAYS</vt:lpstr>
      <vt:lpstr>PowerPoint Presentation</vt:lpstr>
      <vt:lpstr>PowerPoint Presentation</vt:lpstr>
      <vt:lpstr>Array </vt:lpstr>
      <vt:lpstr>PowerPoint Presentation</vt:lpstr>
      <vt:lpstr>PowerPoint Presentation</vt:lpstr>
      <vt:lpstr>PowerPoint Presentation</vt:lpstr>
      <vt:lpstr>Exercise</vt:lpstr>
      <vt:lpstr>PowerPoint Presentation</vt:lpstr>
      <vt:lpstr>PowerPoint Presentation</vt:lpstr>
      <vt:lpstr>Exercise</vt:lpstr>
      <vt:lpstr>PowerPoint Presentation</vt:lpstr>
      <vt:lpstr>PowerPoint Presentation</vt:lpstr>
      <vt:lpstr>PowerPoint Presentation</vt:lpstr>
      <vt:lpstr>PowerPoint Presentation</vt:lpstr>
      <vt:lpstr>Uses of brackets [ ]</vt:lpstr>
      <vt:lpstr>PowerPoint Presentation</vt:lpstr>
      <vt:lpstr>PowerPoint Presentation</vt:lpstr>
      <vt:lpstr>Programming Examples</vt:lpstr>
      <vt:lpstr>Correct Program</vt:lpstr>
      <vt:lpstr>PowerPoint Presentation</vt:lpstr>
      <vt:lpstr> Write a program that asks the user to enter five ages and store it in an array named ages. The program should also display the content of the array.</vt:lpstr>
      <vt:lpstr>Write a program that asks the user to type five(5) integers that will be stored in an array called arr. The program must also compute and write how many integers are greater than or equal to 10. </vt:lpstr>
      <vt:lpstr>PowerPoint Presentation</vt:lpstr>
      <vt:lpstr>PowerPoint Presentation</vt:lpstr>
      <vt:lpstr>Arrays as parameters</vt:lpstr>
      <vt:lpstr>PowerPoint Presentation</vt:lpstr>
      <vt:lpstr>Two-dimensional Array</vt:lpstr>
      <vt:lpstr>PowerPoint Presentation</vt:lpstr>
      <vt:lpstr>Initializing Multidimensional Array</vt:lpstr>
      <vt:lpstr>Accessing Elements in Two-Dimensional Array</vt:lpstr>
      <vt:lpstr>PowerPoint Presentation</vt:lpstr>
      <vt:lpstr>PowerPoint Presentation</vt:lpstr>
      <vt:lpstr>Exercises</vt:lpstr>
      <vt:lpstr>Using Loop to Input a Two-Dimensional Array from user</vt:lpstr>
      <vt:lpstr>PowerPoint Presentation</vt:lpstr>
      <vt:lpstr>PowerPoint Presentation</vt:lpstr>
      <vt:lpstr>This program transposes a matrix</vt:lpstr>
      <vt:lpstr> This program counts the no of words in  a line of text </vt:lpstr>
    </vt:vector>
  </TitlesOfParts>
  <Company>Adamson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Jay-ar P. Lalata</dc:creator>
  <cp:lastModifiedBy>Jay-ar</cp:lastModifiedBy>
  <cp:revision>62</cp:revision>
  <dcterms:created xsi:type="dcterms:W3CDTF">2009-07-07T11:18:37Z</dcterms:created>
  <dcterms:modified xsi:type="dcterms:W3CDTF">2018-12-09T23:23:56Z</dcterms:modified>
</cp:coreProperties>
</file>