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9" r:id="rId1"/>
  </p:sldMasterIdLst>
  <p:notesMasterIdLst>
    <p:notesMasterId r:id="rId30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B124A-5D9A-4B70-BBFB-FFA172F1FAA2}" type="datetimeFigureOut">
              <a:rPr lang="es-ES" smtClean="0"/>
              <a:t>20/01/2023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68704F-DE9F-41D1-A1E1-95072F519B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682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7E06-0013-40F9-A67B-08D126FC5443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Introducción a React. 1 - Fundamentals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935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2BFC-9D6F-4B2F-93AF-3876CFC6466E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Introducción a React. 1 - Fundamentals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073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607B2-F618-42E8-87B4-DEF3B4C3D51A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Introducción a React. 1 - Fundamentals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104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E59A-CB43-490D-A590-22E5C93084B0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Introducción a React. 1 - Fundamentals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26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71DC-3D3C-4AD3-AA37-D5944D42DE0E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Introducción a React. 1 - Fundamentals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549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AF6C-8B75-4F0A-8FC4-603325294D4E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Introducción a React. 1 - Fundamentals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97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D1C4-169D-4064-B14D-97D1C95768C2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Introducción a React. 1 - Fundamentals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728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48DA4-71A1-4CF5-8DCA-36B21AB877DB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Introducción a React. 1 - Fundamentals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55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5897-B699-4AC9-A856-0FF253CB69D7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Introducción a React. 1 - Fundamentals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10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58029C45-4889-4E15-883D-50957F54891B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r>
              <a:rPr lang="es-ES"/>
              <a:t>Introducción a React. 1 - Fundamentals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317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F858-D387-4324-B231-2C56B9F183B8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/>
              <a:t>Introducción a React. 1 - Fundamentals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674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D2EB222-173A-4E29-A732-D004A837C91C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Introducción a React. 1 - Fundamentals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5756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DF5E35-FB23-92D3-D1D8-8C759ACBD8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854" b="2505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695E25C-06E7-4082-BE92-B571B616B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285571"/>
            <a:ext cx="1126540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4BD7DF-F4BB-427F-B4F6-6DC83A59A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C17F6A-2B65-4E69-E6A2-813D62F94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380568"/>
            <a:ext cx="10965141" cy="1086676"/>
          </a:xfrm>
        </p:spPr>
        <p:txBody>
          <a:bodyPr>
            <a:normAutofit/>
          </a:bodyPr>
          <a:lstStyle/>
          <a:p>
            <a:r>
              <a:rPr lang="es-ES" sz="4800" dirty="0">
                <a:solidFill>
                  <a:srgbClr val="FFFFFF"/>
                </a:solidFill>
              </a:rPr>
              <a:t>REACT para principiantes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BD5B79-03F3-F94A-2B03-2528B77784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467246"/>
            <a:ext cx="10965142" cy="48482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s-ES" sz="3200" b="1" dirty="0">
                <a:solidFill>
                  <a:schemeClr val="tx1">
                    <a:alpha val="75000"/>
                  </a:schemeClr>
                </a:solidFill>
              </a:rPr>
              <a:t>Tema 1: fundamentos</a:t>
            </a:r>
            <a:endParaRPr lang="es-ES" sz="1100" b="1" dirty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2C1D66F-9D1A-81A9-FBD3-7F0F7ABD944C}"/>
              </a:ext>
            </a:extLst>
          </p:cNvPr>
          <p:cNvSpPr txBox="1"/>
          <p:nvPr/>
        </p:nvSpPr>
        <p:spPr>
          <a:xfrm>
            <a:off x="617260" y="5950597"/>
            <a:ext cx="3728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dirty="0">
                <a:solidFill>
                  <a:srgbClr val="FFFFFF">
                    <a:alpha val="75000"/>
                  </a:srgbClr>
                </a:solidFill>
              </a:rPr>
              <a:t>Material obtenido de Open </a:t>
            </a:r>
            <a:r>
              <a:rPr lang="es-ES" sz="1800" dirty="0" err="1">
                <a:solidFill>
                  <a:srgbClr val="FFFFFF">
                    <a:alpha val="75000"/>
                  </a:srgbClr>
                </a:solidFill>
              </a:rPr>
              <a:t>Webinars</a:t>
            </a:r>
            <a:endParaRPr lang="es-ES" sz="1800" dirty="0">
              <a:solidFill>
                <a:srgbClr val="FFFFFF">
                  <a:alpha val="75000"/>
                </a:srgbClr>
              </a:solidFill>
            </a:endParaRPr>
          </a:p>
        </p:txBody>
      </p:sp>
      <p:pic>
        <p:nvPicPr>
          <p:cNvPr id="7" name="Picture 10" descr="logo-openwebinars - OpenExpo Europe 2023">
            <a:extLst>
              <a:ext uri="{FF2B5EF4-FFF2-40B4-BE49-F238E27FC236}">
                <a16:creationId xmlns:a16="http://schemas.microsoft.com/office/drawing/2014/main" id="{186FB24D-3D59-75C0-371D-C499B3C2F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322" y="6444953"/>
            <a:ext cx="2301156" cy="358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055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1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9" name="Rectangle 19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FA5A60A-CB5B-CAF8-723C-6CB07E59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Arquitectura Basada en componentes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B94AB21-47B5-0478-6A37-58E8421C5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54399" y="766070"/>
            <a:ext cx="54267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3A98EE3D-8CD1-4C3F-BD1C-C98C9596463C}" type="slidenum">
              <a:rPr lang="en-US">
                <a:solidFill>
                  <a:srgbClr val="FFFFFF"/>
                </a:solidFill>
              </a:rPr>
              <a:pPr defTabSz="457200">
                <a:spcAft>
                  <a:spcPts val="600"/>
                </a:spcAft>
              </a:pPr>
              <a:t>10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F98AEE6-FDF6-C2CC-00A5-6B8D4E9B9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884078"/>
            <a:ext cx="34320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 cap="all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Introducción a React. 1 - Fundamentals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9DE36A0E-C275-9A7C-753D-8C84A87DE3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0919" y="152160"/>
            <a:ext cx="6323151" cy="362000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E05EB83-D1B7-F219-A4A4-9F2A092A5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259" y="4314251"/>
            <a:ext cx="6323150" cy="2215233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28CB52D4-EA41-C1D9-C100-370206049F1A}"/>
              </a:ext>
            </a:extLst>
          </p:cNvPr>
          <p:cNvSpPr txBox="1"/>
          <p:nvPr/>
        </p:nvSpPr>
        <p:spPr>
          <a:xfrm>
            <a:off x="7145348" y="4041139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Similar al DOM</a:t>
            </a:r>
          </a:p>
        </p:txBody>
      </p:sp>
    </p:spTree>
    <p:extLst>
      <p:ext uri="{BB962C8B-B14F-4D97-AF65-F5344CB8AC3E}">
        <p14:creationId xmlns:p14="http://schemas.microsoft.com/office/powerpoint/2010/main" val="1632321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0401440-1DC9-4C9E-A3BA-4DECEEB46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E6CC9E5-F6BF-CF52-3EB8-7FFE07F23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930" y="447234"/>
            <a:ext cx="7500592" cy="345027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6B822CC-7DA9-4417-AA94-64CEB676F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A01E88-71CC-4FF3-9E81-51E0C32B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59623"/>
            <a:ext cx="11303626" cy="2051143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136154-89D3-0653-8F05-F989E9347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00" y="4596992"/>
            <a:ext cx="3353432" cy="1607013"/>
          </a:xfrm>
        </p:spPr>
        <p:txBody>
          <a:bodyPr anchor="ctr"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Atomic design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DD5AA6-C4E7-2F5D-C7FA-9BE5FAD98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6383" y="4596992"/>
            <a:ext cx="7656017" cy="1607012"/>
          </a:xfrm>
        </p:spPr>
        <p:txBody>
          <a:bodyPr>
            <a:normAutofit fontScale="77500" lnSpcReduction="20000"/>
          </a:bodyPr>
          <a:lstStyle/>
          <a:p>
            <a:r>
              <a:rPr lang="es-ES" dirty="0">
                <a:solidFill>
                  <a:srgbClr val="FFFFFF"/>
                </a:solidFill>
              </a:rPr>
              <a:t>Va más allá de la arquitectura de componentes, es una sofisticación.</a:t>
            </a:r>
          </a:p>
          <a:p>
            <a:r>
              <a:rPr lang="es-ES" dirty="0">
                <a:solidFill>
                  <a:srgbClr val="FFFFFF"/>
                </a:solidFill>
              </a:rPr>
              <a:t>Intentamos alcanzar este patrón de diseño usando componentes</a:t>
            </a:r>
          </a:p>
          <a:p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213D763-400D-88BA-31A3-A5FC6BC69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">
                <a:solidFill>
                  <a:schemeClr val="bg1">
                    <a:lumMod val="85000"/>
                    <a:lumOff val="15000"/>
                  </a:schemeClr>
                </a:solidFill>
              </a:rPr>
              <a:t>Introducción a React. 1 - Fundamentals</a:t>
            </a:r>
            <a:endParaRPr lang="en-US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811C7C-E087-4D4C-E0FA-CC2BA182C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>
                <a:solidFill>
                  <a:schemeClr val="bg1">
                    <a:lumMod val="85000"/>
                    <a:lumOff val="15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343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1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19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513BA6-E76F-DA86-8906-F9255E155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3400">
                <a:solidFill>
                  <a:srgbClr val="FFFFFF"/>
                </a:solidFill>
              </a:rPr>
              <a:t>Atomic design: átomos</a:t>
            </a:r>
          </a:p>
        </p:txBody>
      </p:sp>
      <p:sp>
        <p:nvSpPr>
          <p:cNvPr id="31" name="Marcador de contenido 2">
            <a:extLst>
              <a:ext uri="{FF2B5EF4-FFF2-40B4-BE49-F238E27FC236}">
                <a16:creationId xmlns:a16="http://schemas.microsoft.com/office/drawing/2014/main" id="{F82F937A-3D28-B5B2-EDE4-08C4EDF93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Cada parte es un átomo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D1377C1-5C2C-9AA6-7988-EE8BF2ACA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433" y="936141"/>
            <a:ext cx="5897098" cy="4968305"/>
          </a:xfrm>
          <a:prstGeom prst="rect">
            <a:avLst/>
          </a:prstGeo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FD59D4D-2C4D-2C77-43DC-506466010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">
                <a:solidFill>
                  <a:srgbClr val="ACA244"/>
                </a:solidFill>
              </a:rPr>
              <a:t>Introducción a React. 1 - Fundamentals</a:t>
            </a:r>
            <a:endParaRPr lang="en-US">
              <a:solidFill>
                <a:srgbClr val="ACA244"/>
              </a:solidFill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8E6CE0C-44F0-974A-BBF5-23664FD29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>
                <a:solidFill>
                  <a:srgbClr val="ACA244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rgbClr val="ACA244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1ABE23B-882E-8D13-D6DD-A4C6D4713AA6}"/>
              </a:ext>
            </a:extLst>
          </p:cNvPr>
          <p:cNvSpPr txBox="1"/>
          <p:nvPr/>
        </p:nvSpPr>
        <p:spPr>
          <a:xfrm>
            <a:off x="581192" y="1884753"/>
            <a:ext cx="15628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ejemplo</a:t>
            </a:r>
          </a:p>
        </p:txBody>
      </p:sp>
    </p:spTree>
    <p:extLst>
      <p:ext uri="{BB962C8B-B14F-4D97-AF65-F5344CB8AC3E}">
        <p14:creationId xmlns:p14="http://schemas.microsoft.com/office/powerpoint/2010/main" val="5798517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1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19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513BA6-E76F-DA86-8906-F9255E155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3400" dirty="0" err="1">
                <a:solidFill>
                  <a:srgbClr val="FFFFFF"/>
                </a:solidFill>
              </a:rPr>
              <a:t>Atomic</a:t>
            </a:r>
            <a:r>
              <a:rPr lang="es-ES" sz="3400" dirty="0">
                <a:solidFill>
                  <a:srgbClr val="FFFFFF"/>
                </a:solidFill>
              </a:rPr>
              <a:t> </a:t>
            </a:r>
            <a:r>
              <a:rPr lang="es-ES" sz="3400" dirty="0" err="1">
                <a:solidFill>
                  <a:srgbClr val="FFFFFF"/>
                </a:solidFill>
              </a:rPr>
              <a:t>design</a:t>
            </a:r>
            <a:r>
              <a:rPr lang="es-ES" sz="3400" dirty="0">
                <a:solidFill>
                  <a:srgbClr val="FFFFFF"/>
                </a:solidFill>
              </a:rPr>
              <a:t>: molécula</a:t>
            </a:r>
          </a:p>
        </p:txBody>
      </p:sp>
      <p:sp>
        <p:nvSpPr>
          <p:cNvPr id="31" name="Marcador de contenido 2">
            <a:extLst>
              <a:ext uri="{FF2B5EF4-FFF2-40B4-BE49-F238E27FC236}">
                <a16:creationId xmlns:a16="http://schemas.microsoft.com/office/drawing/2014/main" id="{F82F937A-3D28-B5B2-EDE4-08C4EDF93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Combinamos átomos en una molécula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FD59D4D-2C4D-2C77-43DC-506466010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">
                <a:solidFill>
                  <a:srgbClr val="ACA244"/>
                </a:solidFill>
              </a:rPr>
              <a:t>Introducción a React. 1 - Fundamentals</a:t>
            </a:r>
            <a:endParaRPr lang="en-US">
              <a:solidFill>
                <a:srgbClr val="ACA244"/>
              </a:solidFill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8E6CE0C-44F0-974A-BBF5-23664FD29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>
                <a:solidFill>
                  <a:srgbClr val="ACA244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rgbClr val="ACA244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00BAADC-39C2-168C-BB66-E0673531B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882" y="1460182"/>
            <a:ext cx="4829175" cy="402907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B99FA35-8720-AC98-046B-66A2C2F83428}"/>
              </a:ext>
            </a:extLst>
          </p:cNvPr>
          <p:cNvSpPr txBox="1"/>
          <p:nvPr/>
        </p:nvSpPr>
        <p:spPr>
          <a:xfrm>
            <a:off x="581192" y="1884753"/>
            <a:ext cx="15628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ejemplo</a:t>
            </a:r>
          </a:p>
        </p:txBody>
      </p:sp>
    </p:spTree>
    <p:extLst>
      <p:ext uri="{BB962C8B-B14F-4D97-AF65-F5344CB8AC3E}">
        <p14:creationId xmlns:p14="http://schemas.microsoft.com/office/powerpoint/2010/main" val="21984648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1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19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513BA6-E76F-DA86-8906-F9255E155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3400" dirty="0" err="1">
                <a:solidFill>
                  <a:srgbClr val="FFFFFF"/>
                </a:solidFill>
              </a:rPr>
              <a:t>Atomic</a:t>
            </a:r>
            <a:r>
              <a:rPr lang="es-ES" sz="3400" dirty="0">
                <a:solidFill>
                  <a:srgbClr val="FFFFFF"/>
                </a:solidFill>
              </a:rPr>
              <a:t> </a:t>
            </a:r>
            <a:r>
              <a:rPr lang="es-ES" sz="3400" dirty="0" err="1">
                <a:solidFill>
                  <a:srgbClr val="FFFFFF"/>
                </a:solidFill>
              </a:rPr>
              <a:t>design</a:t>
            </a:r>
            <a:r>
              <a:rPr lang="es-ES" sz="3400" dirty="0">
                <a:solidFill>
                  <a:srgbClr val="FFFFFF"/>
                </a:solidFill>
              </a:rPr>
              <a:t>: organismo</a:t>
            </a:r>
          </a:p>
        </p:txBody>
      </p:sp>
      <p:sp>
        <p:nvSpPr>
          <p:cNvPr id="31" name="Marcador de contenido 2">
            <a:extLst>
              <a:ext uri="{FF2B5EF4-FFF2-40B4-BE49-F238E27FC236}">
                <a16:creationId xmlns:a16="http://schemas.microsoft.com/office/drawing/2014/main" id="{F82F937A-3D28-B5B2-EDE4-08C4EDF93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Incluimos la molécula en nuestro organismo cabecera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FD59D4D-2C4D-2C77-43DC-506466010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">
                <a:solidFill>
                  <a:srgbClr val="ACA244"/>
                </a:solidFill>
              </a:rPr>
              <a:t>Introducción a React. 1 - Fundamentals</a:t>
            </a:r>
            <a:endParaRPr lang="en-US">
              <a:solidFill>
                <a:srgbClr val="ACA244"/>
              </a:solidFill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8E6CE0C-44F0-974A-BBF5-23664FD29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>
                <a:solidFill>
                  <a:srgbClr val="ACA244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rgbClr val="ACA244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D05C238-278B-95A2-532C-1E06548DE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231" y="3228248"/>
            <a:ext cx="7247344" cy="96751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0F58B7F-E248-B420-FE2E-99CCEA4D4874}"/>
              </a:ext>
            </a:extLst>
          </p:cNvPr>
          <p:cNvSpPr txBox="1"/>
          <p:nvPr/>
        </p:nvSpPr>
        <p:spPr>
          <a:xfrm>
            <a:off x="581192" y="1884753"/>
            <a:ext cx="15628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ejemplo</a:t>
            </a:r>
          </a:p>
        </p:txBody>
      </p:sp>
    </p:spTree>
    <p:extLst>
      <p:ext uri="{BB962C8B-B14F-4D97-AF65-F5344CB8AC3E}">
        <p14:creationId xmlns:p14="http://schemas.microsoft.com/office/powerpoint/2010/main" val="39348099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1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19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513BA6-E76F-DA86-8906-F9255E155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3400" dirty="0" err="1">
                <a:solidFill>
                  <a:srgbClr val="FFFFFF"/>
                </a:solidFill>
              </a:rPr>
              <a:t>Atomic</a:t>
            </a:r>
            <a:r>
              <a:rPr lang="es-ES" sz="3400" dirty="0">
                <a:solidFill>
                  <a:srgbClr val="FFFFFF"/>
                </a:solidFill>
              </a:rPr>
              <a:t> </a:t>
            </a:r>
            <a:r>
              <a:rPr lang="es-ES" sz="3400" dirty="0" err="1">
                <a:solidFill>
                  <a:srgbClr val="FFFFFF"/>
                </a:solidFill>
              </a:rPr>
              <a:t>design</a:t>
            </a:r>
            <a:r>
              <a:rPr lang="es-ES" sz="3400" dirty="0">
                <a:solidFill>
                  <a:srgbClr val="FFFFFF"/>
                </a:solidFill>
              </a:rPr>
              <a:t>: </a:t>
            </a:r>
            <a:r>
              <a:rPr lang="es-ES" sz="3400" dirty="0" err="1">
                <a:solidFill>
                  <a:srgbClr val="FFFFFF"/>
                </a:solidFill>
              </a:rPr>
              <a:t>template</a:t>
            </a:r>
            <a:endParaRPr lang="es-ES" sz="3400" dirty="0">
              <a:solidFill>
                <a:srgbClr val="FFFFFF"/>
              </a:solidFill>
            </a:endParaRPr>
          </a:p>
        </p:txBody>
      </p:sp>
      <p:sp>
        <p:nvSpPr>
          <p:cNvPr id="31" name="Marcador de contenido 2">
            <a:extLst>
              <a:ext uri="{FF2B5EF4-FFF2-40B4-BE49-F238E27FC236}">
                <a16:creationId xmlns:a16="http://schemas.microsoft.com/office/drawing/2014/main" id="{F82F937A-3D28-B5B2-EDE4-08C4EDF93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Juntamos organismos y tenemos </a:t>
            </a:r>
            <a:r>
              <a:rPr lang="es-ES" dirty="0" err="1">
                <a:solidFill>
                  <a:srgbClr val="FFFFFF"/>
                </a:solidFill>
              </a:rPr>
              <a:t>templates</a:t>
            </a:r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FD59D4D-2C4D-2C77-43DC-506466010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">
                <a:solidFill>
                  <a:srgbClr val="ACA244"/>
                </a:solidFill>
              </a:rPr>
              <a:t>Introducción a React. 1 - Fundamentals</a:t>
            </a:r>
            <a:endParaRPr lang="en-US">
              <a:solidFill>
                <a:srgbClr val="ACA244"/>
              </a:solidFill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8E6CE0C-44F0-974A-BBF5-23664FD29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>
                <a:solidFill>
                  <a:srgbClr val="ACA244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rgbClr val="ACA244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BDAF74F-5310-BACD-D667-E3B86EC0E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297" y="1237226"/>
            <a:ext cx="5219700" cy="435292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8E5C681-CE82-0748-5F9B-23ED76514F24}"/>
              </a:ext>
            </a:extLst>
          </p:cNvPr>
          <p:cNvSpPr txBox="1"/>
          <p:nvPr/>
        </p:nvSpPr>
        <p:spPr>
          <a:xfrm>
            <a:off x="581192" y="1884753"/>
            <a:ext cx="15628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ejemplo</a:t>
            </a:r>
          </a:p>
        </p:txBody>
      </p:sp>
    </p:spTree>
    <p:extLst>
      <p:ext uri="{BB962C8B-B14F-4D97-AF65-F5344CB8AC3E}">
        <p14:creationId xmlns:p14="http://schemas.microsoft.com/office/powerpoint/2010/main" val="3139693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513BA6-E76F-DA86-8906-F9255E155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3400">
                <a:solidFill>
                  <a:srgbClr val="FFFFFF"/>
                </a:solidFill>
              </a:rPr>
              <a:t>Atomic</a:t>
            </a:r>
            <a:r>
              <a:rPr lang="es-ES" sz="3400" dirty="0">
                <a:solidFill>
                  <a:srgbClr val="FFFFFF"/>
                </a:solidFill>
              </a:rPr>
              <a:t> </a:t>
            </a:r>
            <a:r>
              <a:rPr lang="es-ES" sz="3400">
                <a:solidFill>
                  <a:srgbClr val="FFFFFF"/>
                </a:solidFill>
              </a:rPr>
              <a:t>design</a:t>
            </a:r>
            <a:r>
              <a:rPr lang="es-ES" sz="3400" dirty="0">
                <a:solidFill>
                  <a:srgbClr val="FFFFFF"/>
                </a:solidFill>
              </a:rPr>
              <a:t>: página</a:t>
            </a:r>
          </a:p>
        </p:txBody>
      </p:sp>
      <p:sp>
        <p:nvSpPr>
          <p:cNvPr id="31" name="Marcador de contenido 2">
            <a:extLst>
              <a:ext uri="{FF2B5EF4-FFF2-40B4-BE49-F238E27FC236}">
                <a16:creationId xmlns:a16="http://schemas.microsoft.com/office/drawing/2014/main" id="{F82F937A-3D28-B5B2-EDE4-08C4EDF93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Una instancia de una plantilla (o </a:t>
            </a:r>
            <a:r>
              <a:rPr lang="es-ES" dirty="0" err="1">
                <a:solidFill>
                  <a:srgbClr val="FFFFFF"/>
                </a:solidFill>
              </a:rPr>
              <a:t>template</a:t>
            </a:r>
            <a:r>
              <a:rPr lang="es-ES" dirty="0">
                <a:solidFill>
                  <a:srgbClr val="FFFFFF"/>
                </a:solidFill>
              </a:rPr>
              <a:t>) es una página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5C40A65-A75E-4719-B3FE-573524ADB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016" y="936141"/>
            <a:ext cx="5967933" cy="4968305"/>
          </a:xfrm>
          <a:prstGeom prst="rect">
            <a:avLst/>
          </a:prstGeo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FD59D4D-2C4D-2C77-43DC-506466010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">
                <a:solidFill>
                  <a:srgbClr val="ACA244"/>
                </a:solidFill>
              </a:rPr>
              <a:t>Introducción a React. 1 - Fundamentals</a:t>
            </a:r>
            <a:endParaRPr lang="en-US">
              <a:solidFill>
                <a:srgbClr val="ACA244"/>
              </a:solidFill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8E6CE0C-44F0-974A-BBF5-23664FD29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>
                <a:solidFill>
                  <a:srgbClr val="ACA244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rgbClr val="ACA244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1443AEF-5539-AADF-2DA0-AEEAF5D04B1C}"/>
              </a:ext>
            </a:extLst>
          </p:cNvPr>
          <p:cNvSpPr txBox="1"/>
          <p:nvPr/>
        </p:nvSpPr>
        <p:spPr>
          <a:xfrm>
            <a:off x="581192" y="1884753"/>
            <a:ext cx="15628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ejemplo</a:t>
            </a:r>
          </a:p>
        </p:txBody>
      </p:sp>
    </p:spTree>
    <p:extLst>
      <p:ext uri="{BB962C8B-B14F-4D97-AF65-F5344CB8AC3E}">
        <p14:creationId xmlns:p14="http://schemas.microsoft.com/office/powerpoint/2010/main" val="11864804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52346D-C136-55CD-F9A9-A2ABBC9B1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239500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800" dirty="0" err="1">
                <a:solidFill>
                  <a:srgbClr val="FFFFFF"/>
                </a:solidFill>
              </a:rPr>
              <a:t>Atomic</a:t>
            </a:r>
            <a:r>
              <a:rPr lang="es-ES" sz="4800" dirty="0">
                <a:solidFill>
                  <a:srgbClr val="FFFFFF"/>
                </a:solidFill>
              </a:rPr>
              <a:t> </a:t>
            </a:r>
            <a:r>
              <a:rPr lang="es-ES" sz="4800" dirty="0" err="1">
                <a:solidFill>
                  <a:srgbClr val="FFFFFF"/>
                </a:solidFill>
              </a:rPr>
              <a:t>design</a:t>
            </a:r>
            <a:r>
              <a:rPr lang="es-ES" sz="4800" dirty="0">
                <a:solidFill>
                  <a:srgbClr val="FFFFFF"/>
                </a:solidFill>
              </a:rPr>
              <a:t> en </a:t>
            </a:r>
            <a:r>
              <a:rPr lang="es-ES" sz="4800" dirty="0" err="1">
                <a:solidFill>
                  <a:srgbClr val="FFFFFF"/>
                </a:solidFill>
              </a:rPr>
              <a:t>react</a:t>
            </a:r>
            <a:endParaRPr lang="es-ES" sz="4800" dirty="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060DB8-9BF8-05AD-3F77-C415338CA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Simplifica un poco el atomic design pero sigue la misma filosofía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DBADF1F-05FE-8921-DA60-5B639BF35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673" y="597357"/>
            <a:ext cx="6831503" cy="3859798"/>
          </a:xfrm>
          <a:prstGeom prst="rect">
            <a:avLst/>
          </a:prstGeo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AE3CC76-78F0-1FD3-DA75-8B8B2B5EA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">
                <a:solidFill>
                  <a:srgbClr val="ACA244"/>
                </a:solidFill>
              </a:rPr>
              <a:t>Introducción a React. 1 - Fundamentals</a:t>
            </a:r>
            <a:endParaRPr lang="en-US">
              <a:solidFill>
                <a:srgbClr val="ACA244"/>
              </a:solidFill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9BEB0F-49FC-2A92-4DF7-F22345E88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>
                <a:solidFill>
                  <a:srgbClr val="ACA244"/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>
              <a:solidFill>
                <a:srgbClr val="ACA244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CA619FF-CC2B-6765-1237-C5B9AADCB7B0}"/>
              </a:ext>
            </a:extLst>
          </p:cNvPr>
          <p:cNvSpPr txBox="1"/>
          <p:nvPr/>
        </p:nvSpPr>
        <p:spPr>
          <a:xfrm>
            <a:off x="7796306" y="4383077"/>
            <a:ext cx="3703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Las rutas las gestionan las páginas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El estado lo gestionan los contenedores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Los componentes se encargan de la presentación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EE91662-7C05-2A62-314C-53EA2DA252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184" t="4918" r="4184"/>
          <a:stretch/>
        </p:blipFill>
        <p:spPr>
          <a:xfrm>
            <a:off x="4088829" y="4235760"/>
            <a:ext cx="3409573" cy="230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159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3ED0D08-1E8D-0D83-5247-7615062CF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Javascript avanzado para react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FAAEC45-8717-1075-8B94-F12EC97EB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54399" y="766070"/>
            <a:ext cx="54267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3A98EE3D-8CD1-4C3F-BD1C-C98C9596463C}" type="slidenum">
              <a:rPr lang="en-US">
                <a:solidFill>
                  <a:srgbClr val="FFFFFF"/>
                </a:solidFill>
              </a:rPr>
              <a:pPr defTabSz="457200">
                <a:spcAft>
                  <a:spcPts val="600"/>
                </a:spcAft>
              </a:pPr>
              <a:t>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C49BA39-E22B-095F-B69F-BB26C2150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884078"/>
            <a:ext cx="34320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 cap="all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Introducción a React. 1 - Fundamentals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A58FACC-D841-65AC-4217-DAC3DF687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053" y="1861227"/>
            <a:ext cx="6764864" cy="311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009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8668C0-E6C9-49FE-C7C3-21E144475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Anatomía de </a:t>
            </a:r>
            <a:r>
              <a:rPr lang="es-ES" dirty="0" err="1"/>
              <a:t>react</a:t>
            </a:r>
            <a:endParaRPr lang="es-ES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30615D20-8CF7-C2CA-DCF2-B9A94E1CE8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8025" y="1890876"/>
            <a:ext cx="5695950" cy="2409825"/>
          </a:xfr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DA35B1-F702-DCB1-2658-DE97555F4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Introducción a React. 1 - Fundamentals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38545EA-3C7A-84D9-1FFC-913A5B3DF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19</a:t>
            </a:fld>
            <a:endParaRPr lang="en-U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1881DD9-0C78-8E80-A07F-C9D55AA6A82A}"/>
              </a:ext>
            </a:extLst>
          </p:cNvPr>
          <p:cNvSpPr txBox="1"/>
          <p:nvPr/>
        </p:nvSpPr>
        <p:spPr>
          <a:xfrm>
            <a:off x="1620079" y="4808309"/>
            <a:ext cx="9753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Reconciliación: Proceso mediante el cual intenta preparar los datos para la posterior renderización</a:t>
            </a:r>
          </a:p>
        </p:txBody>
      </p:sp>
    </p:spTree>
    <p:extLst>
      <p:ext uri="{BB962C8B-B14F-4D97-AF65-F5344CB8AC3E}">
        <p14:creationId xmlns:p14="http://schemas.microsoft.com/office/powerpoint/2010/main" val="3636465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43B05A4-157F-403C-939A-ED1B6A0A0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FA1EB7-37E7-C816-D007-40D460D6D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507414"/>
            <a:ext cx="5120255" cy="3903332"/>
          </a:xfrm>
        </p:spPr>
        <p:txBody>
          <a:bodyPr anchor="t">
            <a:normAutofit/>
          </a:bodyPr>
          <a:lstStyle/>
          <a:p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temas DEL CURSO</a:t>
            </a:r>
            <a:b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REACT PARA PRINCIPIANTES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CCE107-A70B-4916-9A0B-751C70B9B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925BC7-7CC5-4A0C-9B3D-8829EBF28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4244340" y="3329711"/>
            <a:ext cx="3703320" cy="587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D6823C-41B5-3129-359A-94C8E8578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8129" y="1507413"/>
            <a:ext cx="5428612" cy="4098255"/>
          </a:xfrm>
          <a:ln w="57150">
            <a:noFill/>
          </a:ln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" sz="2400" b="1" dirty="0">
                <a:solidFill>
                  <a:schemeClr val="tx1"/>
                </a:solidFill>
              </a:rPr>
              <a:t>1. FUNDAMENTOS</a:t>
            </a:r>
            <a:r>
              <a:rPr lang="es-ES" sz="2400" dirty="0"/>
              <a:t>: qué saber antes de iniciarse con React</a:t>
            </a:r>
          </a:p>
          <a:p>
            <a:pPr marL="0" indent="0">
              <a:buNone/>
            </a:pPr>
            <a:r>
              <a:rPr lang="es-ES" sz="2400" b="1" dirty="0">
                <a:solidFill>
                  <a:schemeClr val="tx1"/>
                </a:solidFill>
              </a:rPr>
              <a:t>2. SETUP</a:t>
            </a:r>
            <a:r>
              <a:rPr lang="es-ES" sz="2400" dirty="0"/>
              <a:t>: crear un proyecto React desde cero.</a:t>
            </a:r>
          </a:p>
          <a:p>
            <a:pPr marL="0" indent="0">
              <a:buNone/>
            </a:pPr>
            <a:r>
              <a:rPr lang="es-ES" sz="2400" b="1" dirty="0">
                <a:solidFill>
                  <a:schemeClr val="tx1"/>
                </a:solidFill>
              </a:rPr>
              <a:t>3. RENDERIZADO</a:t>
            </a:r>
            <a:r>
              <a:rPr lang="es-ES" sz="2400" dirty="0"/>
              <a:t>: cómo aprovechar las capacidades de renderizado de React</a:t>
            </a:r>
          </a:p>
          <a:p>
            <a:pPr marL="0" indent="0">
              <a:buNone/>
            </a:pPr>
            <a:r>
              <a:rPr lang="es-ES" sz="2400" b="1" dirty="0">
                <a:solidFill>
                  <a:schemeClr val="tx1"/>
                </a:solidFill>
              </a:rPr>
              <a:t>4. PROPS &amp; STATE</a:t>
            </a:r>
            <a:r>
              <a:rPr lang="es-ES" sz="2400" dirty="0"/>
              <a:t>: comunicación de componentes</a:t>
            </a:r>
          </a:p>
          <a:p>
            <a:pPr marL="0" indent="0">
              <a:buNone/>
            </a:pPr>
            <a:endParaRPr lang="es-E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67D916-28C7-4965-BA3C-287FB8579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1CBEA08-7F06-5D83-E839-54B959FCA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">
                <a:solidFill>
                  <a:srgbClr val="FFFFFF"/>
                </a:solidFill>
              </a:rPr>
              <a:t>Introducción a React. 1 - Fundamentals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00DD895-3E76-2973-FFF9-6F60FC9D3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1810"/>
            <a:ext cx="10525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032" name="Picture 8" descr="React – Logos Download">
            <a:extLst>
              <a:ext uri="{FF2B5EF4-FFF2-40B4-BE49-F238E27FC236}">
                <a16:creationId xmlns:a16="http://schemas.microsoft.com/office/drawing/2014/main" id="{17CFB226-B37F-CAED-6C78-8BAE9A214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60" y="3849180"/>
            <a:ext cx="4650185" cy="1561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ogo-openwebinars - OpenExpo Europe 2023">
            <a:extLst>
              <a:ext uri="{FF2B5EF4-FFF2-40B4-BE49-F238E27FC236}">
                <a16:creationId xmlns:a16="http://schemas.microsoft.com/office/drawing/2014/main" id="{34BDDF0C-75F4-E121-C924-03B850C92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1150236"/>
            <a:ext cx="2301156" cy="358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59FCD05C-3F85-E80C-A144-7E284492C853}"/>
              </a:ext>
            </a:extLst>
          </p:cNvPr>
          <p:cNvCxnSpPr>
            <a:cxnSpLocks/>
          </p:cNvCxnSpPr>
          <p:nvPr/>
        </p:nvCxnSpPr>
        <p:spPr>
          <a:xfrm>
            <a:off x="6085669" y="1513686"/>
            <a:ext cx="0" cy="3737636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945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0B0B2C-723D-F6BA-538B-F633D984F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81330"/>
          </a:xfrm>
        </p:spPr>
        <p:txBody>
          <a:bodyPr/>
          <a:lstStyle/>
          <a:p>
            <a:r>
              <a:rPr lang="es-ES" dirty="0"/>
              <a:t>Reconciliación </a:t>
            </a:r>
            <a:r>
              <a:rPr lang="es-ES" dirty="0" err="1"/>
              <a:t>react</a:t>
            </a:r>
            <a:endParaRPr lang="es-ES" dirty="0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CFF56CDA-1B11-EF6C-B00D-9791EF0E37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823391"/>
            <a:ext cx="5484643" cy="2349073"/>
          </a:xfr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74343BE-1733-5764-C388-B64C1D66A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Introducción a React. 1 - Fundamentals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E865359-DACB-AF26-82F9-87EDF02CA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20</a:t>
            </a:fld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81658A3-BDE1-88B6-33F9-9FB87F80A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088" y="1546016"/>
            <a:ext cx="3962814" cy="105862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56A7404-6459-B81D-43BD-506A65CCB1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7900" y="2823391"/>
            <a:ext cx="5393766" cy="2248252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1F158974-9245-215F-CDAB-D3D1266FFEE8}"/>
              </a:ext>
            </a:extLst>
          </p:cNvPr>
          <p:cNvSpPr txBox="1"/>
          <p:nvPr/>
        </p:nvSpPr>
        <p:spPr>
          <a:xfrm>
            <a:off x="3646885" y="5597694"/>
            <a:ext cx="5297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Este repintado es costoso si el árbol es muy grande. </a:t>
            </a:r>
          </a:p>
          <a:p>
            <a:r>
              <a:rPr lang="es-ES" dirty="0"/>
              <a:t>Por ello aparece el concepto de VIRTUAL DOM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61920E5-A43B-7766-2882-9C4F2D850377}"/>
              </a:ext>
            </a:extLst>
          </p:cNvPr>
          <p:cNvSpPr txBox="1"/>
          <p:nvPr/>
        </p:nvSpPr>
        <p:spPr>
          <a:xfrm>
            <a:off x="672069" y="1630503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3">
                    <a:lumMod val="75000"/>
                  </a:schemeClr>
                </a:solidFill>
              </a:rPr>
              <a:t>TRADICIONALMENTE..</a:t>
            </a:r>
          </a:p>
        </p:txBody>
      </p:sp>
    </p:spTree>
    <p:extLst>
      <p:ext uri="{BB962C8B-B14F-4D97-AF65-F5344CB8AC3E}">
        <p14:creationId xmlns:p14="http://schemas.microsoft.com/office/powerpoint/2010/main" val="3139891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2922AF-B035-5257-1B48-88022E698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RECONCILIACIÓN REACT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B9069021-B9C8-DBB3-C1F2-CEA29A50A1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6385" y="1890876"/>
            <a:ext cx="7282631" cy="1621896"/>
          </a:xfr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CE76C1-0120-21B2-946E-9AE1F6E62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Introducción a React. 1 - Fundamentals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2ACB409-DDB1-FC55-D21A-1ECA4A9AF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21</a:t>
            </a:fld>
            <a:endParaRPr lang="en-U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E5F611D-2CB9-5FBE-DC57-3FABD9E4925F}"/>
              </a:ext>
            </a:extLst>
          </p:cNvPr>
          <p:cNvSpPr txBox="1"/>
          <p:nvPr/>
        </p:nvSpPr>
        <p:spPr>
          <a:xfrm>
            <a:off x="759256" y="3429000"/>
            <a:ext cx="108768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El Virtual DOM es una copia del DOM original.</a:t>
            </a:r>
          </a:p>
          <a:p>
            <a:r>
              <a:rPr lang="es-ES" dirty="0"/>
              <a:t>En el virtual DOM puedo hacer estrategias más sofisticadas y solo ataco al DOM nativo cuando sea necesario.</a:t>
            </a:r>
          </a:p>
          <a:p>
            <a:r>
              <a:rPr lang="es-ES" dirty="0"/>
              <a:t>Evito sobrecargar el DOM</a:t>
            </a:r>
          </a:p>
        </p:txBody>
      </p:sp>
    </p:spTree>
    <p:extLst>
      <p:ext uri="{BB962C8B-B14F-4D97-AF65-F5344CB8AC3E}">
        <p14:creationId xmlns:p14="http://schemas.microsoft.com/office/powerpoint/2010/main" val="3328461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4746F5-1BB2-99C2-47FA-83177E5F0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3400"/>
              <a:t>Reconciliación react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0C4605-3C5A-8C3F-1108-DE130A644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1704362"/>
          </a:xfrm>
        </p:spPr>
        <p:txBody>
          <a:bodyPr>
            <a:normAutofit/>
          </a:bodyPr>
          <a:lstStyle/>
          <a:p>
            <a:r>
              <a:rPr lang="es-ES" dirty="0"/>
              <a:t>Actualización menos costosa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0C606B5-1B34-7C0A-AB2A-758F77AF4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843" y="1904460"/>
            <a:ext cx="7090881" cy="3049079"/>
          </a:xfrm>
          <a:prstGeom prst="rect">
            <a:avLst/>
          </a:prstGeo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DC5C6BA-273C-B25B-9BA5-6B4C8D588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"/>
              <a:t>Introducción a React. 1 - Fundamentals</a:t>
            </a: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7C830BB-9324-05EE-0E29-FD12C0E48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01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CF358E69-CC0A-153C-06A4-3EB658D8F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532" y="3902594"/>
            <a:ext cx="6654247" cy="281687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7B5483D-2BB8-B8EF-3545-C80CBF780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Reconciliación </a:t>
            </a:r>
            <a:r>
              <a:rPr lang="es-ES" dirty="0" err="1"/>
              <a:t>react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AF69F4-B448-3F13-B965-E667D4424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23" y="2146853"/>
            <a:ext cx="11029615" cy="2012192"/>
          </a:xfrm>
        </p:spPr>
        <p:txBody>
          <a:bodyPr/>
          <a:lstStyle/>
          <a:p>
            <a:r>
              <a:rPr lang="es-ES" dirty="0"/>
              <a:t>Por cada evento del DOM nativo, la app hará un cálculo para obtener los </a:t>
            </a:r>
            <a:r>
              <a:rPr lang="es-ES" b="1" i="1" dirty="0" err="1">
                <a:solidFill>
                  <a:schemeClr val="accent1">
                    <a:lumMod val="75000"/>
                  </a:schemeClr>
                </a:solidFill>
              </a:rPr>
              <a:t>Dirty</a:t>
            </a:r>
            <a:r>
              <a:rPr lang="es-ES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b="1" i="1" dirty="0" err="1">
                <a:solidFill>
                  <a:schemeClr val="accent1">
                    <a:lumMod val="75000"/>
                  </a:schemeClr>
                </a:solidFill>
              </a:rPr>
              <a:t>Nodes</a:t>
            </a:r>
            <a:r>
              <a:rPr lang="es-ES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dirty="0"/>
              <a:t>(nodos posiblemente afectados por los cambios) y se los pasa al Virtual DOM para que localice los puntos diferentes entre el renderizado anterior y el siguiente y los devuelva al DOM (</a:t>
            </a:r>
            <a:r>
              <a:rPr lang="es-ES" b="1" i="1" dirty="0" err="1">
                <a:solidFill>
                  <a:schemeClr val="accent1">
                    <a:lumMod val="75000"/>
                  </a:schemeClr>
                </a:solidFill>
              </a:rPr>
              <a:t>Diffing</a:t>
            </a:r>
            <a:r>
              <a:rPr lang="es-ES" dirty="0"/>
              <a:t>).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303909-AD46-A21C-7C53-569378663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Introducción a React. 1 - Fundamentals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B59F6AA-28A9-6CB5-8133-3231BB74C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32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35843E-0F0A-66C0-0562-6B4EED9D0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Renderización </a:t>
            </a:r>
            <a:r>
              <a:rPr lang="es-ES" dirty="0" err="1"/>
              <a:t>react</a:t>
            </a:r>
            <a:endParaRPr lang="es-ES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EE5737A4-9546-33F3-22E6-AF1F0513D6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8840" y="2613553"/>
            <a:ext cx="7794320" cy="3633787"/>
          </a:xfr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F9B3436-DBCD-4C21-903C-319A74A8A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Introducción a React. 1 - Fundamentals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E4D2224-0ECD-5445-7E8E-91FE93278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24</a:t>
            </a:fld>
            <a:endParaRPr lang="en-U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FD912CB-9329-EAB7-8F24-E62472182FB6}"/>
              </a:ext>
            </a:extLst>
          </p:cNvPr>
          <p:cNvSpPr txBox="1"/>
          <p:nvPr/>
        </p:nvSpPr>
        <p:spPr>
          <a:xfrm>
            <a:off x="7718538" y="1990126"/>
            <a:ext cx="1695110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Librería </a:t>
            </a:r>
            <a:r>
              <a:rPr lang="es-ES" sz="2000" dirty="0" err="1"/>
              <a:t>core</a:t>
            </a:r>
            <a:r>
              <a:rPr lang="es-ES" sz="2000" dirty="0"/>
              <a:t> de React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F8687AA-E452-A1DE-8C18-995BCC43CEC8}"/>
              </a:ext>
            </a:extLst>
          </p:cNvPr>
          <p:cNvSpPr txBox="1"/>
          <p:nvPr/>
        </p:nvSpPr>
        <p:spPr>
          <a:xfrm>
            <a:off x="3354082" y="2514303"/>
            <a:ext cx="2889402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Adaptador: podría ser intercambiado para otro tipo de dispositivo</a:t>
            </a:r>
          </a:p>
        </p:txBody>
      </p:sp>
    </p:spTree>
    <p:extLst>
      <p:ext uri="{BB962C8B-B14F-4D97-AF65-F5344CB8AC3E}">
        <p14:creationId xmlns:p14="http://schemas.microsoft.com/office/powerpoint/2010/main" val="2030120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19">
            <a:extLst>
              <a:ext uri="{FF2B5EF4-FFF2-40B4-BE49-F238E27FC236}">
                <a16:creationId xmlns:a16="http://schemas.microsoft.com/office/drawing/2014/main" id="{E9DDF273-E040-4765-AD05-872458E13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63E26F-B60B-2500-7140-5AB94FE9B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26" y="1419225"/>
            <a:ext cx="4320227" cy="344774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 err="1">
                <a:solidFill>
                  <a:srgbClr val="FFFFFF"/>
                </a:solidFill>
              </a:rPr>
              <a:t>Otros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 err="1">
                <a:solidFill>
                  <a:srgbClr val="FFFFFF"/>
                </a:solidFill>
              </a:rPr>
              <a:t>Adaptadores</a:t>
            </a:r>
            <a:r>
              <a:rPr lang="en-US" sz="4000" dirty="0">
                <a:solidFill>
                  <a:srgbClr val="FFFFFF"/>
                </a:solidFill>
              </a:rPr>
              <a:t> DE RENDERIZADO: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React native y </a:t>
            </a:r>
            <a:r>
              <a:rPr lang="en-US" sz="3200" dirty="0" err="1">
                <a:solidFill>
                  <a:srgbClr val="FFFFFF"/>
                </a:solidFill>
              </a:rPr>
              <a:t>realidad</a:t>
            </a:r>
            <a:r>
              <a:rPr lang="en-US" sz="3200" dirty="0">
                <a:solidFill>
                  <a:srgbClr val="FFFFFF"/>
                </a:solidFill>
              </a:rPr>
              <a:t> virtual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83428B70-C4F6-7654-5729-C2E255C63A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3659" y="594786"/>
            <a:ext cx="5830910" cy="269679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F7C55DD-002A-CD75-BF42-BFEB2657B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017" y="3682255"/>
            <a:ext cx="5734893" cy="2666724"/>
          </a:xfrm>
          <a:prstGeom prst="rect">
            <a:avLst/>
          </a:prstGeo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9BB3A51-EC9D-E947-AC06-4BAFFFCB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 cap="all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Introducción a React. 1 - Fundamentals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2B5AD22-CA4A-EFDB-BE6D-16C3FB84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3A98EE3D-8CD1-4C3F-BD1C-C98C9596463C}" type="slidenum">
              <a:rPr lang="en-US">
                <a:solidFill>
                  <a:schemeClr val="bg1">
                    <a:lumMod val="75000"/>
                    <a:lumOff val="25000"/>
                  </a:schemeClr>
                </a:solidFill>
              </a:rPr>
              <a:pPr defTabSz="457200">
                <a:spcAft>
                  <a:spcPts val="600"/>
                </a:spcAft>
              </a:pPr>
              <a:t>25</a:t>
            </a:fld>
            <a:endParaRPr lang="en-US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6752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12EE7F-EBE2-F013-7145-F58D872B3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Renderización </a:t>
            </a:r>
            <a:r>
              <a:rPr lang="es-ES" dirty="0" err="1"/>
              <a:t>react</a:t>
            </a:r>
            <a:endParaRPr lang="es-ES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25A8C30C-01DC-C7CA-1B22-90D7F48B22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7213" y="2341563"/>
            <a:ext cx="8877574" cy="3633787"/>
          </a:xfr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F1B94FF-F1F3-E9DF-2C34-7961AB868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Introducción a React. 1 - Fundamentals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B69B021-A988-79C0-4019-A0438166C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26</a:t>
            </a:fld>
            <a:endParaRPr lang="en-U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CDC7160-E84C-9639-D895-B4CAD79B0C34}"/>
              </a:ext>
            </a:extLst>
          </p:cNvPr>
          <p:cNvSpPr txBox="1"/>
          <p:nvPr/>
        </p:nvSpPr>
        <p:spPr>
          <a:xfrm>
            <a:off x="5343085" y="5716028"/>
            <a:ext cx="1695110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Librería </a:t>
            </a:r>
            <a:r>
              <a:rPr lang="es-ES" sz="2000" dirty="0" err="1"/>
              <a:t>core</a:t>
            </a:r>
            <a:r>
              <a:rPr lang="es-ES" sz="2000" dirty="0"/>
              <a:t> de React</a:t>
            </a:r>
          </a:p>
        </p:txBody>
      </p:sp>
    </p:spTree>
    <p:extLst>
      <p:ext uri="{BB962C8B-B14F-4D97-AF65-F5344CB8AC3E}">
        <p14:creationId xmlns:p14="http://schemas.microsoft.com/office/powerpoint/2010/main" val="2577715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9319B9E-681D-C76B-4E8E-4B455D55F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785433"/>
            <a:ext cx="3259016" cy="1462692"/>
          </a:xfrm>
        </p:spPr>
        <p:txBody>
          <a:bodyPr>
            <a:normAutofit fontScale="90000"/>
          </a:bodyPr>
          <a:lstStyle/>
          <a:p>
            <a:r>
              <a:rPr lang="es-ES" sz="4100" dirty="0">
                <a:solidFill>
                  <a:srgbClr val="FFFFFF"/>
                </a:solidFill>
              </a:rPr>
              <a:t>Ecosistema React típico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6FED3C-16DD-A366-6AF9-467EA9BEB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3" y="2297128"/>
            <a:ext cx="3363774" cy="3910839"/>
          </a:xfrm>
        </p:spPr>
        <p:txBody>
          <a:bodyPr anchor="t"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s-ES" sz="1800" dirty="0">
                <a:solidFill>
                  <a:srgbClr val="FFFFFF"/>
                </a:solidFill>
              </a:rPr>
              <a:t>React Core</a:t>
            </a:r>
          </a:p>
          <a:p>
            <a:pPr>
              <a:lnSpc>
                <a:spcPct val="100000"/>
              </a:lnSpc>
            </a:pPr>
            <a:r>
              <a:rPr lang="es-ES" sz="1800" dirty="0">
                <a:solidFill>
                  <a:srgbClr val="FFFFFF"/>
                </a:solidFill>
              </a:rPr>
              <a:t>Renderizado: p.ej. React DOM</a:t>
            </a:r>
          </a:p>
          <a:p>
            <a:pPr>
              <a:lnSpc>
                <a:spcPct val="100000"/>
              </a:lnSpc>
            </a:pPr>
            <a:r>
              <a:rPr lang="es-ES" sz="1800" dirty="0" err="1">
                <a:solidFill>
                  <a:srgbClr val="FFFFFF"/>
                </a:solidFill>
              </a:rPr>
              <a:t>Routing</a:t>
            </a:r>
            <a:r>
              <a:rPr lang="es-ES" sz="1800" dirty="0">
                <a:solidFill>
                  <a:srgbClr val="FFFFFF"/>
                </a:solidFill>
              </a:rPr>
              <a:t>: p.ej. Librería React </a:t>
            </a:r>
            <a:r>
              <a:rPr lang="es-ES" sz="1800" dirty="0" err="1">
                <a:solidFill>
                  <a:srgbClr val="FFFFFF"/>
                </a:solidFill>
              </a:rPr>
              <a:t>Router</a:t>
            </a:r>
            <a:endParaRPr lang="es-ES" sz="18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s-ES" sz="1800" dirty="0">
                <a:solidFill>
                  <a:srgbClr val="FFFFFF"/>
                </a:solidFill>
              </a:rPr>
              <a:t>Gestión del estado: p. ej. Librería </a:t>
            </a:r>
            <a:r>
              <a:rPr lang="es-ES" sz="1800" dirty="0" err="1">
                <a:solidFill>
                  <a:srgbClr val="FFFFFF"/>
                </a:solidFill>
              </a:rPr>
              <a:t>Redux</a:t>
            </a:r>
            <a:endParaRPr lang="es-ES" sz="18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s-ES" sz="1800" dirty="0">
                <a:solidFill>
                  <a:srgbClr val="FFFFFF"/>
                </a:solidFill>
              </a:rPr>
              <a:t>Gestión de formularios: p. ej. </a:t>
            </a:r>
            <a:r>
              <a:rPr lang="es-ES" sz="1800" dirty="0" err="1">
                <a:solidFill>
                  <a:srgbClr val="FFFFFF"/>
                </a:solidFill>
              </a:rPr>
              <a:t>Formik</a:t>
            </a:r>
            <a:endParaRPr lang="es-ES" sz="18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s-ES" sz="1800" dirty="0" err="1">
                <a:solidFill>
                  <a:srgbClr val="FFFFFF"/>
                </a:solidFill>
              </a:rPr>
              <a:t>Tests</a:t>
            </a:r>
            <a:r>
              <a:rPr lang="es-ES" sz="1800" dirty="0">
                <a:solidFill>
                  <a:srgbClr val="FFFFFF"/>
                </a:solidFill>
              </a:rPr>
              <a:t> de componentes: p. ej. Librería </a:t>
            </a:r>
            <a:r>
              <a:rPr lang="es-ES" sz="1800" dirty="0" err="1">
                <a:solidFill>
                  <a:srgbClr val="FFFFFF"/>
                </a:solidFill>
              </a:rPr>
              <a:t>Jest</a:t>
            </a:r>
            <a:endParaRPr lang="es-ES" sz="18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s-ES" sz="1800" dirty="0">
                <a:solidFill>
                  <a:srgbClr val="FFFFFF"/>
                </a:solidFill>
              </a:rPr>
              <a:t>Empaquetado de componentes: p.ej. </a:t>
            </a:r>
            <a:r>
              <a:rPr lang="es-ES" sz="1800" dirty="0" err="1">
                <a:solidFill>
                  <a:srgbClr val="FFFFFF"/>
                </a:solidFill>
              </a:rPr>
              <a:t>Parcel</a:t>
            </a:r>
            <a:endParaRPr lang="es-ES" sz="18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endParaRPr lang="es-ES" sz="1800" dirty="0">
              <a:solidFill>
                <a:srgbClr val="FFFFFF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813FFD7-D73B-91BF-E263-C5EA1BD6D5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18" b="2214"/>
          <a:stretch/>
        </p:blipFill>
        <p:spPr>
          <a:xfrm>
            <a:off x="4241830" y="601200"/>
            <a:ext cx="7503636" cy="5789365"/>
          </a:xfrm>
          <a:prstGeom prst="rect">
            <a:avLst/>
          </a:prstGeo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ADA612C-FC62-1107-03B7-0BC47F009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">
                <a:solidFill>
                  <a:schemeClr val="bg1">
                    <a:lumMod val="75000"/>
                    <a:lumOff val="25000"/>
                  </a:schemeClr>
                </a:solidFill>
              </a:rPr>
              <a:t>Introducción a React. 1 - Fundamentals</a:t>
            </a:r>
            <a:endParaRPr lang="en-US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E2BC7AA-0679-6206-7204-5115C2A0B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>
                <a:solidFill>
                  <a:schemeClr val="bg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27</a:t>
            </a:fld>
            <a:endParaRPr lang="en-US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703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Student Computer Labs - Student Computer Labs | Montana State University">
            <a:extLst>
              <a:ext uri="{FF2B5EF4-FFF2-40B4-BE49-F238E27FC236}">
                <a16:creationId xmlns:a16="http://schemas.microsoft.com/office/drawing/2014/main" id="{9B346EDE-BDAB-07D6-13DB-9FB21D9AAE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12" r="3143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1" name="Rectangle 2060">
            <a:extLst>
              <a:ext uri="{FF2B5EF4-FFF2-40B4-BE49-F238E27FC236}">
                <a16:creationId xmlns:a16="http://schemas.microsoft.com/office/drawing/2014/main" id="{9FA98EAA-A866-4C95-A2A8-44E46FBA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56000">
                <a:schemeClr val="tx1">
                  <a:alpha val="39000"/>
                </a:schemeClr>
              </a:gs>
              <a:gs pos="100000">
                <a:schemeClr val="tx1">
                  <a:alpha val="8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F0D526-A8CE-4ADC-5F2B-CF2A5F139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3121" y="4727173"/>
            <a:ext cx="7985759" cy="868823"/>
          </a:xfrm>
        </p:spPr>
        <p:txBody>
          <a:bodyPr anchor="b">
            <a:normAutofit/>
          </a:bodyPr>
          <a:lstStyle/>
          <a:p>
            <a:pPr algn="ctr"/>
            <a:r>
              <a:rPr lang="es-ES" sz="4000">
                <a:solidFill>
                  <a:schemeClr val="bg1"/>
                </a:solidFill>
              </a:rPr>
              <a:t>Fin del tema 1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01AD16F3-E4CB-30A2-D6B9-0053BDBF83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5738" y="5680637"/>
            <a:ext cx="6960524" cy="598516"/>
          </a:xfrm>
        </p:spPr>
        <p:txBody>
          <a:bodyPr anchor="t">
            <a:normAutofit/>
          </a:bodyPr>
          <a:lstStyle/>
          <a:p>
            <a:pPr algn="ctr"/>
            <a:r>
              <a:rPr lang="es-ES" sz="2000" dirty="0">
                <a:solidFill>
                  <a:schemeClr val="bg1"/>
                </a:solidFill>
              </a:rPr>
              <a:t>A continuación: tema 2 </a:t>
            </a:r>
            <a:r>
              <a:rPr lang="es-ES" sz="2000" dirty="0" err="1">
                <a:solidFill>
                  <a:schemeClr val="bg1"/>
                </a:solidFill>
              </a:rPr>
              <a:t>setup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8763991-BE6C-5D51-9651-222170956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">
                <a:solidFill>
                  <a:schemeClr val="bg1"/>
                </a:solidFill>
              </a:rPr>
              <a:t>Introducción a React. 1 - Fundamentals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FE39BD5-7077-4BC5-9E38-DE989E2C4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28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545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06F0EF2-B150-E406-1828-52917AE2B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>
                <a:solidFill>
                  <a:srgbClr val="FFFFFF"/>
                </a:solidFill>
              </a:rPr>
              <a:t>Índice</a:t>
            </a:r>
            <a:r>
              <a:rPr lang="en-US" sz="4800" dirty="0">
                <a:solidFill>
                  <a:srgbClr val="FFFFFF"/>
                </a:solidFill>
              </a:rPr>
              <a:t> del </a:t>
            </a:r>
            <a:r>
              <a:rPr lang="en-US" sz="4800" dirty="0" err="1">
                <a:solidFill>
                  <a:srgbClr val="FFFFFF"/>
                </a:solidFill>
              </a:rPr>
              <a:t>tema</a:t>
            </a:r>
            <a:r>
              <a:rPr lang="en-US" sz="4800" dirty="0">
                <a:solidFill>
                  <a:srgbClr val="FFFFFF"/>
                </a:solidFill>
              </a:rPr>
              <a:t> 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FE9508F-8412-06EE-555F-2B0168BC5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54399" y="766070"/>
            <a:ext cx="54267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3A98EE3D-8CD1-4C3F-BD1C-C98C9596463C}" type="slidenum">
              <a:rPr lang="en-US">
                <a:solidFill>
                  <a:srgbClr val="FFFFFF"/>
                </a:solidFill>
              </a:rPr>
              <a:pPr defTabSz="457200"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6C9B921-9BD6-FD05-5332-F018A697E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884078"/>
            <a:ext cx="34320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 cap="all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Introducción a React. 1 - Fundamentals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0E3FD4E-E457-9876-8FA1-63E0D30FB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689" y="1726945"/>
            <a:ext cx="4928922" cy="354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413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EB60413-0AED-E63B-E4BD-95A320AD6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Sistemas de diseño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BA390C-4134-7315-8408-2F2D2B358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5145513"/>
            <a:ext cx="3412067" cy="738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kern="1200" cap="all">
                <a:solidFill>
                  <a:srgbClr val="FFFFFF">
                    <a:alpha val="75000"/>
                  </a:srgbClr>
                </a:solidFill>
                <a:latin typeface="+mn-lt"/>
                <a:ea typeface="+mn-ea"/>
                <a:cs typeface="+mn-cs"/>
              </a:rPr>
              <a:t>Índice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38A3464-AAD0-9959-8884-024C6AA80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54399" y="766070"/>
            <a:ext cx="54267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3A98EE3D-8CD1-4C3F-BD1C-C98C9596463C}" type="slidenum">
              <a:rPr lang="en-US">
                <a:solidFill>
                  <a:srgbClr val="FFFFFF"/>
                </a:solidFill>
              </a:rPr>
              <a:pPr defTabSz="457200">
                <a:spcAft>
                  <a:spcPts val="600"/>
                </a:spcAft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567FF81-0CEB-D84A-15DB-A63CD88D6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884078"/>
            <a:ext cx="34320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 cap="all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Introducción a React. 1 - Fundamentals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BEAB6A9-2710-5F87-561E-E14983D01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053" y="1996524"/>
            <a:ext cx="6764864" cy="284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519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30975B-0488-04A3-8803-E2276EC88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548639"/>
            <a:ext cx="3842824" cy="1423229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s-ES" sz="3200" dirty="0"/>
              <a:t>Sistemas de diseño: </a:t>
            </a:r>
            <a:r>
              <a:rPr lang="es-ES" sz="4000" dirty="0"/>
              <a:t>historia</a:t>
            </a:r>
            <a:endParaRPr lang="es-ES" sz="3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DC04FA-2A63-C4F2-4571-C8551FB33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3087192"/>
            <a:ext cx="11376685" cy="2888157"/>
          </a:xfrm>
        </p:spPr>
        <p:txBody>
          <a:bodyPr>
            <a:normAutofit/>
          </a:bodyPr>
          <a:lstStyle/>
          <a:p>
            <a:r>
              <a:rPr lang="es-ES" dirty="0"/>
              <a:t>Cualquier interfaz de usuario es una combinación de estos 3 factores:</a:t>
            </a:r>
          </a:p>
          <a:p>
            <a:pPr lvl="1"/>
            <a:r>
              <a:rPr lang="es-ES" dirty="0"/>
              <a:t>Estructura/</a:t>
            </a:r>
            <a:r>
              <a:rPr lang="es-ES" dirty="0" err="1"/>
              <a:t>Layout</a:t>
            </a:r>
            <a:r>
              <a:rPr lang="es-ES" dirty="0"/>
              <a:t>: relación entre las partes</a:t>
            </a:r>
          </a:p>
          <a:p>
            <a:pPr lvl="1"/>
            <a:r>
              <a:rPr lang="es-ES" dirty="0"/>
              <a:t>Comportamiento/Lógica: cómo responde a nuestras acciones y cómo interaccionan las partes</a:t>
            </a:r>
          </a:p>
          <a:p>
            <a:pPr lvl="1"/>
            <a:r>
              <a:rPr lang="es-ES" dirty="0"/>
              <a:t>Apariencia/Estilos: estética, usabilidad</a:t>
            </a:r>
          </a:p>
          <a:p>
            <a:pPr marL="324000" lvl="1" indent="0">
              <a:buNone/>
            </a:pP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F175ED4-85F8-8AC6-C9B5-80E36E932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444" y="141905"/>
            <a:ext cx="3327989" cy="2703991"/>
          </a:xfrm>
          <a:prstGeom prst="rect">
            <a:avLst/>
          </a:prstGeo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D383E63-275E-C44A-F46E-E32886CC6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"/>
              <a:t>Introducción a React. 1 - Fundamentals</a:t>
            </a: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F12CEFF-2C13-C14C-8C31-BBE879D1A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9193679-B9C5-8A17-BC67-5A82B6060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9698" y="241296"/>
            <a:ext cx="3233232" cy="2680888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488C8140-EBEF-61D8-3A48-7A76E72CA631}"/>
              </a:ext>
            </a:extLst>
          </p:cNvPr>
          <p:cNvSpPr txBox="1"/>
          <p:nvPr/>
        </p:nvSpPr>
        <p:spPr>
          <a:xfrm>
            <a:off x="9806715" y="1787202"/>
            <a:ext cx="579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web</a:t>
            </a:r>
          </a:p>
        </p:txBody>
      </p:sp>
    </p:spTree>
    <p:extLst>
      <p:ext uri="{BB962C8B-B14F-4D97-AF65-F5344CB8AC3E}">
        <p14:creationId xmlns:p14="http://schemas.microsoft.com/office/powerpoint/2010/main" val="1025138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9DDF273-E040-4765-AD05-872458E13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B24196E4-ED00-A5DF-FF53-838386CB9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4" y="989038"/>
            <a:ext cx="4771509" cy="276747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A917C31-E8B0-6357-4490-E283C3415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733" y="1128063"/>
            <a:ext cx="6096000" cy="2590799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D695E25C-06E7-4082-BE92-B571B616B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297735"/>
            <a:ext cx="1126540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64BD7DF-F4BB-427F-B4F6-6DC83A59A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71EE4F-92C9-40E5-C495-4977BA010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4572000"/>
            <a:ext cx="10965141" cy="8952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Front end lógica tradicional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D84E241-46B4-E5EB-2DCD-A76C3628A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5394" y="5951811"/>
            <a:ext cx="69030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 cap="all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Introducción a React. 1 - Fundamentals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11916AF-8CA7-9657-1763-FD3345C50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1811"/>
            <a:ext cx="10525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3A98EE3D-8CD1-4C3F-BD1C-C98C9596463C}" type="slidenum">
              <a:rPr lang="en-US">
                <a:solidFill>
                  <a:srgbClr val="FFFFFF"/>
                </a:solidFill>
              </a:rPr>
              <a:pPr defTabSz="457200">
                <a:spcAft>
                  <a:spcPts val="600"/>
                </a:spcAft>
              </a:pPr>
              <a:t>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564F981-5A38-3F61-7B03-1498B416B2A6}"/>
              </a:ext>
            </a:extLst>
          </p:cNvPr>
          <p:cNvSpPr txBox="1"/>
          <p:nvPr/>
        </p:nvSpPr>
        <p:spPr>
          <a:xfrm>
            <a:off x="1711785" y="3774181"/>
            <a:ext cx="1548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Inicialmente…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890BAEC-0F81-7B92-00D2-A2EBCC0A79DD}"/>
              </a:ext>
            </a:extLst>
          </p:cNvPr>
          <p:cNvSpPr txBox="1"/>
          <p:nvPr/>
        </p:nvSpPr>
        <p:spPr>
          <a:xfrm>
            <a:off x="7893673" y="3768581"/>
            <a:ext cx="2586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Algo más evolucionado…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3D08AD17-6A0C-E226-9D96-E1C9DE400FD0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3259837" y="3953247"/>
            <a:ext cx="4633836" cy="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406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0401440-1DC9-4C9E-A3BA-4DECEEB46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528BE88-4A68-EBE9-B637-853B26BA2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34" y="745496"/>
            <a:ext cx="11301984" cy="285374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6B822CC-7DA9-4417-AA94-64CEB676F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A01E88-71CC-4FF3-9E81-51E0C32B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59623"/>
            <a:ext cx="11303626" cy="2051143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24F164-4134-3485-806F-A35D17F46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00" y="4596992"/>
            <a:ext cx="3353432" cy="160701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3400">
                <a:solidFill>
                  <a:srgbClr val="FFFFFF"/>
                </a:solidFill>
              </a:rPr>
              <a:t>arquitectura basada en componentes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769C5E-A465-AD55-455B-99228A6C6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1491" y="4596992"/>
            <a:ext cx="7240909" cy="1607012"/>
          </a:xfrm>
        </p:spPr>
        <p:txBody>
          <a:bodyPr>
            <a:normAutofit lnSpcReduction="10000"/>
          </a:bodyPr>
          <a:lstStyle/>
          <a:p>
            <a:r>
              <a:rPr lang="es-ES" dirty="0">
                <a:solidFill>
                  <a:srgbClr val="FFFFFF"/>
                </a:solidFill>
              </a:rPr>
              <a:t>Evolución del sistema de páginas tradicional</a:t>
            </a:r>
          </a:p>
          <a:p>
            <a:r>
              <a:rPr lang="es-ES" dirty="0">
                <a:solidFill>
                  <a:srgbClr val="FFFFFF"/>
                </a:solidFill>
              </a:rPr>
              <a:t>Tendremos componentes encapsulados y reutilizables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CBF2900-5B95-D646-D705-F741E7C7F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">
                <a:solidFill>
                  <a:schemeClr val="bg1">
                    <a:lumMod val="85000"/>
                    <a:lumOff val="15000"/>
                  </a:schemeClr>
                </a:solidFill>
              </a:rPr>
              <a:t>Introducción a React. 1 - Fundamentals</a:t>
            </a:r>
            <a:endParaRPr lang="en-US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56E81C-E8FF-936B-7137-98CEEE900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>
                <a:solidFill>
                  <a:schemeClr val="bg1">
                    <a:lumMod val="85000"/>
                    <a:lumOff val="15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232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0401440-1DC9-4C9E-A3BA-4DECEEB46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BDA3617-6366-65F3-3BA6-29B687A5F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838" y="447234"/>
            <a:ext cx="6330775" cy="345027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6B822CC-7DA9-4417-AA94-64CEB676F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A01E88-71CC-4FF3-9E81-51E0C32B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59623"/>
            <a:ext cx="11303626" cy="2051143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EBE71D-5F32-66A8-5F31-FC9F03CC2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00" y="4596992"/>
            <a:ext cx="3353432" cy="160701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3100">
                <a:solidFill>
                  <a:srgbClr val="FFFFFF"/>
                </a:solidFill>
              </a:rPr>
              <a:t>Sistemas de diseño: encapsulación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23FB26-9EB4-3624-D001-08F0ACD86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1491" y="4596992"/>
            <a:ext cx="7240909" cy="1607012"/>
          </a:xfrm>
        </p:spPr>
        <p:txBody>
          <a:bodyPr>
            <a:normAutofit fontScale="85000" lnSpcReduction="20000"/>
          </a:bodyPr>
          <a:lstStyle/>
          <a:p>
            <a:r>
              <a:rPr lang="es-ES" dirty="0">
                <a:solidFill>
                  <a:srgbClr val="FFFFFF"/>
                </a:solidFill>
              </a:rPr>
              <a:t>Nuestro unidad lógica a partir de ahora va a ser el componente</a:t>
            </a:r>
          </a:p>
          <a:p>
            <a:r>
              <a:rPr lang="es-ES" dirty="0">
                <a:solidFill>
                  <a:srgbClr val="FFFFFF"/>
                </a:solidFill>
              </a:rPr>
              <a:t>El usuario verá páginas pero nosotros trabajaremos con componentes encapsulados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D897203-6BF2-6F50-9063-4D6672745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">
                <a:solidFill>
                  <a:schemeClr val="bg1">
                    <a:lumMod val="85000"/>
                    <a:lumOff val="15000"/>
                  </a:schemeClr>
                </a:solidFill>
              </a:rPr>
              <a:t>Introducción a React. 1 - Fundamentals</a:t>
            </a:r>
            <a:endParaRPr lang="en-US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34520B2-7719-A725-E479-B866F574C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>
                <a:solidFill>
                  <a:schemeClr val="bg1">
                    <a:lumMod val="85000"/>
                    <a:lumOff val="15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319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0DE258-701E-56E1-B9EA-FCDDCF94F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4132756" cy="156974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s-ES" sz="3600" dirty="0"/>
              <a:t>Estructura de Arq. Basada en componentes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83ABEC6-D99C-9EF8-C15B-966017351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>
            <a:normAutofit/>
          </a:bodyPr>
          <a:lstStyle/>
          <a:p>
            <a:r>
              <a:rPr lang="es-ES" dirty="0"/>
              <a:t>Ahora tendremos más bien una estructura horizontal donde cada capa tiene un trocito de estructura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CD3228A1-9C8F-4449-D69F-D3FEB46EC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262" y="1560442"/>
            <a:ext cx="4582138" cy="4414907"/>
          </a:xfrm>
          <a:prstGeom prst="rect">
            <a:avLst/>
          </a:prstGeo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E508C53-F9E0-97B5-A953-44DE956A8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"/>
              <a:t>Introducción a React. 1 - Fundamentals</a:t>
            </a: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265E169-A8AC-BA77-767C-0B03BF944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395AEFC-B94E-54B2-8D22-92C748B693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12" t="6542" r="820" b="3538"/>
          <a:stretch/>
        </p:blipFill>
        <p:spPr>
          <a:xfrm>
            <a:off x="4313018" y="2497395"/>
            <a:ext cx="6604685" cy="305709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D61EB6D-DB15-6869-BFBF-18FDCA25C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7152" y="238139"/>
            <a:ext cx="2719831" cy="117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0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382029"/>
      </a:dk2>
      <a:lt2>
        <a:srgbClr val="E2E3E8"/>
      </a:lt2>
      <a:accent1>
        <a:srgbClr val="ACA244"/>
      </a:accent1>
      <a:accent2>
        <a:srgbClr val="B1753B"/>
      </a:accent2>
      <a:accent3>
        <a:srgbClr val="C3554D"/>
      </a:accent3>
      <a:accent4>
        <a:srgbClr val="B13B63"/>
      </a:accent4>
      <a:accent5>
        <a:srgbClr val="C34DA7"/>
      </a:accent5>
      <a:accent6>
        <a:srgbClr val="9C3BB1"/>
      </a:accent6>
      <a:hlink>
        <a:srgbClr val="BF3F8B"/>
      </a:hlink>
      <a:folHlink>
        <a:srgbClr val="7F7F7F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774</Words>
  <Application>Microsoft Office PowerPoint</Application>
  <PresentationFormat>Panorámica</PresentationFormat>
  <Paragraphs>138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4" baseType="lpstr">
      <vt:lpstr>Arial</vt:lpstr>
      <vt:lpstr>Calibri</vt:lpstr>
      <vt:lpstr>Franklin Gothic Book</vt:lpstr>
      <vt:lpstr>Franklin Gothic Demi</vt:lpstr>
      <vt:lpstr>Wingdings 2</vt:lpstr>
      <vt:lpstr>DividendVTI</vt:lpstr>
      <vt:lpstr>REACT para principiantes</vt:lpstr>
      <vt:lpstr>temas DEL CURSO REACT PARA PRINCIPIANTES </vt:lpstr>
      <vt:lpstr>Índice del tema 1</vt:lpstr>
      <vt:lpstr>Sistemas de diseño</vt:lpstr>
      <vt:lpstr>Sistemas de diseño: historia</vt:lpstr>
      <vt:lpstr>Front end lógica tradicional</vt:lpstr>
      <vt:lpstr>arquitectura basada en componentes</vt:lpstr>
      <vt:lpstr>Sistemas de diseño: encapsulación</vt:lpstr>
      <vt:lpstr>Estructura de Arq. Basada en componentes</vt:lpstr>
      <vt:lpstr>Arquitectura Basada en componentes</vt:lpstr>
      <vt:lpstr>Atomic design</vt:lpstr>
      <vt:lpstr>Atomic design: átomos</vt:lpstr>
      <vt:lpstr>Atomic design: molécula</vt:lpstr>
      <vt:lpstr>Atomic design: organismo</vt:lpstr>
      <vt:lpstr>Atomic design: template</vt:lpstr>
      <vt:lpstr>Atomic design: página</vt:lpstr>
      <vt:lpstr>Atomic design en react</vt:lpstr>
      <vt:lpstr>Javascript avanzado para react</vt:lpstr>
      <vt:lpstr>Anatomía de react</vt:lpstr>
      <vt:lpstr>Reconciliación react</vt:lpstr>
      <vt:lpstr>RECONCILIACIÓN REACT</vt:lpstr>
      <vt:lpstr>Reconciliación react</vt:lpstr>
      <vt:lpstr>Reconciliación react</vt:lpstr>
      <vt:lpstr>Renderización react</vt:lpstr>
      <vt:lpstr>Otros Adaptadores DE RENDERIZADO:  React native y realidad virtual</vt:lpstr>
      <vt:lpstr>Renderización react</vt:lpstr>
      <vt:lpstr>Ecosistema React típico</vt:lpstr>
      <vt:lpstr>Fin del tema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para principiantes</dc:title>
  <dc:creator>vanesa espin</dc:creator>
  <cp:lastModifiedBy>vanesa espin</cp:lastModifiedBy>
  <cp:revision>1</cp:revision>
  <dcterms:created xsi:type="dcterms:W3CDTF">2023-01-20T19:45:09Z</dcterms:created>
  <dcterms:modified xsi:type="dcterms:W3CDTF">2023-01-20T22:24:09Z</dcterms:modified>
</cp:coreProperties>
</file>