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7"/>
  </p:notesMasterIdLst>
  <p:sldIdLst>
    <p:sldId id="256" r:id="rId2"/>
    <p:sldId id="257" r:id="rId3"/>
    <p:sldId id="258" r:id="rId4"/>
    <p:sldId id="284" r:id="rId5"/>
    <p:sldId id="285" r:id="rId6"/>
    <p:sldId id="291" r:id="rId7"/>
    <p:sldId id="286" r:id="rId8"/>
    <p:sldId id="287" r:id="rId9"/>
    <p:sldId id="290" r:id="rId10"/>
    <p:sldId id="293" r:id="rId11"/>
    <p:sldId id="288" r:id="rId12"/>
    <p:sldId id="289" r:id="rId13"/>
    <p:sldId id="294" r:id="rId14"/>
    <p:sldId id="292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83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7F9"/>
    <a:srgbClr val="D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83" autoAdjust="0"/>
  </p:normalViewPr>
  <p:slideViewPr>
    <p:cSldViewPr snapToGrid="0">
      <p:cViewPr varScale="1">
        <p:scale>
          <a:sx n="71" d="100"/>
          <a:sy n="71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124A-5D9A-4B70-BBFB-FFA172F1FAA2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8704F-DE9F-41D1-A1E1-95072F519B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ES" dirty="0" err="1"/>
              <a:t>typescript</a:t>
            </a:r>
            <a:r>
              <a:rPr lang="es-ES" dirty="0"/>
              <a:t> es un lenguaje escrito sobre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vanilla</a:t>
            </a:r>
            <a:r>
              <a:rPr lang="es-ES" dirty="0"/>
              <a:t> (o puro) para ayudar al desarrollador pero el navegador no lo entiende, hay que pasarlo por algún mecanismo intermedio que procese ese código y se lo pase al navegador ya preparado para que lo entienda.</a:t>
            </a:r>
          </a:p>
          <a:p>
            <a:r>
              <a:rPr lang="es-ES" dirty="0"/>
              <a:t>Además si el navegador tiene que procesar mil piezas tarda más que si se lo mandamos ya empaquetado (ojo, también con los paquetes demasiado grandes </a:t>
            </a:r>
            <a:r>
              <a:rPr lang="es-ES" dirty="0">
                <a:sym typeface="Wingdings" panose="05000000000000000000" pitchFamily="2" charset="2"/>
              </a:rPr>
              <a:t> se hacen técnicas de </a:t>
            </a:r>
            <a:r>
              <a:rPr lang="es-ES" dirty="0" err="1">
                <a:sym typeface="Wingdings" panose="05000000000000000000" pitchFamily="2" charset="2"/>
              </a:rPr>
              <a:t>code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splitting</a:t>
            </a:r>
            <a:r>
              <a:rPr lang="es-ES" dirty="0">
                <a:sym typeface="Wingdings" panose="05000000000000000000" pitchFamily="2" charset="2"/>
              </a:rPr>
              <a:t>)</a:t>
            </a:r>
            <a:endParaRPr lang="es-ES" dirty="0"/>
          </a:p>
          <a:p>
            <a:r>
              <a:rPr lang="es-ES" dirty="0" err="1"/>
              <a:t>Jsx</a:t>
            </a:r>
            <a:r>
              <a:rPr lang="es-ES" dirty="0"/>
              <a:t> son archivos de </a:t>
            </a:r>
            <a:r>
              <a:rPr lang="es-ES" dirty="0" err="1"/>
              <a:t>javascript</a:t>
            </a:r>
            <a:r>
              <a:rPr lang="es-ES" dirty="0"/>
              <a:t> extendido para React.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8704F-DE9F-41D1-A1E1-95072F519B5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1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--</a:t>
            </a:r>
            <a:r>
              <a:rPr lang="es-ES" dirty="0" err="1"/>
              <a:t>save-dev</a:t>
            </a:r>
            <a:r>
              <a:rPr lang="es-ES" dirty="0"/>
              <a:t> es para que no sea una dependencia final para el paquete, sino de mi proyecto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8704F-DE9F-41D1-A1E1-95072F519B5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61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no actualizara comprobar que no hay ./ en el scripts </a:t>
            </a:r>
            <a:r>
              <a:rPr lang="es-ES" dirty="0" err="1"/>
              <a:t>start</a:t>
            </a:r>
            <a:endParaRPr lang="es-ES" dirty="0"/>
          </a:p>
          <a:p>
            <a:r>
              <a:rPr lang="es-ES" dirty="0"/>
              <a:t>Por curiosidad, mirar como queda el </a:t>
            </a:r>
            <a:r>
              <a:rPr lang="es-ES" dirty="0" err="1"/>
              <a:t>dist</a:t>
            </a:r>
            <a:r>
              <a:rPr lang="es-ES" dirty="0"/>
              <a:t>/index.html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8704F-DE9F-41D1-A1E1-95072F519B5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8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extrema es ya demasiado.</a:t>
            </a:r>
          </a:p>
          <a:p>
            <a:r>
              <a:rPr lang="es-ES" dirty="0"/>
              <a:t>No hay una estructura correcta, depende de la complejidad de nuestro proyecto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8704F-DE9F-41D1-A1E1-95072F519B5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34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ahora ejecutamos </a:t>
            </a:r>
            <a:r>
              <a:rPr lang="es-ES" dirty="0" err="1"/>
              <a:t>npm</a:t>
            </a:r>
            <a:r>
              <a:rPr lang="es-ES" dirty="0"/>
              <a:t> run </a:t>
            </a:r>
            <a:r>
              <a:rPr lang="es-ES" dirty="0" err="1"/>
              <a:t>lint</a:t>
            </a:r>
            <a:r>
              <a:rPr lang="es-ES" dirty="0"/>
              <a:t> nos dará error de código, cambiamos la sintaxis de </a:t>
            </a:r>
            <a:r>
              <a:rPr lang="es-ES" dirty="0" err="1"/>
              <a:t>slint</a:t>
            </a:r>
            <a:r>
              <a:rPr lang="es-ES" dirty="0"/>
              <a:t> a la de </a:t>
            </a:r>
            <a:r>
              <a:rPr lang="es-ES" dirty="0" err="1"/>
              <a:t>airbnb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8704F-DE9F-41D1-A1E1-95072F519B5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81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dará error instalamos </a:t>
            </a:r>
            <a:r>
              <a:rPr lang="es-ES" dirty="0" err="1"/>
              <a:t>eslint-config-airbnb</a:t>
            </a:r>
            <a:r>
              <a:rPr lang="es-ES" dirty="0"/>
              <a:t> y ya ejecutamos </a:t>
            </a:r>
            <a:r>
              <a:rPr lang="es-ES" dirty="0" err="1"/>
              <a:t>npm</a:t>
            </a:r>
            <a:r>
              <a:rPr lang="es-ES" dirty="0"/>
              <a:t> run </a:t>
            </a:r>
            <a:r>
              <a:rPr lang="es-ES" dirty="0" err="1"/>
              <a:t>lint</a:t>
            </a:r>
            <a:r>
              <a:rPr lang="es-ES" dirty="0"/>
              <a:t> y ya no da error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8704F-DE9F-41D1-A1E1-95072F519B5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92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--sabe-</a:t>
            </a:r>
            <a:r>
              <a:rPr lang="es-ES" dirty="0" err="1"/>
              <a:t>dev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8704F-DE9F-41D1-A1E1-95072F519B5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40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dos </a:t>
            </a:r>
            <a:r>
              <a:rPr lang="es-ES" dirty="0" err="1"/>
              <a:t>hooks</a:t>
            </a:r>
            <a:r>
              <a:rPr lang="es-ES" dirty="0"/>
              <a:t> que he añadido se van a lanzar en el </a:t>
            </a:r>
            <a:r>
              <a:rPr lang="es-ES" dirty="0" err="1"/>
              <a:t>pre-commit</a:t>
            </a:r>
            <a:r>
              <a:rPr lang="es-ES" dirty="0"/>
              <a:t>.</a:t>
            </a:r>
          </a:p>
          <a:p>
            <a:r>
              <a:rPr lang="es-ES" dirty="0"/>
              <a:t>El </a:t>
            </a:r>
            <a:r>
              <a:rPr lang="es-ES" dirty="0" err="1"/>
              <a:t>Format</a:t>
            </a:r>
            <a:r>
              <a:rPr lang="es-ES" dirty="0"/>
              <a:t> </a:t>
            </a:r>
            <a:r>
              <a:rPr lang="es-ES" dirty="0" err="1"/>
              <a:t>Document</a:t>
            </a:r>
            <a:r>
              <a:rPr lang="es-ES" dirty="0"/>
              <a:t> de nuestro editor </a:t>
            </a:r>
            <a:r>
              <a:rPr lang="es-ES" dirty="0" err="1"/>
              <a:t>VSCode</a:t>
            </a:r>
            <a:r>
              <a:rPr lang="es-ES" dirty="0"/>
              <a:t> se va a adaptar a esto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8704F-DE9F-41D1-A1E1-95072F519B53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4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2847-154A-4D56-A26C-477D1843C3E4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3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711B-9730-4791-A32B-163EB9A862C3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7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5EA7-FEEC-42F0-B760-8F0BF8FA918F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0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F2DD-A5E4-474B-8CAC-E4AEA2D48DC5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Introducción a React. 2 - SETUP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07DE-E584-4E38-B45D-F7020EA4B766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4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016C-1B49-469E-A5C9-507581F56DC3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C1A6-1F64-4A52-B7BE-F7BCE57EEC91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2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7D9B-4003-4E0A-9EE1-2558A453133D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C342-2060-4E3B-96D4-7F7CB530726C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00864EAD-55C8-4631-ACC5-CEC69FCD4728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B331-1CF8-4A9E-AD77-0BCABB35592E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7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19290B-432D-4CD3-8DA1-9B48AC48908F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75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eslint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esaespin/whishlist-react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F5E35-FB23-92D3-D1D8-8C759ACBD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4" b="250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17F6A-2B65-4E69-E6A2-813D62F9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380568"/>
            <a:ext cx="10965141" cy="1086676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REACT para principiantes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BD5B79-03F3-F94A-2B03-2528B7778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chemeClr val="tx1">
                    <a:alpha val="75000"/>
                  </a:schemeClr>
                </a:solidFill>
              </a:rPr>
              <a:t>Tema 2: SETUP</a:t>
            </a:r>
            <a:endParaRPr lang="es-ES" sz="1100" b="1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C1D66F-9D1A-81A9-FBD3-7F0F7ABD944C}"/>
              </a:ext>
            </a:extLst>
          </p:cNvPr>
          <p:cNvSpPr txBox="1"/>
          <p:nvPr/>
        </p:nvSpPr>
        <p:spPr>
          <a:xfrm>
            <a:off x="617260" y="5950597"/>
            <a:ext cx="372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dirty="0">
                <a:solidFill>
                  <a:srgbClr val="FFFFFF">
                    <a:alpha val="75000"/>
                  </a:srgbClr>
                </a:solidFill>
              </a:rPr>
              <a:t>Material obtenido de Open </a:t>
            </a:r>
            <a:r>
              <a:rPr lang="es-ES" sz="1800" dirty="0" err="1">
                <a:solidFill>
                  <a:srgbClr val="FFFFFF">
                    <a:alpha val="75000"/>
                  </a:srgbClr>
                </a:solidFill>
              </a:rPr>
              <a:t>Webinars</a:t>
            </a:r>
            <a:endParaRPr lang="es-ES" sz="1800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7" name="Picture 10" descr="logo-openwebinars - OpenExpo Europe 2023">
            <a:extLst>
              <a:ext uri="{FF2B5EF4-FFF2-40B4-BE49-F238E27FC236}">
                <a16:creationId xmlns:a16="http://schemas.microsoft.com/office/drawing/2014/main" id="{186FB24D-3D59-75C0-371D-C499B3C2F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22" y="6444953"/>
            <a:ext cx="2301156" cy="3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5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F0D03CC-496D-B912-540B-9A4A4333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Json</a:t>
            </a:r>
            <a:r>
              <a:rPr lang="en-US" sz="3600" dirty="0">
                <a:solidFill>
                  <a:srgbClr val="FFFFFF"/>
                </a:solidFill>
              </a:rPr>
              <a:t> final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F62167-9584-4D52-9488-D75C75F5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4399" y="766070"/>
            <a:ext cx="5426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D29D7F-1AF4-E48A-32C0-217BB404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32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55F4627-8B1A-ED20-044D-18EB772E2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513" y="618067"/>
            <a:ext cx="5861944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2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46D33A-3E90-F907-BFB1-7BB3829B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Empaquetado de la app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CE16CE-2130-0FA1-2E73-B9053535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4399" y="766070"/>
            <a:ext cx="5426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60B82C-C090-94C4-0139-04A6A23D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32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69C2B5A-4B54-9F58-C26B-79CA8370E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7358" y="1391478"/>
            <a:ext cx="7839840" cy="41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0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B6AA55-AB86-C96C-C52F-12D1F0DD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8774"/>
            <a:ext cx="10993549" cy="10107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Instalamos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builder o </a:t>
            </a:r>
            <a:r>
              <a:rPr lang="en-US" dirty="0" err="1"/>
              <a:t>empaquetador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49698-5B32-A062-933D-D7E2FAE8B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17" y="1439517"/>
            <a:ext cx="10993546" cy="694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kern="1200" cap="all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Elegimos</a:t>
            </a:r>
            <a:r>
              <a:rPr lang="en-US" sz="3200" b="1" kern="1200" cap="all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PARCEL. </a:t>
            </a:r>
            <a:endParaRPr lang="en-US" sz="2000" b="1" kern="1200" cap="all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B3DCEB-6CA7-B93A-FB50-4B26B84C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95" y="2651677"/>
            <a:ext cx="7624839" cy="3602736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ABCC6D-0960-19BD-D223-C06207CB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88328A-A011-5637-D292-1D333937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33FCFD-3440-3989-0E0B-4FE94DBE038E}"/>
              </a:ext>
            </a:extLst>
          </p:cNvPr>
          <p:cNvSpPr txBox="1"/>
          <p:nvPr/>
        </p:nvSpPr>
        <p:spPr>
          <a:xfrm>
            <a:off x="689138" y="3668030"/>
            <a:ext cx="296846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Podemos comprobar las dependencias instaladas en nuestro proyecto con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A3931FA-5069-3E89-CAE7-0C1F4D8FF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95" y="4545413"/>
            <a:ext cx="1192471" cy="38466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C538610-F8A8-C4E7-3916-7E65A727B25F}"/>
              </a:ext>
            </a:extLst>
          </p:cNvPr>
          <p:cNvSpPr txBox="1"/>
          <p:nvPr/>
        </p:nvSpPr>
        <p:spPr>
          <a:xfrm>
            <a:off x="6197603" y="2172965"/>
            <a:ext cx="18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Versión con </a:t>
            </a:r>
            <a:r>
              <a:rPr lang="es-ES" dirty="0" err="1"/>
              <a:t>yarn</a:t>
            </a:r>
            <a:r>
              <a:rPr lang="es-ES" dirty="0"/>
              <a:t>: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463C2D1-091E-F1EA-A474-7B7AA9549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147" y="2216872"/>
            <a:ext cx="3252136" cy="306805"/>
          </a:xfrm>
          <a:prstGeom prst="rect">
            <a:avLst/>
          </a:prstGeom>
        </p:spPr>
      </p:pic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C88C4318-DB87-6B8A-F37F-462CAFB5F18A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5685143" y="2417072"/>
            <a:ext cx="571900" cy="4530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E1B3A0C-A3E3-83D5-261D-28F66EB84289}"/>
              </a:ext>
            </a:extLst>
          </p:cNvPr>
          <p:cNvSpPr txBox="1"/>
          <p:nvPr/>
        </p:nvSpPr>
        <p:spPr>
          <a:xfrm>
            <a:off x="8606522" y="4129695"/>
            <a:ext cx="323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Mirando carpeta </a:t>
            </a:r>
            <a:r>
              <a:rPr lang="es-ES" dirty="0" err="1"/>
              <a:t>node</a:t>
            </a:r>
            <a:r>
              <a:rPr lang="es-ES" dirty="0"/>
              <a:t>-modules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93C7615B-B04A-E6F5-573B-3AE211D3D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251" y="4520155"/>
            <a:ext cx="2337216" cy="56615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3E32B0D-F324-5BB0-2E40-AA0D4203F02F}"/>
              </a:ext>
            </a:extLst>
          </p:cNvPr>
          <p:cNvSpPr txBox="1"/>
          <p:nvPr/>
        </p:nvSpPr>
        <p:spPr>
          <a:xfrm>
            <a:off x="6197603" y="186029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kern="1200" cap="all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De momento no usaremos yarn, solo nmp</a:t>
            </a:r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FA972C8-9042-B1B0-96E5-299354A57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9388" y="3563992"/>
            <a:ext cx="4420884" cy="308377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69059D5-EF1E-D904-AB70-A39A67B334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769" y="4983607"/>
            <a:ext cx="2743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1C488-EEC1-223B-D921-FDA61ACD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 no está creado el index.html..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33585-6DA6-8BEE-A1E2-5520BEBE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creamos dentro de </a:t>
            </a:r>
            <a:r>
              <a:rPr lang="es-ES" dirty="0" err="1"/>
              <a:t>src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DD0797-7CB6-038B-4D30-749378DF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8348A8-5483-2CA5-9959-0A675439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BEDE8B-64B8-7451-A523-1DDB463F555C}"/>
              </a:ext>
            </a:extLst>
          </p:cNvPr>
          <p:cNvSpPr txBox="1"/>
          <p:nvPr/>
        </p:nvSpPr>
        <p:spPr>
          <a:xfrm>
            <a:off x="5930154" y="2635229"/>
            <a:ext cx="3923851" cy="28623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Wishlist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My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wishlist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0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E5A6D-FC7F-1A70-740A-4399032F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rgbClr val="FFFFFF"/>
                </a:solidFill>
              </a:rPr>
              <a:t>Herramientas de empaquetado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58CB9-3EBA-D6FC-DEAE-AC97B0DE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Ya tenemos esto..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9C9F27-685F-92B1-009F-FF20B826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925902"/>
            <a:ext cx="6831503" cy="2988783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014616-4230-12AB-26A9-D49C0A3E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2 - SETUP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9EBC45-6D70-F3D3-9C5E-A773ECC3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ACA2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5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98E670-DA0C-C5FF-281A-0D10B0BF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Start point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CC8AD-AE3C-16BE-2C12-E3634725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FFFFFF"/>
                </a:solidFill>
              </a:rPr>
              <a:t>Dentro de “scripts” definimos nuestro script de punto de acceso en “</a:t>
            </a:r>
            <a:r>
              <a:rPr lang="es-E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start</a:t>
            </a:r>
            <a:r>
              <a:rPr lang="es-ES" dirty="0">
                <a:solidFill>
                  <a:srgbClr val="FFFFFF"/>
                </a:solidFill>
              </a:rPr>
              <a:t>” apuntando a nuestro index.html</a:t>
            </a:r>
          </a:p>
          <a:p>
            <a:r>
              <a:rPr lang="es-ES" dirty="0">
                <a:solidFill>
                  <a:srgbClr val="FFFFFF"/>
                </a:solidFill>
              </a:rPr>
              <a:t>Arrancamos el proyecto con 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 err="1">
                <a:solidFill>
                  <a:srgbClr val="FFFFFF"/>
                </a:solidFill>
              </a:rPr>
              <a:t>npm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start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dirty="0">
                <a:solidFill>
                  <a:srgbClr val="FFFFFF"/>
                </a:solidFill>
              </a:rPr>
              <a:t>o</a:t>
            </a:r>
            <a:br>
              <a:rPr lang="es-ES" dirty="0">
                <a:solidFill>
                  <a:srgbClr val="FFFFFF"/>
                </a:solidFill>
              </a:rPr>
            </a:br>
            <a:r>
              <a:rPr lang="es-ES" dirty="0" err="1">
                <a:solidFill>
                  <a:srgbClr val="FFFFFF"/>
                </a:solidFill>
              </a:rPr>
              <a:t>yarn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start</a:t>
            </a:r>
            <a:endParaRPr lang="es-E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A5662C-7AD3-0D51-A9FD-8DBD518D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2 - SETUP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0DED25-0E1F-943B-357A-40D286BD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ACA244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BAD587-1FF6-C88E-06F4-63466F78D142}"/>
              </a:ext>
            </a:extLst>
          </p:cNvPr>
          <p:cNvSpPr txBox="1"/>
          <p:nvPr/>
        </p:nvSpPr>
        <p:spPr>
          <a:xfrm>
            <a:off x="4592231" y="629570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chemeClr val="bg1"/>
                </a:solidFill>
              </a:rPr>
              <a:t>package.json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394B20-5975-ABA3-39F5-AEDBA5F2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09" y="3870098"/>
            <a:ext cx="7174983" cy="243862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17F7386-12B4-00F0-781D-78E5BF573ACF}"/>
              </a:ext>
            </a:extLst>
          </p:cNvPr>
          <p:cNvSpPr txBox="1"/>
          <p:nvPr/>
        </p:nvSpPr>
        <p:spPr>
          <a:xfrm>
            <a:off x="9744134" y="5754469"/>
            <a:ext cx="2130658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 abre index.html en el navegador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6084A2-D20B-C446-B37A-B6FB21ED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09" y="1091235"/>
            <a:ext cx="5498440" cy="26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9FFFB-74C5-106B-9912-DD3F6950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rgbClr val="FFFFFF"/>
                </a:solidFill>
              </a:rPr>
              <a:t>Hemos hecho nuestro primer empaquetado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C10ED-C07F-9B22-7B40-3121030B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Se ha creado nueva carpeta </a:t>
            </a:r>
            <a:r>
              <a:rPr lang="es-ES" dirty="0" err="1">
                <a:solidFill>
                  <a:srgbClr val="FFFFFF"/>
                </a:solidFill>
              </a:rPr>
              <a:t>dist</a:t>
            </a:r>
            <a:r>
              <a:rPr lang="es-ES" dirty="0">
                <a:solidFill>
                  <a:srgbClr val="FFFFFF"/>
                </a:solidFill>
              </a:rPr>
              <a:t> que es la que usa el empaquetador para mostrar al navegador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DB73D0-2F43-0DCA-38E5-BAA7C738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382" y="1177087"/>
            <a:ext cx="6831503" cy="351822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A6F428-D770-3D2C-2853-C0BA3A6E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2 - SETUP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F46163-D2BB-BAF6-2B75-8E64211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ACA244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42CFCF-58BC-FCC1-7D62-C8D2F254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19" y="5497790"/>
            <a:ext cx="2587383" cy="7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84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E9634-55D6-1757-B545-DE92573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3400" dirty="0">
                <a:solidFill>
                  <a:srgbClr val="FFFFFF"/>
                </a:solidFill>
              </a:rPr>
              <a:t>Ejemplo de empaquetado de código </a:t>
            </a:r>
            <a:r>
              <a:rPr lang="es-ES" sz="3400" dirty="0" err="1">
                <a:solidFill>
                  <a:srgbClr val="FFFFFF"/>
                </a:solidFill>
              </a:rPr>
              <a:t>react</a:t>
            </a:r>
            <a:endParaRPr lang="es-ES" sz="34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E50DB-D1A5-317E-4A3D-99BA233F7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541" y="4462587"/>
            <a:ext cx="7585859" cy="189236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s-ES" dirty="0">
                <a:solidFill>
                  <a:srgbClr val="FFFFFF"/>
                </a:solidFill>
              </a:rPr>
              <a:t>Creamos el archivo </a:t>
            </a:r>
            <a:r>
              <a:rPr lang="es-ES" dirty="0" err="1">
                <a:solidFill>
                  <a:srgbClr val="FFFFFF"/>
                </a:solidFill>
              </a:rPr>
              <a:t>index.jsx</a:t>
            </a:r>
            <a:r>
              <a:rPr lang="es-ES" dirty="0">
                <a:solidFill>
                  <a:srgbClr val="FFFFFF"/>
                </a:solidFill>
              </a:rPr>
              <a:t> (</a:t>
            </a:r>
            <a:r>
              <a:rPr lang="es-ES" dirty="0" err="1">
                <a:solidFill>
                  <a:srgbClr val="FFFFFF"/>
                </a:solidFill>
              </a:rPr>
              <a:t>javascript</a:t>
            </a:r>
            <a:r>
              <a:rPr lang="es-ES" dirty="0">
                <a:solidFill>
                  <a:srgbClr val="FFFFFF"/>
                </a:solidFill>
              </a:rPr>
              <a:t> para React) y lo enlazamos desde nuestro index.html haciendo los cambios que se indican</a:t>
            </a:r>
          </a:p>
          <a:p>
            <a:pPr>
              <a:lnSpc>
                <a:spcPct val="100000"/>
              </a:lnSpc>
            </a:pPr>
            <a:r>
              <a:rPr lang="es-ES" dirty="0"/>
              <a:t>Si </a:t>
            </a:r>
            <a:r>
              <a:rPr lang="es-ES" i="1" dirty="0"/>
              <a:t>volvemos a</a:t>
            </a:r>
            <a:r>
              <a:rPr lang="es-ES" dirty="0"/>
              <a:t> la página web tenemos lo mismo (el proyecto aun se está ejecutando con </a:t>
            </a:r>
            <a:r>
              <a:rPr lang="es-ES" i="1" dirty="0" err="1"/>
              <a:t>parcel</a:t>
            </a:r>
            <a:r>
              <a:rPr lang="es-ES" dirty="0"/>
              <a:t>).</a:t>
            </a:r>
          </a:p>
          <a:p>
            <a:pPr>
              <a:lnSpc>
                <a:spcPct val="100000"/>
              </a:lnSpc>
            </a:pPr>
            <a:r>
              <a:rPr lang="es-ES" dirty="0"/>
              <a:t>Probar a modificar el </a:t>
            </a:r>
            <a:r>
              <a:rPr lang="es-ES" dirty="0" err="1"/>
              <a:t>div</a:t>
            </a:r>
            <a:r>
              <a:rPr lang="es-ES" dirty="0"/>
              <a:t> del render y ver comportamiento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ED18A7-59E7-EA67-6F82-1BEF4749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chemeClr val="bg1">
                    <a:lumMod val="85000"/>
                    <a:lumOff val="15000"/>
                  </a:schemeClr>
                </a:solidFill>
              </a:rPr>
              <a:t>Introducción a React. 2 - SETUP</a:t>
            </a: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E86823-3938-F473-0EF0-05425260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8FE02E-41EF-825F-5BCA-2338F0B35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02" y="756744"/>
            <a:ext cx="4769056" cy="331154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010E7DE-69F4-9382-ADEB-1013382186ED}"/>
              </a:ext>
            </a:extLst>
          </p:cNvPr>
          <p:cNvSpPr txBox="1"/>
          <p:nvPr/>
        </p:nvSpPr>
        <p:spPr>
          <a:xfrm>
            <a:off x="1078502" y="3874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0045B796-BED3-0785-01F6-DE41758B0DB5}"/>
              </a:ext>
            </a:extLst>
          </p:cNvPr>
          <p:cNvSpPr/>
          <p:nvPr/>
        </p:nvSpPr>
        <p:spPr>
          <a:xfrm rot="20705029">
            <a:off x="665736" y="2708701"/>
            <a:ext cx="5266366" cy="1504182"/>
          </a:xfrm>
          <a:prstGeom prst="arc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A992C113-4616-43AD-D0F1-7D418D5728C4}"/>
              </a:ext>
            </a:extLst>
          </p:cNvPr>
          <p:cNvSpPr/>
          <p:nvPr/>
        </p:nvSpPr>
        <p:spPr>
          <a:xfrm rot="14670680">
            <a:off x="2978748" y="2680776"/>
            <a:ext cx="96819" cy="166158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FD1504B-82C8-C822-8304-7AD7CD137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708" y="1002266"/>
            <a:ext cx="5310692" cy="291012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5F8AB80-A922-DA2E-A5D7-8184FF529522}"/>
              </a:ext>
            </a:extLst>
          </p:cNvPr>
          <p:cNvSpPr txBox="1"/>
          <p:nvPr/>
        </p:nvSpPr>
        <p:spPr>
          <a:xfrm>
            <a:off x="6096000" y="57207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index.jsx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EADD45E1-11DC-9BF8-194B-305A80684314}"/>
              </a:ext>
            </a:extLst>
          </p:cNvPr>
          <p:cNvSpPr/>
          <p:nvPr/>
        </p:nvSpPr>
        <p:spPr>
          <a:xfrm>
            <a:off x="5841402" y="2495774"/>
            <a:ext cx="4497438" cy="268941"/>
          </a:xfrm>
          <a:custGeom>
            <a:avLst/>
            <a:gdLst>
              <a:gd name="connsiteX0" fmla="*/ 0 w 4497438"/>
              <a:gd name="connsiteY0" fmla="*/ 268941 h 268941"/>
              <a:gd name="connsiteX1" fmla="*/ 4044876 w 4497438"/>
              <a:gd name="connsiteY1" fmla="*/ 86061 h 268941"/>
              <a:gd name="connsiteX2" fmla="*/ 4399878 w 4497438"/>
              <a:gd name="connsiteY2" fmla="*/ 0 h 268941"/>
              <a:gd name="connsiteX3" fmla="*/ 4399878 w 4497438"/>
              <a:gd name="connsiteY3" fmla="*/ 0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438" h="268941">
                <a:moveTo>
                  <a:pt x="0" y="268941"/>
                </a:moveTo>
                <a:lnTo>
                  <a:pt x="4044876" y="86061"/>
                </a:lnTo>
                <a:cubicBezTo>
                  <a:pt x="4778189" y="41238"/>
                  <a:pt x="4399878" y="0"/>
                  <a:pt x="4399878" y="0"/>
                </a:cubicBezTo>
                <a:lnTo>
                  <a:pt x="4399878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375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9E4D6C-A430-C8AB-11A4-9F2B6004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>
                <a:solidFill>
                  <a:srgbClr val="FFFFFF"/>
                </a:solidFill>
              </a:rPr>
              <a:t>Estilo del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39ADF-3E88-2153-B267-D31E9AF0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fontScale="85000" lnSpcReduction="10000"/>
          </a:bodyPr>
          <a:lstStyle/>
          <a:p>
            <a:r>
              <a:rPr lang="es-ES" dirty="0">
                <a:solidFill>
                  <a:srgbClr val="FFFFFF"/>
                </a:solidFill>
              </a:rPr>
              <a:t>Estructura de carpetas eficaz</a:t>
            </a:r>
          </a:p>
          <a:p>
            <a:r>
              <a:rPr lang="es-ES" dirty="0" err="1">
                <a:solidFill>
                  <a:srgbClr val="FFFFFF"/>
                </a:solidFill>
              </a:rPr>
              <a:t>Linting</a:t>
            </a:r>
            <a:r>
              <a:rPr lang="es-ES" dirty="0">
                <a:solidFill>
                  <a:srgbClr val="FFFFFF"/>
                </a:solidFill>
              </a:rPr>
              <a:t>: herramientas que revisan nuestro código y comprueba que no tiene problemas</a:t>
            </a:r>
          </a:p>
          <a:p>
            <a:r>
              <a:rPr lang="es-ES" dirty="0">
                <a:solidFill>
                  <a:srgbClr val="FFFFFF"/>
                </a:solidFill>
              </a:rPr>
              <a:t>Formato del código, puede automatizarse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084724-3369-A812-9181-40EB3CD6E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045454"/>
            <a:ext cx="6831503" cy="2749679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66E1DB-6B0C-B102-8774-44369A62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2 - SETUP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3833CB-AC3C-4A40-CA1A-9A2DA9FD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ACA2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5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B9D7FD-B360-CF14-D7FF-C42B6B05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14" y="634550"/>
            <a:ext cx="5396619" cy="57893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4F7A74-8A02-8051-8961-6057530B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700">
                <a:solidFill>
                  <a:srgbClr val="FFFFFF"/>
                </a:solidFill>
              </a:rPr>
              <a:t>Estructura de carpetas tipica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A2E57-4959-DB9A-1C16-1F75B0C5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package.json</a:t>
            </a:r>
            <a:r>
              <a:rPr lang="es-ES" dirty="0">
                <a:solidFill>
                  <a:srgbClr val="FFFFFF"/>
                </a:solidFill>
              </a:rPr>
              <a:t> es la entrada a nuestro proyecto</a:t>
            </a:r>
          </a:p>
          <a:p>
            <a:r>
              <a:rPr lang="es-ES" dirty="0" err="1">
                <a:solidFill>
                  <a:srgbClr val="FFFFFF"/>
                </a:solidFill>
              </a:rPr>
              <a:t>src</a:t>
            </a:r>
            <a:r>
              <a:rPr lang="es-ES" dirty="0">
                <a:solidFill>
                  <a:srgbClr val="FFFFFF"/>
                </a:solidFill>
              </a:rPr>
              <a:t> tendrá nuestro código</a:t>
            </a:r>
          </a:p>
          <a:p>
            <a:r>
              <a:rPr lang="es-ES" dirty="0" err="1">
                <a:solidFill>
                  <a:srgbClr val="FFFFFF"/>
                </a:solidFill>
              </a:rPr>
              <a:t>dist</a:t>
            </a:r>
            <a:r>
              <a:rPr lang="es-ES" dirty="0">
                <a:solidFill>
                  <a:srgbClr val="FFFFFF"/>
                </a:solidFill>
              </a:rPr>
              <a:t> el código del empaquetado (lo que ve el navegador. No entramos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316E23-97B7-B8BD-BC2F-781108A0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chemeClr val="bg1">
                    <a:lumMod val="85000"/>
                    <a:lumOff val="15000"/>
                  </a:schemeClr>
                </a:solidFill>
              </a:rPr>
              <a:t>Introducción a React. 2 - SETUP</a:t>
            </a: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DE615C-AA9C-AC27-6EF7-4395D093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23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FA1EB7-37E7-C816-D007-40D460D6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temas DEL CURSO</a:t>
            </a:r>
            <a:b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 PARA PRINCIPIANTES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6823C-41B5-3129-359A-94C8E857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29" y="1507413"/>
            <a:ext cx="5428612" cy="4098255"/>
          </a:xfrm>
          <a:ln w="57150">
            <a:noFill/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</a:rPr>
              <a:t>1. FUNDAMENTOS</a:t>
            </a:r>
            <a:r>
              <a:rPr lang="es-ES" sz="2400" dirty="0"/>
              <a:t>: qué saber antes de iniciarse con React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</a:rPr>
              <a:t>2. SETUP</a:t>
            </a:r>
            <a:r>
              <a:rPr lang="es-ES" sz="2400" dirty="0"/>
              <a:t>: crear un proyecto React desde cero.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</a:rPr>
              <a:t>3. RENDERIZADO</a:t>
            </a:r>
            <a:r>
              <a:rPr lang="es-ES" sz="2400" dirty="0"/>
              <a:t>: cómo aprovechar las capacidades de renderizado de React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</a:rPr>
              <a:t>4. PROPS &amp; STATE</a:t>
            </a:r>
            <a:r>
              <a:rPr lang="es-ES" sz="2400" dirty="0"/>
              <a:t>: comunicación de componentes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CBEA08-7F06-5D83-E839-54B959FC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FFFFFF"/>
                </a:solidFill>
              </a:rPr>
              <a:t>Introducción a React. 2 - SETUP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0DD895-3E76-2973-FFF9-6F60FC9D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1810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32" name="Picture 8" descr="React – Logos Download">
            <a:extLst>
              <a:ext uri="{FF2B5EF4-FFF2-40B4-BE49-F238E27FC236}">
                <a16:creationId xmlns:a16="http://schemas.microsoft.com/office/drawing/2014/main" id="{17CFB226-B37F-CAED-6C78-8BAE9A21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0" y="3849180"/>
            <a:ext cx="4650185" cy="15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-openwebinars - OpenExpo Europe 2023">
            <a:extLst>
              <a:ext uri="{FF2B5EF4-FFF2-40B4-BE49-F238E27FC236}">
                <a16:creationId xmlns:a16="http://schemas.microsoft.com/office/drawing/2014/main" id="{34BDDF0C-75F4-E121-C924-03B850C92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150236"/>
            <a:ext cx="2301156" cy="3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9FCD05C-3F85-E80C-A144-7E284492C853}"/>
              </a:ext>
            </a:extLst>
          </p:cNvPr>
          <p:cNvCxnSpPr>
            <a:cxnSpLocks/>
          </p:cNvCxnSpPr>
          <p:nvPr/>
        </p:nvCxnSpPr>
        <p:spPr>
          <a:xfrm>
            <a:off x="6085669" y="1513686"/>
            <a:ext cx="0" cy="373763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61609E2-9CB8-2044-54BC-CA6993AEEE74}"/>
              </a:ext>
            </a:extLst>
          </p:cNvPr>
          <p:cNvSpPr/>
          <p:nvPr/>
        </p:nvSpPr>
        <p:spPr>
          <a:xfrm>
            <a:off x="6258129" y="2477729"/>
            <a:ext cx="5487338" cy="951271"/>
          </a:xfrm>
          <a:prstGeom prst="rect">
            <a:avLst/>
          </a:prstGeom>
          <a:solidFill>
            <a:srgbClr val="99D7F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94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19B26-E338-553D-D3D6-F2EE4462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rgbClr val="FFFFFF"/>
                </a:solidFill>
              </a:rPr>
              <a:t>Nuestro src. Opciones de 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9FF77-F8A0-88AB-9BEA-874A1694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dirty="0">
                <a:solidFill>
                  <a:srgbClr val="FFFFFF"/>
                </a:solidFill>
              </a:rPr>
              <a:t>Por tipo: agrupamos según el tipo de fichero (lógica, estructura, estilo)</a:t>
            </a:r>
            <a:endParaRPr lang="es-ES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s-ES" dirty="0">
                <a:solidFill>
                  <a:srgbClr val="FFFFFF"/>
                </a:solidFill>
              </a:rPr>
              <a:t>Por funcionalidades (o componentes)</a:t>
            </a:r>
            <a:endParaRPr lang="es-ES">
              <a:solidFill>
                <a:srgbClr val="FFFFFF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D38AC4-95C0-9340-E294-3B4A510C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77" y="936141"/>
            <a:ext cx="6515811" cy="496830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339653-9A6B-2E46-D542-377E9512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2 - SETUP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34844F-C5A4-1E7B-4113-CFC54F04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ACA2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30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A6B2DEB-49ED-4238-4A10-CC205B2C0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598351"/>
            <a:ext cx="11321849" cy="5802449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F6590D-A86F-5A32-40C7-11CDD4BF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66DCE0-3D62-E934-2107-1A729F2F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7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321368-4771-1CFF-316A-8DDDC79F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Cual elegimos?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B61622-AA17-3535-7836-F70A8F26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Depende de la complejidad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ABB7E2-9AEA-39B0-010B-A26C19AB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74" y="2790605"/>
            <a:ext cx="7390229" cy="3602736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69414B-A898-C111-CC1C-57309733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214154-F62D-1828-0914-B1496DE6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2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371F9-6BB9-4213-32AD-49466594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0149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linting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F4035-109C-E8F4-E9AD-8E01198B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38878"/>
            <a:ext cx="3218029" cy="723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kern="1200" cap="all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Revisa el código y nos avisa de posibles errores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437809-273A-DB14-7AF6-C68FB0393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797" y="802446"/>
            <a:ext cx="7294366" cy="1294748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0C4493-A6AC-AE99-D8A9-8D51E70F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C4AE81-99F5-9701-4FAB-8E701392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5FA0F-1F47-512F-6FF3-BA3D725EF868}"/>
              </a:ext>
            </a:extLst>
          </p:cNvPr>
          <p:cNvSpPr txBox="1"/>
          <p:nvPr/>
        </p:nvSpPr>
        <p:spPr>
          <a:xfrm>
            <a:off x="4241830" y="2054548"/>
            <a:ext cx="695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Ya que estamos en JavaScript usaremos </a:t>
            </a:r>
            <a:r>
              <a:rPr lang="es-ES" sz="2400" b="1" dirty="0"/>
              <a:t>ESLINT</a:t>
            </a:r>
            <a:r>
              <a:rPr lang="es-ES" b="1" dirty="0"/>
              <a:t> </a:t>
            </a:r>
            <a:r>
              <a:rPr lang="es-ES" dirty="0">
                <a:hlinkClick r:id="rId4"/>
              </a:rPr>
              <a:t>https://eslint.org/</a:t>
            </a:r>
            <a:r>
              <a:rPr lang="es-ES" dirty="0"/>
              <a:t> 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8BB4F586-2557-CCF5-6134-2250861B3297}"/>
              </a:ext>
            </a:extLst>
          </p:cNvPr>
          <p:cNvSpPr/>
          <p:nvPr/>
        </p:nvSpPr>
        <p:spPr>
          <a:xfrm rot="5400000">
            <a:off x="7367988" y="1923856"/>
            <a:ext cx="260827" cy="273612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7BFFB7B-408E-39C6-7459-71EB85AA9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407" y="2795234"/>
            <a:ext cx="8355626" cy="362867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8C00634-A08B-C462-D083-1EDAF6D74F6A}"/>
              </a:ext>
            </a:extLst>
          </p:cNvPr>
          <p:cNvSpPr txBox="1"/>
          <p:nvPr/>
        </p:nvSpPr>
        <p:spPr>
          <a:xfrm>
            <a:off x="8267940" y="2587459"/>
            <a:ext cx="3465308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No hace falta que sea global, podemos quitar el –g y poner </a:t>
            </a:r>
            <a:br>
              <a:rPr lang="es-ES" dirty="0"/>
            </a:br>
            <a:r>
              <a:rPr lang="es-ES" dirty="0"/>
              <a:t>- -</a:t>
            </a:r>
            <a:r>
              <a:rPr lang="es-ES" dirty="0" err="1"/>
              <a:t>save-dev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9C8083F-B56C-40ED-EF32-DD23F9F61FD0}"/>
              </a:ext>
            </a:extLst>
          </p:cNvPr>
          <p:cNvSpPr txBox="1"/>
          <p:nvPr/>
        </p:nvSpPr>
        <p:spPr>
          <a:xfrm>
            <a:off x="8386936" y="3700841"/>
            <a:ext cx="300685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 @eslint/config</a:t>
            </a:r>
          </a:p>
        </p:txBody>
      </p:sp>
    </p:spTree>
    <p:extLst>
      <p:ext uri="{BB962C8B-B14F-4D97-AF65-F5344CB8AC3E}">
        <p14:creationId xmlns:p14="http://schemas.microsoft.com/office/powerpoint/2010/main" val="570384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1AC1F-E2C2-618D-1B93-CA015132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eslint</a:t>
            </a:r>
            <a:r>
              <a:rPr lang="es-ES" dirty="0"/>
              <a:t> – extensión </a:t>
            </a:r>
            <a:r>
              <a:rPr lang="es-ES" dirty="0" err="1"/>
              <a:t>airbnb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4A389E-065B-E74B-E377-317C2DB4C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6375" y="2362994"/>
            <a:ext cx="9239250" cy="3590925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05D2A4-BAAA-6A22-44F9-DECA6501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C19B6E-F3F0-E105-79BA-EF850E4C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DB55DD6-F025-B4FC-FC36-1EDB68D0F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50" y="4967125"/>
            <a:ext cx="45529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86368-C583-1547-A286-07912BB4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También podemos instalar la extensión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1B16ABA-FF65-9033-DAF1-EAB97778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3172833"/>
            <a:ext cx="10916463" cy="2838279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9510D-211F-739D-C129-0FEC6337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A7BB96-DFBC-00F3-3C7D-C647AD6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8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47091-7AA0-B230-B940-8F6B0B72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>
                <a:solidFill>
                  <a:srgbClr val="FFFFFF"/>
                </a:solidFill>
              </a:rPr>
              <a:t>Etapas del linting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E2BDE-C352-FB64-A3BB-6ED75B3A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FFFFFF"/>
                </a:solidFill>
              </a:rPr>
              <a:t>En etapa de desarrollo (en el editor)</a:t>
            </a:r>
          </a:p>
          <a:p>
            <a:r>
              <a:rPr lang="es-ES" dirty="0">
                <a:solidFill>
                  <a:srgbClr val="FFFFFF"/>
                </a:solidFill>
              </a:rPr>
              <a:t>Etapa de integración: antes de hacer el </a:t>
            </a:r>
            <a:r>
              <a:rPr lang="es-ES" dirty="0" err="1">
                <a:solidFill>
                  <a:srgbClr val="FFFFFF"/>
                </a:solidFill>
              </a:rPr>
              <a:t>commit</a:t>
            </a:r>
            <a:r>
              <a:rPr lang="es-ES" dirty="0">
                <a:solidFill>
                  <a:srgbClr val="FFFFFF"/>
                </a:solidFill>
              </a:rPr>
              <a:t> (Husky)</a:t>
            </a:r>
          </a:p>
          <a:p>
            <a:r>
              <a:rPr lang="es-ES" dirty="0">
                <a:solidFill>
                  <a:srgbClr val="FFFFFF"/>
                </a:solidFill>
              </a:rPr>
              <a:t>En etapa de despliegue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7200276-E904-4BF4-4221-05C2861A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98" y="1855935"/>
            <a:ext cx="6831503" cy="2971703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4950A2-9F60-9C92-112E-519B6755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2 - SETUP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97B2F7-30EC-4721-7EC3-C2352D0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ACA244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AE82CB3-500D-DFAF-1AA4-9BFB68B44497}"/>
              </a:ext>
            </a:extLst>
          </p:cNvPr>
          <p:cNvSpPr/>
          <p:nvPr/>
        </p:nvSpPr>
        <p:spPr>
          <a:xfrm>
            <a:off x="6745044" y="4981822"/>
            <a:ext cx="4487477" cy="124435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Instalamos las dependencias </a:t>
            </a:r>
          </a:p>
          <a:p>
            <a:pPr algn="ctr"/>
            <a:r>
              <a:rPr lang="es-ES" dirty="0" err="1"/>
              <a:t>lint-staged</a:t>
            </a:r>
            <a:r>
              <a:rPr lang="es-ES" dirty="0"/>
              <a:t> y husky</a:t>
            </a:r>
          </a:p>
        </p:txBody>
      </p:sp>
    </p:spTree>
    <p:extLst>
      <p:ext uri="{BB962C8B-B14F-4D97-AF65-F5344CB8AC3E}">
        <p14:creationId xmlns:p14="http://schemas.microsoft.com/office/powerpoint/2010/main" val="380852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E8970D-0D9B-8F6B-0172-DEB99EE1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647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Linting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etapa</a:t>
            </a:r>
            <a:r>
              <a:rPr lang="en-US" sz="3600" dirty="0"/>
              <a:t> de </a:t>
            </a:r>
            <a:r>
              <a:rPr lang="en-US" sz="3600" dirty="0" err="1"/>
              <a:t>integración</a:t>
            </a:r>
            <a:endParaRPr lang="en-US" sz="3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50C9331-F348-5E6F-765C-AF60DDA35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575" y="1819629"/>
            <a:ext cx="9647945" cy="441393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E307D2-12AA-84E2-961D-D8A7A927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DF0E25-2B52-92F2-D660-3DF24A33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6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38FC2D-F131-B3EB-7F84-551256C8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Ya tenemos esto..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5B568AB-ABDB-4ABF-F88C-415CA78E0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271" y="2790605"/>
            <a:ext cx="7874834" cy="3602736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49A34C-3EF5-2B7B-C5E0-C1CBD8A4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7C873F-0829-A526-F6FD-719DFB64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28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2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1A9029-9990-2BB3-F0EC-9817C7F9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>
                <a:solidFill>
                  <a:srgbClr val="FFFFFF"/>
                </a:solidFill>
              </a:rPr>
              <a:t>Formato del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F4D56-EEE8-C955-C0B6-07022363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400" dirty="0">
                <a:solidFill>
                  <a:srgbClr val="FFFFFF"/>
                </a:solidFill>
              </a:rPr>
              <a:t>Vamos a ver las herramientas que nos garantizan la uniformidad del formato de nuestro código.</a:t>
            </a:r>
          </a:p>
          <a:p>
            <a:pPr>
              <a:lnSpc>
                <a:spcPct val="100000"/>
              </a:lnSpc>
            </a:pPr>
            <a:r>
              <a:rPr lang="es-ES" sz="2400" dirty="0">
                <a:solidFill>
                  <a:srgbClr val="FFFFFF"/>
                </a:solidFill>
              </a:rPr>
              <a:t>Se ocupan de saltos de página, sangrado, tabulación, </a:t>
            </a:r>
            <a:r>
              <a:rPr lang="es-ES" sz="2400" dirty="0" err="1">
                <a:solidFill>
                  <a:srgbClr val="FFFFFF"/>
                </a:solidFill>
              </a:rPr>
              <a:t>etc</a:t>
            </a:r>
            <a:endParaRPr lang="es-ES" sz="2400" dirty="0">
              <a:solidFill>
                <a:srgbClr val="FFFFFF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4D4F59-4767-4F8E-B6B3-5EB15685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233320"/>
            <a:ext cx="6831503" cy="2373947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A91CA-FC66-836E-D7F7-89FD8379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2 - SETUP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063E85-AF43-5F50-98B6-65D1CD69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ACA244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398E7A-A160-EEFA-8139-9D50BCE13F35}"/>
              </a:ext>
            </a:extLst>
          </p:cNvPr>
          <p:cNvSpPr txBox="1"/>
          <p:nvPr/>
        </p:nvSpPr>
        <p:spPr>
          <a:xfrm>
            <a:off x="7422776" y="1860431"/>
            <a:ext cx="90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>
                <a:solidFill>
                  <a:schemeClr val="bg1"/>
                </a:solidFill>
              </a:rPr>
              <a:t>Prettier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549B32-F0B5-CFD0-9607-A652712FC4F2}"/>
              </a:ext>
            </a:extLst>
          </p:cNvPr>
          <p:cNvSpPr txBox="1"/>
          <p:nvPr/>
        </p:nvSpPr>
        <p:spPr>
          <a:xfrm>
            <a:off x="7240950" y="4597222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>
                <a:solidFill>
                  <a:schemeClr val="bg1"/>
                </a:solidFill>
              </a:rPr>
              <a:t>Editor </a:t>
            </a:r>
            <a:r>
              <a:rPr lang="es-ES" b="1" i="1" dirty="0" err="1">
                <a:solidFill>
                  <a:schemeClr val="bg1"/>
                </a:solidFill>
              </a:rPr>
              <a:t>config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B6FFD9-617D-DA03-AC39-1181971B2398}"/>
              </a:ext>
            </a:extLst>
          </p:cNvPr>
          <p:cNvSpPr txBox="1"/>
          <p:nvPr/>
        </p:nvSpPr>
        <p:spPr>
          <a:xfrm>
            <a:off x="4289516" y="5141175"/>
            <a:ext cx="790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Prettier</a:t>
            </a:r>
            <a:r>
              <a:rPr lang="es-ES" dirty="0">
                <a:solidFill>
                  <a:schemeClr val="bg1"/>
                </a:solidFill>
              </a:rPr>
              <a:t> más enfocado al ámbito general</a:t>
            </a:r>
          </a:p>
          <a:p>
            <a:r>
              <a:rPr lang="es-ES" dirty="0">
                <a:solidFill>
                  <a:schemeClr val="bg1"/>
                </a:solidFill>
              </a:rPr>
              <a:t>Editor </a:t>
            </a:r>
            <a:r>
              <a:rPr lang="es-ES" dirty="0" err="1">
                <a:solidFill>
                  <a:schemeClr val="bg1"/>
                </a:solidFill>
              </a:rPr>
              <a:t>config</a:t>
            </a:r>
            <a:r>
              <a:rPr lang="es-ES" dirty="0">
                <a:solidFill>
                  <a:schemeClr val="bg1"/>
                </a:solidFill>
              </a:rPr>
              <a:t> se comunica con nuestro editor para automatizar estos estilizados</a:t>
            </a:r>
          </a:p>
        </p:txBody>
      </p:sp>
    </p:spTree>
    <p:extLst>
      <p:ext uri="{BB962C8B-B14F-4D97-AF65-F5344CB8AC3E}">
        <p14:creationId xmlns:p14="http://schemas.microsoft.com/office/powerpoint/2010/main" val="22044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6F0EF2-B150-E406-1828-52917AE2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Índice del tema 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E9508F-8412-06EE-555F-2B0168BC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4399" y="766070"/>
            <a:ext cx="5426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C9B921-9BD6-FD05-5332-F018A697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320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5E09DF-0BE4-8BBC-1C26-237B274E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63" y="618067"/>
            <a:ext cx="6272444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13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00E95D-216D-C614-6648-F0447640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Instalamos prettier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C79EA54-AC2B-587D-E075-45486030A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7459" y="2204015"/>
            <a:ext cx="9073976" cy="3947179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451CC5-1FBB-F4BE-531E-F777F5C9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01C336-92A0-F316-CFDD-C18F58B0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30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C3F53DB-34A2-82A9-2A8B-AB1432A4CCFC}"/>
              </a:ext>
            </a:extLst>
          </p:cNvPr>
          <p:cNvCxnSpPr/>
          <p:nvPr/>
        </p:nvCxnSpPr>
        <p:spPr>
          <a:xfrm flipV="1">
            <a:off x="3270325" y="5109882"/>
            <a:ext cx="2538804" cy="150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B6AB7A-43FA-14E0-F6E5-EF0EB4EED837}"/>
              </a:ext>
            </a:extLst>
          </p:cNvPr>
          <p:cNvSpPr txBox="1"/>
          <p:nvPr/>
        </p:nvSpPr>
        <p:spPr>
          <a:xfrm>
            <a:off x="803428" y="4599501"/>
            <a:ext cx="2979868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Si añadimos, por ejemplo:</a:t>
            </a:r>
          </a:p>
          <a:p>
            <a:r>
              <a:rPr lang="es-ES" dirty="0"/>
              <a:t>“semi”: true, indicamos que se escriban puntos y coma al final de las líneas y ya me olvido de hacerlo yo</a:t>
            </a:r>
          </a:p>
        </p:txBody>
      </p:sp>
    </p:spTree>
    <p:extLst>
      <p:ext uri="{BB962C8B-B14F-4D97-AF65-F5344CB8AC3E}">
        <p14:creationId xmlns:p14="http://schemas.microsoft.com/office/powerpoint/2010/main" val="741675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101C-6AB4-E372-3FF5-861E316A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354791"/>
          </a:xfrm>
        </p:spPr>
        <p:txBody>
          <a:bodyPr>
            <a:noAutofit/>
          </a:bodyPr>
          <a:lstStyle/>
          <a:p>
            <a:r>
              <a:rPr lang="es-ES" sz="3600" dirty="0" err="1"/>
              <a:t>Lincamos</a:t>
            </a:r>
            <a:r>
              <a:rPr lang="es-ES" sz="3600" dirty="0"/>
              <a:t> </a:t>
            </a:r>
            <a:r>
              <a:rPr lang="es-ES" sz="3600" dirty="0" err="1"/>
              <a:t>prettier</a:t>
            </a:r>
            <a:r>
              <a:rPr lang="es-ES" sz="3600" dirty="0"/>
              <a:t> con nuestra configuración de husky mediante </a:t>
            </a:r>
            <a:r>
              <a:rPr lang="es-ES" sz="3600" dirty="0" err="1"/>
              <a:t>lint-staged</a:t>
            </a:r>
            <a:endParaRPr lang="es-ES" sz="3600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7F5F264-9A5E-9635-D7BF-9469CE1EB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4099" y="1942379"/>
            <a:ext cx="9364201" cy="4243154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2D9363-DBD2-6043-3723-B43F397D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BEEBB4-350B-EF21-72A4-272446CE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C5061B-ABAD-FB78-7E78-B186509A4DC5}"/>
              </a:ext>
            </a:extLst>
          </p:cNvPr>
          <p:cNvSpPr txBox="1"/>
          <p:nvPr/>
        </p:nvSpPr>
        <p:spPr>
          <a:xfrm>
            <a:off x="8222428" y="4754880"/>
            <a:ext cx="3388380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Así lanzo el </a:t>
            </a:r>
            <a:r>
              <a:rPr lang="es-ES" dirty="0" err="1"/>
              <a:t>prettier</a:t>
            </a:r>
            <a:r>
              <a:rPr lang="es-ES" dirty="0"/>
              <a:t> con la opción de - -</a:t>
            </a:r>
            <a:r>
              <a:rPr lang="es-ES" dirty="0" err="1"/>
              <a:t>write</a:t>
            </a:r>
            <a:r>
              <a:rPr lang="es-ES" dirty="0"/>
              <a:t> para que lo añada también al </a:t>
            </a:r>
            <a:r>
              <a:rPr lang="es-ES" dirty="0" err="1"/>
              <a:t>commit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819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E321BA-0B12-460D-6C7D-426A4AD5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Editor config lo </a:t>
            </a:r>
            <a:r>
              <a:rPr lang="en-US" sz="3600" dirty="0" err="1"/>
              <a:t>puedo</a:t>
            </a:r>
            <a:r>
              <a:rPr lang="en-US" sz="3600" dirty="0"/>
              <a:t> </a:t>
            </a:r>
            <a:r>
              <a:rPr lang="en-US" sz="3600" dirty="0" err="1"/>
              <a:t>instalar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extensión</a:t>
            </a:r>
            <a:endParaRPr lang="en-US" sz="3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C075B61-2B02-BAB1-F5F8-36965F9D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277" y="2408254"/>
            <a:ext cx="10916463" cy="3111193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21732D-91B5-D3B5-B7BB-DAEA80E9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s-ES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Introducción a React. 2 - SETUP</a:t>
            </a:r>
            <a:endParaRPr lang="en-US" kern="1200" cap="all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904ED2-1FB2-8190-0003-98CDC98D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32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14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0F9E7-32C7-5D3B-5A34-ACDB2F9C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React </a:t>
            </a:r>
            <a:r>
              <a:rPr lang="es-ES" dirty="0" err="1"/>
              <a:t>dev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5FFE5-BA30-802E-AA00-8770CB73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centramos en Chrome</a:t>
            </a:r>
          </a:p>
          <a:p>
            <a:r>
              <a:rPr lang="es-ES" dirty="0"/>
              <a:t>Chrome web store: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5B1889-07CB-EDAD-0B4D-51D2BA59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3D1107-FEFB-6DC5-D5C6-8D2260E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93C2A2-670D-0D10-1738-3143AD68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53" y="1030491"/>
            <a:ext cx="3630954" cy="33741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89C97F-C5E0-D090-DCBF-F287021EF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4645976"/>
            <a:ext cx="5572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64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49255-DD65-F1B6-6CFC-AB075B83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Ya podemos ver el dom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59A17-3186-1C03-7315-A5E78A01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08E73A-2C69-724C-05F1-53604DD9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A27EE5-AAA8-F6E1-5ED1-A400A88E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0" y="2244054"/>
            <a:ext cx="10563225" cy="18478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FDAE30-E870-DB46-E396-383F395E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939171"/>
            <a:ext cx="10645813" cy="1069897"/>
          </a:xfrm>
          <a:prstGeom prst="rect">
            <a:avLst/>
          </a:prstGeom>
        </p:spPr>
      </p:pic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CA51B607-81EA-49AE-C306-639CACEA7FFE}"/>
              </a:ext>
            </a:extLst>
          </p:cNvPr>
          <p:cNvSpPr/>
          <p:nvPr/>
        </p:nvSpPr>
        <p:spPr>
          <a:xfrm>
            <a:off x="9886277" y="4233840"/>
            <a:ext cx="398033" cy="76379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394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Student Computer Labs - Student Computer Labs | Montana State University">
            <a:extLst>
              <a:ext uri="{FF2B5EF4-FFF2-40B4-BE49-F238E27FC236}">
                <a16:creationId xmlns:a16="http://schemas.microsoft.com/office/drawing/2014/main" id="{9B346EDE-BDAB-07D6-13DB-9FB21D9AA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2" r="314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F0D526-A8CE-4ADC-5F2B-CF2A5F13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Fin del tema 2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1AD16F3-E4CB-30A2-D6B9-0053BDBF8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t">
            <a:norm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 continuación: tema 3 RENDERIZADO</a:t>
            </a:r>
          </a:p>
        </p:txBody>
      </p:sp>
    </p:spTree>
    <p:extLst>
      <p:ext uri="{BB962C8B-B14F-4D97-AF65-F5344CB8AC3E}">
        <p14:creationId xmlns:p14="http://schemas.microsoft.com/office/powerpoint/2010/main" val="131154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11BA5C-1B29-A138-7B35-7C3CE41A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456844"/>
            <a:ext cx="3409783" cy="8431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 dirty="0">
                <a:solidFill>
                  <a:srgbClr val="FFFFFF"/>
                </a:solidFill>
              </a:rPr>
              <a:t>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70983-D601-6843-C234-EE222856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719944"/>
            <a:ext cx="3409782" cy="428080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Estructura básica de una app común de cualquier tipo (web, cliente, servidor…)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2E25F5-6842-B4F6-5536-D0C9E7CE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03" y="1000928"/>
            <a:ext cx="6917210" cy="2801468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030BA5-ADE0-DDDA-80B4-9238739D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2 - SETUP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97D3D5-DF33-DED5-ED80-0114BD39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ACA244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882045-55EB-49B5-58F8-AE67BE685879}"/>
              </a:ext>
            </a:extLst>
          </p:cNvPr>
          <p:cNvSpPr txBox="1"/>
          <p:nvPr/>
        </p:nvSpPr>
        <p:spPr>
          <a:xfrm>
            <a:off x="4308732" y="4121578"/>
            <a:ext cx="758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Entorno</a:t>
            </a:r>
            <a:r>
              <a:rPr lang="es-ES" dirty="0">
                <a:solidFill>
                  <a:schemeClr val="bg1"/>
                </a:solidFill>
              </a:rPr>
              <a:t>: la base sobre la que se ejecuta nuestro código 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App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s-ES" dirty="0">
                <a:solidFill>
                  <a:schemeClr val="bg1"/>
                </a:solidFill>
              </a:rPr>
              <a:t>: nuestro código (nuestra lógica de negocio). Va acompañado de dependencias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Dependencias</a:t>
            </a:r>
            <a:r>
              <a:rPr lang="es-ES" dirty="0">
                <a:solidFill>
                  <a:schemeClr val="bg1"/>
                </a:solidFill>
              </a:rPr>
              <a:t>: librerías o paquetes (generalmente de terceros) que aportan funcionalidad a nuestro módulo. Reutilización.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Gestor de dependencias</a:t>
            </a:r>
            <a:r>
              <a:rPr lang="es-ES" dirty="0">
                <a:solidFill>
                  <a:schemeClr val="bg1"/>
                </a:solidFill>
              </a:rPr>
              <a:t>: versionado, interdependencias, etc.</a:t>
            </a:r>
          </a:p>
        </p:txBody>
      </p:sp>
    </p:spTree>
    <p:extLst>
      <p:ext uri="{BB962C8B-B14F-4D97-AF65-F5344CB8AC3E}">
        <p14:creationId xmlns:p14="http://schemas.microsoft.com/office/powerpoint/2010/main" val="281968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D368BE-23E3-AC88-8155-078693E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6635685" cy="2256390"/>
          </a:xfrm>
        </p:spPr>
        <p:txBody>
          <a:bodyPr anchor="ctr">
            <a:normAutofit/>
          </a:bodyPr>
          <a:lstStyle/>
          <a:p>
            <a:r>
              <a:rPr lang="es-ES" dirty="0"/>
              <a:t>EJEMPLOS típicos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EFA92B-80CF-175D-1B64-6486B072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19" y="3584790"/>
            <a:ext cx="5484624" cy="22075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76FA6C-5496-7CB3-CE04-AC765025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8" y="2801744"/>
            <a:ext cx="5489646" cy="2209582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03D935-1AC4-C674-9F92-254413E7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rgbClr val="ACA244"/>
                </a:solidFill>
              </a:rPr>
              <a:t>Introducción a React. 2 - SETUP</a:t>
            </a:r>
            <a:endParaRPr lang="en-US">
              <a:solidFill>
                <a:srgbClr val="ACA244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28CFFF-ACBE-17BE-AF72-345AE475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rgbClr val="ACA244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ACA244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E6365F0-314C-F1EE-F821-62FF087FFCED}"/>
              </a:ext>
            </a:extLst>
          </p:cNvPr>
          <p:cNvSpPr txBox="1"/>
          <p:nvPr/>
        </p:nvSpPr>
        <p:spPr>
          <a:xfrm>
            <a:off x="7144531" y="5739347"/>
            <a:ext cx="39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Estructura típica de dependencias actual en React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4FB7AC0-0E5B-5938-5B22-944CE2BB8C0C}"/>
              </a:ext>
            </a:extLst>
          </p:cNvPr>
          <p:cNvSpPr txBox="1"/>
          <p:nvPr/>
        </p:nvSpPr>
        <p:spPr>
          <a:xfrm>
            <a:off x="618949" y="5059731"/>
            <a:ext cx="432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Ejemplo de </a:t>
            </a:r>
          </a:p>
          <a:p>
            <a:pPr algn="ctr"/>
            <a:r>
              <a:rPr lang="es-ES" dirty="0"/>
              <a:t>Estructura típica en servidor con </a:t>
            </a:r>
            <a:r>
              <a:rPr lang="es-ES" dirty="0" err="1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14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B9782-838D-750A-90B4-2926BF55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151098"/>
            <a:ext cx="11029616" cy="1188720"/>
          </a:xfrm>
        </p:spPr>
        <p:txBody>
          <a:bodyPr/>
          <a:lstStyle/>
          <a:p>
            <a:r>
              <a:rPr lang="es-ES" dirty="0"/>
              <a:t>Iniciamos nuestro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7F393-FDA5-C932-87C1-DFA4DFAA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Desde Visual </a:t>
            </a:r>
            <a:r>
              <a:rPr lang="es-ES" dirty="0" err="1"/>
              <a:t>Code</a:t>
            </a:r>
            <a:r>
              <a:rPr lang="es-ES" dirty="0"/>
              <a:t> nos clonamos el repositorio con </a:t>
            </a:r>
            <a:r>
              <a:rPr lang="es-ES" dirty="0" err="1"/>
              <a:t>github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C62C96-CCF0-793D-2E8B-7B3B0FA3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B2B442-6C1B-CAF0-157F-3C503728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33F357-D4D2-CEE9-8003-71E337D07F9C}"/>
              </a:ext>
            </a:extLst>
          </p:cNvPr>
          <p:cNvSpPr txBox="1"/>
          <p:nvPr/>
        </p:nvSpPr>
        <p:spPr>
          <a:xfrm>
            <a:off x="842087" y="4305893"/>
            <a:ext cx="9915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hlinkClick r:id="rId2"/>
              </a:rPr>
              <a:t>https://github.com/vanesaespin/whishlist-react.git</a:t>
            </a:r>
            <a:r>
              <a:rPr lang="es-E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364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4B64C-CE7B-D6A1-0A35-E8AFC28D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la creación del proyecto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80474B-A57C-160F-CC5F-E6E51E18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801839-5474-35DE-B0C8-88F00E2D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4E9497-B54C-64E1-89F2-55F07E8B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0" y="2119045"/>
            <a:ext cx="9086850" cy="40767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EC7D80-F65B-C579-849C-B6957F1BAC94}"/>
              </a:ext>
            </a:extLst>
          </p:cNvPr>
          <p:cNvSpPr txBox="1"/>
          <p:nvPr/>
        </p:nvSpPr>
        <p:spPr>
          <a:xfrm>
            <a:off x="9219304" y="2269864"/>
            <a:ext cx="283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no lo tenemos..</a:t>
            </a:r>
          </a:p>
          <a:p>
            <a:r>
              <a:rPr lang="es-ES" b="1" i="1" dirty="0" err="1"/>
              <a:t>node</a:t>
            </a:r>
            <a:r>
              <a:rPr lang="es-ES" b="1" i="1" dirty="0"/>
              <a:t> –v</a:t>
            </a:r>
            <a:r>
              <a:rPr lang="es-ES" dirty="0"/>
              <a:t> nos dice la versión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BC115B-AB3B-1BC9-E70F-4287B7D7DF1B}"/>
              </a:ext>
            </a:extLst>
          </p:cNvPr>
          <p:cNvSpPr/>
          <p:nvPr/>
        </p:nvSpPr>
        <p:spPr>
          <a:xfrm>
            <a:off x="379880" y="4205368"/>
            <a:ext cx="89900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D3D9F9-9AFC-9569-5FB0-0E0A7F7C3933}"/>
              </a:ext>
            </a:extLst>
          </p:cNvPr>
          <p:cNvSpPr/>
          <p:nvPr/>
        </p:nvSpPr>
        <p:spPr>
          <a:xfrm>
            <a:off x="1145358" y="3969135"/>
            <a:ext cx="9412942" cy="55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Chequeamos que tenemos instalado node.js y </a:t>
            </a:r>
            <a:r>
              <a:rPr lang="es-ES" dirty="0" err="1"/>
              <a:t>npm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224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94B7C-9770-9099-AEB6-70491284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Instalamos React en nuestro proyecto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E86373C-E459-1D00-4025-BEEE3F926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487" y="3306751"/>
            <a:ext cx="5757839" cy="2599025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9B8AFF-4D4C-A03E-5ECC-CBC540F2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83303E-D55A-5A7B-C573-09D45A4F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DDEB5B-5C11-C671-F558-360366B289EA}"/>
              </a:ext>
            </a:extLst>
          </p:cNvPr>
          <p:cNvSpPr txBox="1"/>
          <p:nvPr/>
        </p:nvSpPr>
        <p:spPr>
          <a:xfrm>
            <a:off x="755374" y="3955774"/>
            <a:ext cx="259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Ya tenemos esto</a:t>
            </a:r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9440956-29DE-EA65-E97A-B215A8C8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12" y="3306751"/>
            <a:ext cx="2471706" cy="2797134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2C92DE0-5BF0-1CEB-90EF-A9C69AC6E26C}"/>
              </a:ext>
            </a:extLst>
          </p:cNvPr>
          <p:cNvSpPr/>
          <p:nvPr/>
        </p:nvSpPr>
        <p:spPr>
          <a:xfrm>
            <a:off x="2595716" y="4041058"/>
            <a:ext cx="599768" cy="196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992FA5-9F85-8978-A799-2E5506AEA6D2}"/>
              </a:ext>
            </a:extLst>
          </p:cNvPr>
          <p:cNvSpPr txBox="1"/>
          <p:nvPr/>
        </p:nvSpPr>
        <p:spPr>
          <a:xfrm>
            <a:off x="9568906" y="3037374"/>
            <a:ext cx="25941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la actualidad se usa una capa sobre </a:t>
            </a:r>
            <a:r>
              <a:rPr lang="es-ES" dirty="0" err="1"/>
              <a:t>npm</a:t>
            </a:r>
            <a:r>
              <a:rPr lang="es-ES" dirty="0"/>
              <a:t> llamada </a:t>
            </a:r>
            <a:r>
              <a:rPr lang="es-ES" b="1" dirty="0" err="1"/>
              <a:t>yarn</a:t>
            </a:r>
            <a:r>
              <a:rPr lang="es-ES" dirty="0"/>
              <a:t> que facilita su uso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63A1CD-8028-49ED-1E5C-DF908B6739EC}"/>
              </a:ext>
            </a:extLst>
          </p:cNvPr>
          <p:cNvSpPr txBox="1"/>
          <p:nvPr/>
        </p:nvSpPr>
        <p:spPr>
          <a:xfrm>
            <a:off x="4403504" y="2063392"/>
            <a:ext cx="3649804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install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--save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react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E2BA-1A01-7D1F-3E54-647DEB0E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React-dom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75065-C733-128B-E6D6-E0C57C2E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0370093" cy="3634486"/>
          </a:xfrm>
        </p:spPr>
        <p:txBody>
          <a:bodyPr/>
          <a:lstStyle/>
          <a:p>
            <a:r>
              <a:rPr lang="es-ES" dirty="0"/>
              <a:t>Instalamos también </a:t>
            </a:r>
            <a:r>
              <a:rPr lang="es-ES" dirty="0" err="1"/>
              <a:t>react</a:t>
            </a:r>
            <a:r>
              <a:rPr lang="es-ES" dirty="0"/>
              <a:t>-dom</a:t>
            </a:r>
          </a:p>
          <a:p>
            <a:endParaRPr lang="es-ES" dirty="0"/>
          </a:p>
          <a:p>
            <a:r>
              <a:rPr lang="es-ES" dirty="0"/>
              <a:t>En nuestro </a:t>
            </a:r>
            <a:r>
              <a:rPr lang="es-ES" dirty="0" err="1"/>
              <a:t>package.json</a:t>
            </a:r>
            <a:r>
              <a:rPr lang="es-ES" dirty="0"/>
              <a:t> habrán aparecido ya las dos dependencias instaladas</a:t>
            </a:r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429434-944F-1C36-1A45-9C478371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React. 2 - SETUP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F60994-01D0-0393-D041-117FFA2A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674A20-7119-7C43-D5A3-70123F5972CA}"/>
              </a:ext>
            </a:extLst>
          </p:cNvPr>
          <p:cNvSpPr txBox="1"/>
          <p:nvPr/>
        </p:nvSpPr>
        <p:spPr>
          <a:xfrm>
            <a:off x="5902362" y="2115223"/>
            <a:ext cx="4231341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install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--save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react-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A359204-F56E-F892-9C88-692A134A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91" y="4094578"/>
            <a:ext cx="4714186" cy="2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01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82029"/>
      </a:dk2>
      <a:lt2>
        <a:srgbClr val="E2E3E8"/>
      </a:lt2>
      <a:accent1>
        <a:srgbClr val="ACA244"/>
      </a:accent1>
      <a:accent2>
        <a:srgbClr val="B1753B"/>
      </a:accent2>
      <a:accent3>
        <a:srgbClr val="C3554D"/>
      </a:accent3>
      <a:accent4>
        <a:srgbClr val="B13B63"/>
      </a:accent4>
      <a:accent5>
        <a:srgbClr val="C34DA7"/>
      </a:accent5>
      <a:accent6>
        <a:srgbClr val="9C3BB1"/>
      </a:accent6>
      <a:hlink>
        <a:srgbClr val="BF3F8B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1323</Words>
  <Application>Microsoft Office PowerPoint</Application>
  <PresentationFormat>Panorámica</PresentationFormat>
  <Paragraphs>206</Paragraphs>
  <Slides>35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Calibri</vt:lpstr>
      <vt:lpstr>Consolas</vt:lpstr>
      <vt:lpstr>Franklin Gothic Book</vt:lpstr>
      <vt:lpstr>Franklin Gothic Demi</vt:lpstr>
      <vt:lpstr>Wingdings</vt:lpstr>
      <vt:lpstr>Wingdings 2</vt:lpstr>
      <vt:lpstr>DividendVTI</vt:lpstr>
      <vt:lpstr>REACT para principiantes</vt:lpstr>
      <vt:lpstr>temas DEL CURSO REACT PARA PRINCIPIANTES </vt:lpstr>
      <vt:lpstr>Índice del tema 2</vt:lpstr>
      <vt:lpstr>Dependencias</vt:lpstr>
      <vt:lpstr>EJEMPLOS típicos</vt:lpstr>
      <vt:lpstr>Iniciamos nuestro proyecto</vt:lpstr>
      <vt:lpstr>Pasos para la creación del proyecto</vt:lpstr>
      <vt:lpstr>Instalamos React en nuestro proyecto</vt:lpstr>
      <vt:lpstr>React-dom</vt:lpstr>
      <vt:lpstr>Json final</vt:lpstr>
      <vt:lpstr>Empaquetado de la app</vt:lpstr>
      <vt:lpstr>Instalamos el builder o empaquetador</vt:lpstr>
      <vt:lpstr>Si no está creado el index.html..</vt:lpstr>
      <vt:lpstr>Herramientas de empaquetado</vt:lpstr>
      <vt:lpstr>Start point</vt:lpstr>
      <vt:lpstr>Hemos hecho nuestro primer empaquetado</vt:lpstr>
      <vt:lpstr>Ejemplo de empaquetado de código react</vt:lpstr>
      <vt:lpstr>Estilo del código</vt:lpstr>
      <vt:lpstr>Estructura de carpetas tipica</vt:lpstr>
      <vt:lpstr>Nuestro src. Opciones de estructura</vt:lpstr>
      <vt:lpstr>Presentación de PowerPoint</vt:lpstr>
      <vt:lpstr>Cual elegimos?</vt:lpstr>
      <vt:lpstr>linting</vt:lpstr>
      <vt:lpstr>eslint – extensión airbnb</vt:lpstr>
      <vt:lpstr>También podemos instalar la extensión</vt:lpstr>
      <vt:lpstr>Etapas del linting</vt:lpstr>
      <vt:lpstr>Linting en etapa de integración</vt:lpstr>
      <vt:lpstr>Ya tenemos esto..</vt:lpstr>
      <vt:lpstr>Formato del código</vt:lpstr>
      <vt:lpstr>Instalamos prettier</vt:lpstr>
      <vt:lpstr>Lincamos prettier con nuestra configuración de husky mediante lint-staged</vt:lpstr>
      <vt:lpstr>Editor config lo puedo instalar como extensión</vt:lpstr>
      <vt:lpstr>React dev tools</vt:lpstr>
      <vt:lpstr>Ya podemos ver el dom</vt:lpstr>
      <vt:lpstr>Fin del tema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para principiantes</dc:title>
  <dc:creator>vanesa espin</dc:creator>
  <cp:lastModifiedBy>vanesa espin</cp:lastModifiedBy>
  <cp:revision>6</cp:revision>
  <dcterms:created xsi:type="dcterms:W3CDTF">2023-01-20T19:45:09Z</dcterms:created>
  <dcterms:modified xsi:type="dcterms:W3CDTF">2023-01-24T12:21:33Z</dcterms:modified>
</cp:coreProperties>
</file>