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57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9144000" cy="5143500" type="screen16x9"/>
  <p:notesSz cx="6858000" cy="9144000"/>
  <p:embeddedFontLst>
    <p:embeddedFont>
      <p:font typeface="Antonio" panose="020B0604020202020204" charset="0"/>
      <p:regular r:id="rId13"/>
      <p:bold r:id="rId14"/>
    </p:embeddedFont>
    <p:embeddedFont>
      <p:font typeface="Space Mono" panose="020B0604020202020204" charset="0"/>
      <p:regular r:id="rId15"/>
      <p:bold r:id="rId16"/>
      <p:italic r:id="rId17"/>
      <p:boldItalic r:id="rId18"/>
    </p:embeddedFont>
    <p:embeddedFont>
      <p:font typeface="Antonio Medium" panose="020B0604020202020204" charset="0"/>
      <p:regular r:id="rId19"/>
      <p:bold r:id="rId20"/>
    </p:embeddedFont>
    <p:embeddedFont>
      <p:font typeface="Bebas Neu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4FD89F-AA94-47F0-8181-13C01DED4C5A}">
  <a:tblStyle styleId="{DC4FD89F-AA94-47F0-8181-13C01DED4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454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739a8fcca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739a8fcca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38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7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39a8fcca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39a8fcca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31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1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15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7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5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31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101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2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2225" y="1658932"/>
            <a:ext cx="4371300" cy="17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52225" y="3360280"/>
            <a:ext cx="26466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86750" y="0"/>
            <a:ext cx="2757300" cy="27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 flipH="1">
            <a:off x="7885900" y="4639800"/>
            <a:ext cx="1260000" cy="503700"/>
          </a:xfrm>
          <a:prstGeom prst="bentConnector3">
            <a:avLst>
              <a:gd name="adj1" fmla="val 22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493528" y="313432"/>
            <a:ext cx="443148" cy="443148"/>
            <a:chOff x="2787725" y="238125"/>
            <a:chExt cx="513200" cy="513200"/>
          </a:xfrm>
        </p:grpSpPr>
        <p:sp>
          <p:nvSpPr>
            <p:cNvPr id="15" name="Google Shape;15;p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-126975" y="45196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005875" y="535000"/>
            <a:ext cx="74232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005850" y="1175200"/>
            <a:ext cx="7423200" cy="34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19"/>
          <p:cNvCxnSpPr/>
          <p:nvPr/>
        </p:nvCxnSpPr>
        <p:spPr>
          <a:xfrm>
            <a:off x="395888" y="400281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40" name="Google Shape;240;p19"/>
          <p:cNvSpPr/>
          <p:nvPr/>
        </p:nvSpPr>
        <p:spPr>
          <a:xfrm>
            <a:off x="7766013" y="-40471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subTitle" idx="1"/>
          </p:nvPr>
        </p:nvSpPr>
        <p:spPr>
          <a:xfrm>
            <a:off x="1005864" y="1430275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2"/>
          </p:nvPr>
        </p:nvSpPr>
        <p:spPr>
          <a:xfrm>
            <a:off x="1005850" y="1927975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3"/>
          </p:nvPr>
        </p:nvSpPr>
        <p:spPr>
          <a:xfrm>
            <a:off x="4849305" y="1430275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4"/>
          </p:nvPr>
        </p:nvSpPr>
        <p:spPr>
          <a:xfrm>
            <a:off x="4849291" y="1927975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5"/>
          </p:nvPr>
        </p:nvSpPr>
        <p:spPr>
          <a:xfrm>
            <a:off x="1005864" y="2861700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6"/>
          </p:nvPr>
        </p:nvSpPr>
        <p:spPr>
          <a:xfrm>
            <a:off x="1005850" y="3359400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7"/>
          </p:nvPr>
        </p:nvSpPr>
        <p:spPr>
          <a:xfrm>
            <a:off x="4849305" y="2861700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8"/>
          </p:nvPr>
        </p:nvSpPr>
        <p:spPr>
          <a:xfrm>
            <a:off x="4849291" y="3359400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253" name="Google Shape;253;p20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0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20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0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7" name="Google Shape;257;p20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22"/>
          <p:cNvCxnSpPr/>
          <p:nvPr/>
        </p:nvCxnSpPr>
        <p:spPr>
          <a:xfrm rot="10800000">
            <a:off x="100" y="4517400"/>
            <a:ext cx="1505700" cy="626100"/>
          </a:xfrm>
          <a:prstGeom prst="bentConnector3">
            <a:avLst>
              <a:gd name="adj1" fmla="val 52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81" name="Google Shape;281;p22"/>
          <p:cNvSpPr/>
          <p:nvPr/>
        </p:nvSpPr>
        <p:spPr>
          <a:xfrm>
            <a:off x="7544088" y="3875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8256778" y="1069432"/>
            <a:ext cx="443148" cy="443148"/>
            <a:chOff x="2787725" y="238125"/>
            <a:chExt cx="513200" cy="513200"/>
          </a:xfrm>
        </p:grpSpPr>
        <p:sp>
          <p:nvSpPr>
            <p:cNvPr id="283" name="Google Shape;283;p2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 rot="5400000">
            <a:off x="7416677" y="3527718"/>
            <a:ext cx="1086253" cy="1075335"/>
            <a:chOff x="4885052" y="50999"/>
            <a:chExt cx="1616448" cy="1600201"/>
          </a:xfrm>
        </p:grpSpPr>
        <p:cxnSp>
          <p:nvCxnSpPr>
            <p:cNvPr id="290" name="Google Shape;290;p23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3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292" name="Google Shape;292;p23"/>
          <p:cNvSpPr/>
          <p:nvPr/>
        </p:nvSpPr>
        <p:spPr>
          <a:xfrm>
            <a:off x="1448125" y="3865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>
            <a:off x="533153" y="857757"/>
            <a:ext cx="443148" cy="443148"/>
            <a:chOff x="2787725" y="238125"/>
            <a:chExt cx="513200" cy="513200"/>
          </a:xfrm>
        </p:grpSpPr>
        <p:sp>
          <p:nvSpPr>
            <p:cNvPr id="294" name="Google Shape;294;p23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03900" y="1175200"/>
            <a:ext cx="7425000" cy="34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36" name="Google Shape;36;p4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4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4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4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0" name="Google Shape;40;p4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841078" y="4291607"/>
            <a:ext cx="443148" cy="443148"/>
            <a:chOff x="2787725" y="238125"/>
            <a:chExt cx="513200" cy="513200"/>
          </a:xfrm>
        </p:grpSpPr>
        <p:sp>
          <p:nvSpPr>
            <p:cNvPr id="42" name="Google Shape;42;p4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/>
          <p:nvPr/>
        </p:nvSpPr>
        <p:spPr>
          <a:xfrm>
            <a:off x="3932000" y="44666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cxnSp>
        <p:nvCxnSpPr>
          <p:cNvPr id="54" name="Google Shape;54;p5"/>
          <p:cNvCxnSpPr/>
          <p:nvPr/>
        </p:nvCxnSpPr>
        <p:spPr>
          <a:xfrm flipH="1">
            <a:off x="8314875" y="4419600"/>
            <a:ext cx="890100" cy="723900"/>
          </a:xfrm>
          <a:prstGeom prst="bentConnector3">
            <a:avLst>
              <a:gd name="adj1" fmla="val 100163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5" name="Google Shape;55;p5"/>
          <p:cNvSpPr/>
          <p:nvPr/>
        </p:nvSpPr>
        <p:spPr>
          <a:xfrm>
            <a:off x="7339650" y="4561995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2237725" y="422355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>
            <a:off x="965953" y="4368682"/>
            <a:ext cx="443148" cy="443148"/>
            <a:chOff x="2787725" y="238125"/>
            <a:chExt cx="513200" cy="513200"/>
          </a:xfrm>
        </p:grpSpPr>
        <p:sp>
          <p:nvSpPr>
            <p:cNvPr id="58" name="Google Shape;58;p5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8296403" y="633532"/>
            <a:ext cx="443148" cy="443148"/>
            <a:chOff x="2787725" y="238125"/>
            <a:chExt cx="513200" cy="513200"/>
          </a:xfrm>
        </p:grpSpPr>
        <p:sp>
          <p:nvSpPr>
            <p:cNvPr id="63" name="Google Shape;63;p5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" name="Google Shape;67;p5"/>
          <p:cNvCxnSpPr/>
          <p:nvPr/>
        </p:nvCxnSpPr>
        <p:spPr>
          <a:xfrm>
            <a:off x="395888" y="400281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68" name="Google Shape;68;p5"/>
          <p:cNvSpPr/>
          <p:nvPr/>
        </p:nvSpPr>
        <p:spPr>
          <a:xfrm>
            <a:off x="7766013" y="-40471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8385928" y="709332"/>
            <a:ext cx="443148" cy="443148"/>
            <a:chOff x="2787725" y="238125"/>
            <a:chExt cx="513200" cy="513200"/>
          </a:xfrm>
        </p:grpSpPr>
        <p:sp>
          <p:nvSpPr>
            <p:cNvPr id="79" name="Google Shape;79;p7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910900" y="42361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7750950" y="-969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7"/>
          <p:cNvCxnSpPr/>
          <p:nvPr/>
        </p:nvCxnSpPr>
        <p:spPr>
          <a:xfrm>
            <a:off x="0" y="4807125"/>
            <a:ext cx="1035600" cy="339000"/>
          </a:xfrm>
          <a:prstGeom prst="bentConnector3">
            <a:avLst>
              <a:gd name="adj1" fmla="val 10101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593639" y="785999"/>
            <a:ext cx="1616448" cy="1600201"/>
            <a:chOff x="4885052" y="50999"/>
            <a:chExt cx="1616448" cy="1600201"/>
          </a:xfrm>
        </p:grpSpPr>
        <p:cxnSp>
          <p:nvCxnSpPr>
            <p:cNvPr id="90" name="Google Shape;90;p8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8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" name="Google Shape;92;p8"/>
          <p:cNvGrpSpPr/>
          <p:nvPr/>
        </p:nvGrpSpPr>
        <p:grpSpPr>
          <a:xfrm>
            <a:off x="4504099" y="467219"/>
            <a:ext cx="655246" cy="637546"/>
            <a:chOff x="1837200" y="1945425"/>
            <a:chExt cx="1622700" cy="1578475"/>
          </a:xfrm>
        </p:grpSpPr>
        <p:sp>
          <p:nvSpPr>
            <p:cNvPr id="93" name="Google Shape;93;p8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8"/>
          <p:cNvGrpSpPr/>
          <p:nvPr/>
        </p:nvGrpSpPr>
        <p:grpSpPr>
          <a:xfrm>
            <a:off x="4774603" y="3971082"/>
            <a:ext cx="443148" cy="443148"/>
            <a:chOff x="2787725" y="238125"/>
            <a:chExt cx="513200" cy="513200"/>
          </a:xfrm>
        </p:grpSpPr>
        <p:sp>
          <p:nvSpPr>
            <p:cNvPr id="100" name="Google Shape;100;p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2095400" y="37183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7927400" y="86842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8"/>
          <p:cNvCxnSpPr/>
          <p:nvPr/>
        </p:nvCxnSpPr>
        <p:spPr>
          <a:xfrm rot="10800000">
            <a:off x="594307" y="4138657"/>
            <a:ext cx="1229400" cy="608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7" name="Google Shape;107;p8"/>
          <p:cNvSpPr/>
          <p:nvPr/>
        </p:nvSpPr>
        <p:spPr>
          <a:xfrm>
            <a:off x="8978425" y="15535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8"/>
          <p:cNvGrpSpPr/>
          <p:nvPr/>
        </p:nvGrpSpPr>
        <p:grpSpPr>
          <a:xfrm>
            <a:off x="493528" y="313432"/>
            <a:ext cx="443148" cy="443148"/>
            <a:chOff x="2787725" y="238125"/>
            <a:chExt cx="513200" cy="513200"/>
          </a:xfrm>
        </p:grpSpPr>
        <p:sp>
          <p:nvSpPr>
            <p:cNvPr id="109" name="Google Shape;109;p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368400" y="10379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368350" y="1879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118" name="Google Shape;118;p9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Google Shape;120;p9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9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2" name="Google Shape;122;p9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7841078" y="4291607"/>
            <a:ext cx="443148" cy="443148"/>
            <a:chOff x="2787725" y="238125"/>
            <a:chExt cx="513200" cy="513200"/>
          </a:xfrm>
        </p:grpSpPr>
        <p:sp>
          <p:nvSpPr>
            <p:cNvPr id="124" name="Google Shape;124;p9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9"/>
          <p:cNvSpPr/>
          <p:nvPr/>
        </p:nvSpPr>
        <p:spPr>
          <a:xfrm>
            <a:off x="3932000" y="44666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rot="5400000">
            <a:off x="7416677" y="3527718"/>
            <a:ext cx="1086253" cy="1075335"/>
            <a:chOff x="4885052" y="50999"/>
            <a:chExt cx="1616448" cy="1600201"/>
          </a:xfrm>
        </p:grpSpPr>
        <p:cxnSp>
          <p:nvCxnSpPr>
            <p:cNvPr id="133" name="Google Shape;133;p10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0"/>
          <p:cNvSpPr/>
          <p:nvPr/>
        </p:nvSpPr>
        <p:spPr>
          <a:xfrm>
            <a:off x="1448125" y="3865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0"/>
          <p:cNvGrpSpPr/>
          <p:nvPr/>
        </p:nvGrpSpPr>
        <p:grpSpPr>
          <a:xfrm>
            <a:off x="533153" y="857757"/>
            <a:ext cx="443148" cy="443148"/>
            <a:chOff x="2787725" y="238125"/>
            <a:chExt cx="513200" cy="513200"/>
          </a:xfrm>
        </p:grpSpPr>
        <p:sp>
          <p:nvSpPr>
            <p:cNvPr id="137" name="Google Shape;137;p10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1"/>
          <p:cNvGrpSpPr/>
          <p:nvPr/>
        </p:nvGrpSpPr>
        <p:grpSpPr>
          <a:xfrm>
            <a:off x="493528" y="4386932"/>
            <a:ext cx="443148" cy="443148"/>
            <a:chOff x="2787725" y="238125"/>
            <a:chExt cx="513200" cy="513200"/>
          </a:xfrm>
        </p:grpSpPr>
        <p:sp>
          <p:nvSpPr>
            <p:cNvPr id="146" name="Google Shape;146;p1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1"/>
          <p:cNvSpPr/>
          <p:nvPr/>
        </p:nvSpPr>
        <p:spPr>
          <a:xfrm>
            <a:off x="1326050" y="6470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11"/>
          <p:cNvCxnSpPr/>
          <p:nvPr/>
        </p:nvCxnSpPr>
        <p:spPr>
          <a:xfrm>
            <a:off x="6080700" y="0"/>
            <a:ext cx="3063300" cy="327600"/>
          </a:xfrm>
          <a:prstGeom prst="bentConnector3">
            <a:avLst>
              <a:gd name="adj1" fmla="val -221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52" name="Google Shape;152;p11"/>
          <p:cNvGrpSpPr/>
          <p:nvPr/>
        </p:nvGrpSpPr>
        <p:grpSpPr>
          <a:xfrm>
            <a:off x="7680887" y="3640944"/>
            <a:ext cx="655246" cy="637546"/>
            <a:chOff x="1837200" y="1945425"/>
            <a:chExt cx="1622700" cy="1578475"/>
          </a:xfrm>
        </p:grpSpPr>
        <p:sp>
          <p:nvSpPr>
            <p:cNvPr id="153" name="Google Shape;153;p11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 rot="-5400000">
            <a:off x="1523950" y="587208"/>
            <a:ext cx="1116400" cy="1104975"/>
            <a:chOff x="7023100" y="1097275"/>
            <a:chExt cx="1116400" cy="1104975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62" name="Google Shape;162;p11"/>
          <p:cNvSpPr/>
          <p:nvPr/>
        </p:nvSpPr>
        <p:spPr>
          <a:xfrm>
            <a:off x="1900900" y="415240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7052953" y="968257"/>
            <a:ext cx="443148" cy="443148"/>
            <a:chOff x="2787725" y="238125"/>
            <a:chExt cx="513200" cy="513200"/>
          </a:xfrm>
        </p:grpSpPr>
        <p:sp>
          <p:nvSpPr>
            <p:cNvPr id="164" name="Google Shape;164;p1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1"/>
          <p:cNvSpPr/>
          <p:nvPr/>
        </p:nvSpPr>
        <p:spPr>
          <a:xfrm>
            <a:off x="6538025" y="42785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36125" y="16402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900" y="1175200"/>
            <a:ext cx="74250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5" r:id="rId10"/>
    <p:sldLayoutId id="2147483666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meniquesanto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wendycatald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ctrTitle"/>
          </p:nvPr>
        </p:nvSpPr>
        <p:spPr>
          <a:xfrm>
            <a:off x="1019888" y="1871648"/>
            <a:ext cx="4595100" cy="978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600" b="1" dirty="0" smtClean="0">
                <a:solidFill>
                  <a:schemeClr val="lt2"/>
                </a:solidFill>
              </a:rPr>
              <a:t>LINGUAGEM </a:t>
            </a:r>
            <a:r>
              <a:rPr lang="pt-BR" sz="1600" b="1" dirty="0">
                <a:solidFill>
                  <a:schemeClr val="lt2"/>
                </a:solidFill>
              </a:rPr>
              <a:t>DE PROGRAMAÇÃO APLICADA R</a:t>
            </a:r>
            <a:br>
              <a:rPr lang="pt-BR" sz="1600" b="1" dirty="0">
                <a:solidFill>
                  <a:schemeClr val="lt2"/>
                </a:solidFill>
              </a:rPr>
            </a:br>
            <a:r>
              <a:rPr lang="pt-BR" sz="1600" b="1" dirty="0" smtClean="0">
                <a:solidFill>
                  <a:schemeClr val="lt2"/>
                </a:solidFill>
              </a:rPr>
              <a:t>FUNDAMENTOS </a:t>
            </a:r>
            <a:r>
              <a:rPr lang="pt-BR" sz="1600" b="1" dirty="0">
                <a:solidFill>
                  <a:schemeClr val="lt2"/>
                </a:solidFill>
              </a:rPr>
              <a:t>DE ESTATÍSTICA APLICADA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4815397" y="3709698"/>
            <a:ext cx="2953255" cy="362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 smtClean="0"/>
              <a:t>Romenique Silva dos Santos - 2013200834</a:t>
            </a:r>
            <a:endParaRPr sz="900" dirty="0"/>
          </a:p>
        </p:txBody>
      </p:sp>
      <p:sp>
        <p:nvSpPr>
          <p:cNvPr id="341" name="Google Shape;341;p27"/>
          <p:cNvSpPr txBox="1"/>
          <p:nvPr/>
        </p:nvSpPr>
        <p:spPr>
          <a:xfrm>
            <a:off x="5880230" y="172785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DE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5880230" y="133402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CIÊNCIA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5880230" y="94020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EM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5880230" y="5463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PÓS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9" name="Google Shape;341;p27"/>
          <p:cNvSpPr txBox="1"/>
          <p:nvPr/>
        </p:nvSpPr>
        <p:spPr>
          <a:xfrm>
            <a:off x="5880230" y="21216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DADOS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grpSp>
        <p:nvGrpSpPr>
          <p:cNvPr id="40" name="Google Shape;5092;p59"/>
          <p:cNvGrpSpPr/>
          <p:nvPr/>
        </p:nvGrpSpPr>
        <p:grpSpPr>
          <a:xfrm rot="5400000">
            <a:off x="340927" y="3647271"/>
            <a:ext cx="1481916" cy="899370"/>
            <a:chOff x="4239932" y="3545986"/>
            <a:chExt cx="1393040" cy="845431"/>
          </a:xfrm>
        </p:grpSpPr>
        <p:grpSp>
          <p:nvGrpSpPr>
            <p:cNvPr id="41" name="Google Shape;5093;p59"/>
            <p:cNvGrpSpPr/>
            <p:nvPr/>
          </p:nvGrpSpPr>
          <p:grpSpPr>
            <a:xfrm>
              <a:off x="4239932" y="4209917"/>
              <a:ext cx="1393039" cy="181500"/>
              <a:chOff x="4239932" y="4209917"/>
              <a:chExt cx="1393039" cy="181500"/>
            </a:xfrm>
          </p:grpSpPr>
          <p:sp>
            <p:nvSpPr>
              <p:cNvPr id="51" name="Google Shape;5094;p59"/>
              <p:cNvSpPr/>
              <p:nvPr/>
            </p:nvSpPr>
            <p:spPr>
              <a:xfrm rot="10800000">
                <a:off x="4351371" y="4209917"/>
                <a:ext cx="1281600" cy="181500"/>
              </a:xfrm>
              <a:prstGeom prst="rect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" name="Google Shape;5095;p59"/>
              <p:cNvCxnSpPr/>
              <p:nvPr/>
            </p:nvCxnSpPr>
            <p:spPr>
              <a:xfrm rot="16200000" flipH="1" flipV="1">
                <a:off x="4894529" y="3644199"/>
                <a:ext cx="1873" cy="131106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5096;p59"/>
            <p:cNvGrpSpPr/>
            <p:nvPr/>
          </p:nvGrpSpPr>
          <p:grpSpPr>
            <a:xfrm>
              <a:off x="4473205" y="3991099"/>
              <a:ext cx="1159767" cy="181500"/>
              <a:chOff x="4473205" y="3991099"/>
              <a:chExt cx="1159767" cy="181500"/>
            </a:xfrm>
          </p:grpSpPr>
          <p:sp>
            <p:nvSpPr>
              <p:cNvPr id="49" name="Google Shape;5097;p59"/>
              <p:cNvSpPr/>
              <p:nvPr/>
            </p:nvSpPr>
            <p:spPr>
              <a:xfrm rot="10800000">
                <a:off x="4592272" y="3991099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5098;p59"/>
              <p:cNvCxnSpPr/>
              <p:nvPr/>
            </p:nvCxnSpPr>
            <p:spPr>
              <a:xfrm>
                <a:off x="4473205" y="4078588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" name="Google Shape;5099;p59"/>
            <p:cNvGrpSpPr/>
            <p:nvPr/>
          </p:nvGrpSpPr>
          <p:grpSpPr>
            <a:xfrm>
              <a:off x="4790952" y="3768542"/>
              <a:ext cx="842017" cy="181500"/>
              <a:chOff x="4790952" y="3768542"/>
              <a:chExt cx="842017" cy="181500"/>
            </a:xfrm>
          </p:grpSpPr>
          <p:sp>
            <p:nvSpPr>
              <p:cNvPr id="47" name="Google Shape;5100;p59"/>
              <p:cNvSpPr/>
              <p:nvPr/>
            </p:nvSpPr>
            <p:spPr>
              <a:xfrm rot="10800000">
                <a:off x="4885969" y="376854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" name="Google Shape;5101;p59"/>
              <p:cNvCxnSpPr/>
              <p:nvPr/>
            </p:nvCxnSpPr>
            <p:spPr>
              <a:xfrm>
                <a:off x="4790952" y="3852229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" name="Google Shape;5102;p59"/>
            <p:cNvGrpSpPr/>
            <p:nvPr/>
          </p:nvGrpSpPr>
          <p:grpSpPr>
            <a:xfrm>
              <a:off x="5112623" y="3545986"/>
              <a:ext cx="519800" cy="181500"/>
              <a:chOff x="5112623" y="3545986"/>
              <a:chExt cx="519800" cy="181500"/>
            </a:xfrm>
          </p:grpSpPr>
          <p:sp>
            <p:nvSpPr>
              <p:cNvPr id="45" name="Google Shape;5103;p59"/>
              <p:cNvSpPr/>
              <p:nvPr/>
            </p:nvSpPr>
            <p:spPr>
              <a:xfrm rot="10800000">
                <a:off x="5220823" y="3545986"/>
                <a:ext cx="411600" cy="181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" name="Google Shape;5104;p59"/>
              <p:cNvCxnSpPr/>
              <p:nvPr/>
            </p:nvCxnSpPr>
            <p:spPr>
              <a:xfrm rot="16200000">
                <a:off x="5216352" y="3533006"/>
                <a:ext cx="0" cy="20745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8" name="Google Shape;5110;p59"/>
          <p:cNvGrpSpPr/>
          <p:nvPr/>
        </p:nvGrpSpPr>
        <p:grpSpPr>
          <a:xfrm>
            <a:off x="7162054" y="619856"/>
            <a:ext cx="1695374" cy="1560837"/>
            <a:chOff x="727421" y="2828315"/>
            <a:chExt cx="1695374" cy="1560837"/>
          </a:xfrm>
        </p:grpSpPr>
        <p:grpSp>
          <p:nvGrpSpPr>
            <p:cNvPr id="59" name="Google Shape;5111;p5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117" name="Google Shape;5112;p5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5113;p5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" name="Google Shape;5114;p5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61" name="Google Shape;5115;p5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110" name="Google Shape;5116;p5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5117;p5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5118;p5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5119;p5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5120;p5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5121;p5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5122;p5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5123;p5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103" name="Google Shape;5124;p5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5125;p5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5126;p5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5127;p5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5128;p5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5129;p5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5130;p5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5131;p5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96" name="Google Shape;5132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5133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5134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5135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5136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5137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5138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5139;p5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89" name="Google Shape;5140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5141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142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5143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5144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5145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5146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" name="Google Shape;5147;p5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82" name="Google Shape;5148;p5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5149;p5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5150;p5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151;p5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5152;p5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5153;p5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5154;p5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5155;p5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75" name="Google Shape;5156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157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5158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5159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5160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5161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5162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5163;p5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68" name="Google Shape;5164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165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166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167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168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169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170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9" name="Google Shape;5192;p59"/>
          <p:cNvGrpSpPr/>
          <p:nvPr/>
        </p:nvGrpSpPr>
        <p:grpSpPr>
          <a:xfrm>
            <a:off x="7702872" y="3681765"/>
            <a:ext cx="1304650" cy="823292"/>
            <a:chOff x="7287122" y="1447520"/>
            <a:chExt cx="1219413" cy="769503"/>
          </a:xfrm>
        </p:grpSpPr>
        <p:grpSp>
          <p:nvGrpSpPr>
            <p:cNvPr id="130" name="Google Shape;5193;p59"/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146" name="Google Shape;5194;p59"/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avLst/>
                <a:gdLst/>
                <a:ahLst/>
                <a:cxnLst/>
                <a:rect l="l" t="t" r="r" b="b"/>
                <a:pathLst>
                  <a:path w="14992" h="26428" extrusionOk="0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" name="Google Shape;5195;p59"/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148" name="Google Shape;5196;p59"/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" name="Google Shape;5197;p59"/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9E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131" name="Google Shape;5198;p59"/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142" name="Google Shape;5199;p59"/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avLst/>
                <a:gdLst/>
                <a:ahLst/>
                <a:cxnLst/>
                <a:rect l="l" t="t" r="r" b="b"/>
                <a:pathLst>
                  <a:path w="29952" h="26371" extrusionOk="0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5200;p59"/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144" name="Google Shape;5201;p59"/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5" name="Google Shape;5202;p59"/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132" name="Google Shape;5203;p59"/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138" name="Google Shape;5204;p59"/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avLst/>
                <a:gdLst/>
                <a:ahLst/>
                <a:cxnLst/>
                <a:rect l="l" t="t" r="r" b="b"/>
                <a:pathLst>
                  <a:path w="44762" h="30635" extrusionOk="0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5205;p59"/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140" name="Google Shape;5206;p59"/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1" name="Google Shape;5207;p59"/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154" name="Google Shape;309;p27"/>
          <p:cNvSpPr txBox="1">
            <a:spLocks/>
          </p:cNvSpPr>
          <p:nvPr/>
        </p:nvSpPr>
        <p:spPr>
          <a:xfrm>
            <a:off x="4816496" y="3987087"/>
            <a:ext cx="2953255" cy="36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None/>
              <a:defRPr sz="1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 algn="r"/>
            <a:r>
              <a:rPr lang="pt-BR" sz="900" dirty="0"/>
              <a:t>Wendy Silva </a:t>
            </a:r>
            <a:r>
              <a:rPr lang="pt-BR" sz="900" dirty="0" err="1"/>
              <a:t>Cataldo</a:t>
            </a:r>
            <a:r>
              <a:rPr lang="pt-BR" sz="900" dirty="0"/>
              <a:t> </a:t>
            </a:r>
            <a:r>
              <a:rPr lang="pt-BR" sz="900" dirty="0" smtClean="0"/>
              <a:t>- 2013201439</a:t>
            </a:r>
            <a:endParaRPr lang="pt-BR" sz="900" dirty="0"/>
          </a:p>
        </p:txBody>
      </p:sp>
      <p:sp>
        <p:nvSpPr>
          <p:cNvPr id="155" name="Google Shape;309;p27"/>
          <p:cNvSpPr txBox="1">
            <a:spLocks/>
          </p:cNvSpPr>
          <p:nvPr/>
        </p:nvSpPr>
        <p:spPr>
          <a:xfrm>
            <a:off x="4821975" y="4232928"/>
            <a:ext cx="2953255" cy="36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None/>
              <a:defRPr sz="1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 algn="r"/>
            <a:r>
              <a:rPr lang="pt-BR" sz="900" dirty="0"/>
              <a:t>Willian da Silva Dantas- 2014102370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1;p47"/>
          <p:cNvSpPr txBox="1">
            <a:spLocks/>
          </p:cNvSpPr>
          <p:nvPr/>
        </p:nvSpPr>
        <p:spPr>
          <a:xfrm>
            <a:off x="1252225" y="728325"/>
            <a:ext cx="3982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0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pt-BR" sz="5400" dirty="0" smtClean="0"/>
              <a:t>GitHub</a:t>
            </a:r>
            <a:endParaRPr lang="pt-BR" sz="5400" dirty="0"/>
          </a:p>
        </p:txBody>
      </p:sp>
      <p:sp>
        <p:nvSpPr>
          <p:cNvPr id="8" name="Google Shape;1198;p47"/>
          <p:cNvSpPr/>
          <p:nvPr/>
        </p:nvSpPr>
        <p:spPr>
          <a:xfrm>
            <a:off x="6779250" y="22498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199;p47"/>
          <p:cNvCxnSpPr/>
          <p:nvPr/>
        </p:nvCxnSpPr>
        <p:spPr>
          <a:xfrm>
            <a:off x="4777489" y="534999"/>
            <a:ext cx="1616400" cy="1429200"/>
          </a:xfrm>
          <a:prstGeom prst="bentConnector3">
            <a:avLst>
              <a:gd name="adj1" fmla="val 4909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" name="Google Shape;1206;p47"/>
          <p:cNvSpPr txBox="1"/>
          <p:nvPr/>
        </p:nvSpPr>
        <p:spPr>
          <a:xfrm>
            <a:off x="5985075" y="432482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1" name="Google Shape;1207;p47"/>
          <p:cNvSpPr txBox="1"/>
          <p:nvPr/>
        </p:nvSpPr>
        <p:spPr>
          <a:xfrm>
            <a:off x="5985075" y="393100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2" name="Google Shape;1208;p47"/>
          <p:cNvSpPr txBox="1"/>
          <p:nvPr/>
        </p:nvSpPr>
        <p:spPr>
          <a:xfrm>
            <a:off x="5985075" y="35371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3" name="Google Shape;1209;p47"/>
          <p:cNvSpPr txBox="1"/>
          <p:nvPr/>
        </p:nvSpPr>
        <p:spPr>
          <a:xfrm>
            <a:off x="5985075" y="314335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grpSp>
        <p:nvGrpSpPr>
          <p:cNvPr id="14" name="Google Shape;5110;p59"/>
          <p:cNvGrpSpPr/>
          <p:nvPr/>
        </p:nvGrpSpPr>
        <p:grpSpPr>
          <a:xfrm>
            <a:off x="6448545" y="401849"/>
            <a:ext cx="1695374" cy="1560837"/>
            <a:chOff x="727421" y="2828315"/>
            <a:chExt cx="1695374" cy="1560837"/>
          </a:xfrm>
        </p:grpSpPr>
        <p:grpSp>
          <p:nvGrpSpPr>
            <p:cNvPr id="15" name="Google Shape;5111;p5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73" name="Google Shape;5112;p5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5113;p5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5114;p5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17" name="Google Shape;5115;p5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66" name="Google Shape;5116;p5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117;p5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118;p5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119;p5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120;p5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121;p5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122;p5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" name="Google Shape;5123;p5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59" name="Google Shape;5124;p5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125;p5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126;p5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127;p5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5128;p5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5129;p5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5130;p5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" name="Google Shape;5131;p5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2" name="Google Shape;5132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133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134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135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136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137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138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" name="Google Shape;5139;p5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45" name="Google Shape;5140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141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5142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5143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44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45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46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5147;p5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38" name="Google Shape;5148;p5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149;p5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150;p5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151;p5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52;p5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53;p5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54;p5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5155;p5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31" name="Google Shape;5156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157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158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159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160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161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162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5163;p5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4" name="Google Shape;5164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165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166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167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5168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169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170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7" name="CaixaDeTexto 76"/>
          <p:cNvSpPr txBox="1"/>
          <p:nvPr/>
        </p:nvSpPr>
        <p:spPr>
          <a:xfrm>
            <a:off x="1286902" y="1618203"/>
            <a:ext cx="4011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Romenique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Silva dos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Santos;</a:t>
            </a:r>
            <a:b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</a:b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  <a:hlinkClick r:id="rId3"/>
              </a:rPr>
              <a:t>https://github.com/romeniquesantos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;</a:t>
            </a:r>
          </a:p>
          <a:p>
            <a:endParaRPr lang="pt-BR" sz="1200" dirty="0" smtClean="0">
              <a:solidFill>
                <a:schemeClr val="tx1"/>
              </a:solidFill>
              <a:latin typeface="Space Mono" panose="020B0604020202020204" charset="0"/>
            </a:endParaRPr>
          </a:p>
          <a:p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Wendy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Silva </a:t>
            </a:r>
            <a:r>
              <a:rPr lang="pt-BR" sz="1200" dirty="0" err="1">
                <a:solidFill>
                  <a:schemeClr val="tx1"/>
                </a:solidFill>
                <a:latin typeface="Space Mono" panose="020B0604020202020204" charset="0"/>
              </a:rPr>
              <a:t>Cataldo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;   </a:t>
            </a:r>
          </a:p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  <a:hlinkClick r:id="rId4"/>
              </a:rPr>
              <a:t>https://github.com/wendycataldo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;</a:t>
            </a:r>
          </a:p>
          <a:p>
            <a:endParaRPr lang="pt-BR" sz="1200" dirty="0">
              <a:solidFill>
                <a:schemeClr val="tx1"/>
              </a:solidFill>
              <a:latin typeface="Space Mono" panose="020B0604020202020204" charset="0"/>
            </a:endParaRPr>
          </a:p>
          <a:p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Willian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da Silva Dantas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.</a:t>
            </a:r>
            <a:b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</a:b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https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://github.com/wiliandantas;</a:t>
            </a:r>
            <a:endParaRPr lang="pt-BR" sz="1200" dirty="0">
              <a:solidFill>
                <a:schemeClr val="tx1"/>
              </a:solidFill>
              <a:latin typeface="Space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9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1005875" y="535000"/>
            <a:ext cx="7423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Introdução </a:t>
            </a:r>
            <a:endParaRPr dirty="0"/>
          </a:p>
        </p:txBody>
      </p:sp>
      <p:sp>
        <p:nvSpPr>
          <p:cNvPr id="429" name="Google Shape;429;p30"/>
          <p:cNvSpPr txBox="1">
            <a:spLocks noGrp="1"/>
          </p:cNvSpPr>
          <p:nvPr>
            <p:ph type="body" idx="1"/>
          </p:nvPr>
        </p:nvSpPr>
        <p:spPr>
          <a:xfrm>
            <a:off x="1005850" y="1175200"/>
            <a:ext cx="74232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200" dirty="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rPr>
              <a:t>ESTATÍSTICA APLICADA </a:t>
            </a:r>
            <a:r>
              <a:rPr lang="pt-BR" sz="2200" dirty="0" smtClean="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rPr>
              <a:t>COM LIMGUAGEM R</a:t>
            </a:r>
            <a:endParaRPr sz="2200" dirty="0">
              <a:highlight>
                <a:schemeClr val="accent3"/>
              </a:highlight>
              <a:latin typeface="Antonio"/>
              <a:ea typeface="Antonio"/>
              <a:cs typeface="Antonio"/>
              <a:sym typeface="Antonio"/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pt-BR" dirty="0"/>
              <a:t>A Estatística Aplicada desempenha um papel fundamental na análise e interpretação de dados em diversas áreas do conhecimento. Nesse contexto, a linguagem de programação R </a:t>
            </a:r>
            <a:r>
              <a:rPr lang="pt-BR" dirty="0" smtClean="0"/>
              <a:t>é uma </a:t>
            </a:r>
            <a:r>
              <a:rPr lang="pt-BR" dirty="0"/>
              <a:t>ferramenta poderosa para a análise estatística. Com sua </a:t>
            </a:r>
            <a:r>
              <a:rPr lang="pt-BR" dirty="0" smtClean="0"/>
              <a:t>grande gama </a:t>
            </a:r>
            <a:r>
              <a:rPr lang="pt-BR" dirty="0"/>
              <a:t>de pacotes e funcionalidades, </a:t>
            </a:r>
            <a:r>
              <a:rPr lang="pt-BR" dirty="0" smtClean="0"/>
              <a:t>oferecendo uma </a:t>
            </a:r>
            <a:r>
              <a:rPr lang="pt-BR" dirty="0"/>
              <a:t>ampla variedade de métodos estatísticos e técnicas de visualização de dados.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Este trabalho explora </a:t>
            </a:r>
            <a:r>
              <a:rPr lang="pt-BR" dirty="0"/>
              <a:t>a integração da Estatística Aplicada com a linguagem R,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analisando os dados do “</a:t>
            </a:r>
            <a:r>
              <a:rPr lang="pt-BR" dirty="0"/>
              <a:t>Índice de Atividade Econômica do Banco Central - </a:t>
            </a:r>
            <a:r>
              <a:rPr lang="pt-BR" dirty="0" smtClean="0"/>
              <a:t>IBC-</a:t>
            </a:r>
            <a:r>
              <a:rPr lang="pt-BR" dirty="0" err="1" smtClean="0"/>
              <a:t>Br</a:t>
            </a:r>
            <a:r>
              <a:rPr lang="pt-BR" dirty="0" smtClean="0"/>
              <a:t>”, demonstrando que com </a:t>
            </a:r>
            <a:r>
              <a:rPr lang="pt-BR" dirty="0"/>
              <a:t>essa combinação </a:t>
            </a:r>
            <a:r>
              <a:rPr lang="pt-BR" dirty="0" smtClean="0"/>
              <a:t>podemos melhorar a </a:t>
            </a:r>
            <a:r>
              <a:rPr lang="pt-BR" dirty="0"/>
              <a:t>análise de </a:t>
            </a:r>
            <a:r>
              <a:rPr lang="pt-BR" dirty="0" smtClean="0"/>
              <a:t>dados.</a:t>
            </a:r>
            <a:endParaRPr dirty="0"/>
          </a:p>
        </p:txBody>
      </p:sp>
      <p:grpSp>
        <p:nvGrpSpPr>
          <p:cNvPr id="435" name="Google Shape;435;p30"/>
          <p:cNvGrpSpPr/>
          <p:nvPr/>
        </p:nvGrpSpPr>
        <p:grpSpPr>
          <a:xfrm rot="5400000">
            <a:off x="7376238" y="3497808"/>
            <a:ext cx="1116400" cy="1104975"/>
            <a:chOff x="7023100" y="1097275"/>
            <a:chExt cx="1116400" cy="1104975"/>
          </a:xfrm>
        </p:grpSpPr>
        <p:cxnSp>
          <p:nvCxnSpPr>
            <p:cNvPr id="436" name="Google Shape;436;p30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30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Gráfico </a:t>
            </a:r>
            <a:r>
              <a:rPr lang="pt-BR" sz="2000" b="1" dirty="0">
                <a:solidFill>
                  <a:schemeClr val="lt2"/>
                </a:solidFill>
              </a:rPr>
              <a:t>anual com os dados da série temporais dos anos de 2009 a </a:t>
            </a:r>
            <a:r>
              <a:rPr lang="pt-BR" sz="2000" b="1" dirty="0" smtClean="0">
                <a:solidFill>
                  <a:schemeClr val="lt2"/>
                </a:solidFill>
              </a:rPr>
              <a:t>2011.</a:t>
            </a:r>
            <a:endParaRPr sz="20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6" y="1246533"/>
            <a:ext cx="4010400" cy="263113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90485" y="3877672"/>
            <a:ext cx="8080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Com o uso do pacote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ggplot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é possível criar um gráfico de série temporal em linha que exibe uma evolução exponencial no início e atinge o ponto mais alto a cada semestre, mas também revela que, durante o mesmo ano, ele fica abaixo desse ponto. Observa-se ao longo do ano que os valores tendem a aumentar, mas no final de cada ano eles diminuem significativamente, permanecendo acima do valor inicial.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83" y="1241183"/>
            <a:ext cx="4017315" cy="26364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Gráfico </a:t>
            </a:r>
            <a:r>
              <a:rPr lang="pt-BR" sz="2000" b="1" dirty="0">
                <a:solidFill>
                  <a:schemeClr val="lt2"/>
                </a:solidFill>
              </a:rPr>
              <a:t>em barras por ano, sendo que cada barra deve </a:t>
            </a:r>
            <a:r>
              <a:rPr lang="pt-BR" sz="2000" b="1" dirty="0" smtClean="0">
                <a:solidFill>
                  <a:schemeClr val="lt2"/>
                </a:solidFill>
              </a:rPr>
              <a:t>tem </a:t>
            </a:r>
            <a:r>
              <a:rPr lang="pt-BR" sz="2000" b="1" dirty="0">
                <a:solidFill>
                  <a:schemeClr val="lt2"/>
                </a:solidFill>
              </a:rPr>
              <a:t>“</a:t>
            </a:r>
            <a:r>
              <a:rPr lang="pt-BR" sz="2000" b="1" dirty="0" err="1">
                <a:solidFill>
                  <a:schemeClr val="lt2"/>
                </a:solidFill>
              </a:rPr>
              <a:t>subbarras</a:t>
            </a:r>
            <a:r>
              <a:rPr lang="pt-BR" sz="2000" b="1" dirty="0">
                <a:solidFill>
                  <a:schemeClr val="lt2"/>
                </a:solidFill>
              </a:rPr>
              <a:t>” </a:t>
            </a:r>
            <a:r>
              <a:rPr lang="pt-BR" sz="2000" b="1" dirty="0" smtClean="0">
                <a:solidFill>
                  <a:schemeClr val="lt2"/>
                </a:solidFill>
              </a:rPr>
              <a:t>mensais.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0656" y="1713145"/>
            <a:ext cx="3741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Utilizando a função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geom_bar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é possível gerar um gráfico de barras. Neste exemplo, temos três barras verticais representando o acumulado de cada ano, e dentro dessas barras, barras horizontais indicam o acumulado mensal. Observamos que nos dois primeiros meses de cada ano, o acumulado mensal é praticamente insignificante. No entanto, ao longo do tempo, podemos observar um crescimento anual significativo.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" y="1713146"/>
            <a:ext cx="4010400" cy="26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Gráfico </a:t>
            </a:r>
            <a:r>
              <a:rPr lang="pt-BR" sz="2000" b="1" dirty="0">
                <a:solidFill>
                  <a:schemeClr val="lt2"/>
                </a:solidFill>
              </a:rPr>
              <a:t>em barras lado a lado por mês, com os dados dos anos de 2009 a </a:t>
            </a:r>
            <a:r>
              <a:rPr lang="pt-BR" sz="2000" b="1" dirty="0" smtClean="0">
                <a:solidFill>
                  <a:schemeClr val="lt2"/>
                </a:solidFill>
              </a:rPr>
              <a:t>2011.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0656" y="1713145"/>
            <a:ext cx="3741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Ao utilizar a mesma função, criamos um novo tipo de gráfico com uma estrutura similar à anterior. Neste gráfico, os valores estão representados de forma a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reforçar nossa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afirmação anterior de que o acumulado mensal é praticamente insignificante. Contudo, ao longo do tempo, é possível observar um crescimento anual considerável.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1" y="1713145"/>
            <a:ext cx="4009465" cy="26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Análise </a:t>
            </a:r>
            <a:r>
              <a:rPr lang="pt-BR" sz="2000" b="1" dirty="0">
                <a:solidFill>
                  <a:schemeClr val="lt2"/>
                </a:solidFill>
              </a:rPr>
              <a:t>exploratória dos dados  (AED) mensal dos anos de 2009 e 2011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1200" y="2826739"/>
            <a:ext cx="3741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Realizamos uma análise exploratória na qual calculamos o mínimo, máximo, desvio-padrão, mediana, quartis e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outliers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utilizando a função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boxplot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e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describeBy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para a tabela. Esses cálculos nos permitem visualizar as informações em um gráfico de diagrama em caixa.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" y="1713144"/>
            <a:ext cx="4010400" cy="26311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18" y="1713144"/>
            <a:ext cx="2449909" cy="11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Regressão </a:t>
            </a:r>
            <a:r>
              <a:rPr lang="pt-BR" sz="2000" b="1" dirty="0">
                <a:solidFill>
                  <a:schemeClr val="lt2"/>
                </a:solidFill>
              </a:rPr>
              <a:t>linear mensal dos dados dos anos 2010 e 2011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1200" y="1662359"/>
            <a:ext cx="3779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 regressão linear é um método para modelar a relação entre uma variável dependente e uma variável independente, assumindo uma relação linear entre elas. Utilizando a função </a:t>
            </a:r>
            <a:r>
              <a:rPr lang="pt-BR" sz="1200" dirty="0" err="1">
                <a:solidFill>
                  <a:schemeClr val="tx1"/>
                </a:solidFill>
                <a:latin typeface="Space Mono" panose="020B0604020202020204" charset="0"/>
              </a:rPr>
              <a:t>ggplot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podemos gerar um gráfico de regressão linear, onde os pontos representam os dados observados e a linha representa a regressão. Esse gráfico nos ajuda a visualizar a tendência dos dados e fazer previsões. É importante verificar a normalidade dos resíduos e identificar possíveis </a:t>
            </a:r>
            <a:r>
              <a:rPr lang="pt-BR" sz="1200" dirty="0" err="1">
                <a:solidFill>
                  <a:schemeClr val="tx1"/>
                </a:solidFill>
                <a:latin typeface="Space Mono" panose="020B0604020202020204" charset="0"/>
              </a:rPr>
              <a:t>outliers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nos resíduos antes de traçar o gráfico.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3" y="1713144"/>
            <a:ext cx="4007437" cy="26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6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Regressão </a:t>
            </a:r>
            <a:r>
              <a:rPr lang="pt-BR" sz="2000" b="1" dirty="0">
                <a:solidFill>
                  <a:schemeClr val="lt2"/>
                </a:solidFill>
              </a:rPr>
              <a:t>polinomial mensal dos dados dos anos 2010 e 2011</a:t>
            </a:r>
            <a:endParaRPr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86" y="1357683"/>
            <a:ext cx="2862259" cy="19280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91" y="1357683"/>
            <a:ext cx="2862259" cy="19280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05850" y="3372748"/>
            <a:ext cx="76052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Após realizar a análise da regressão linear, podemos utilizar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a mesma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função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ggplot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para criar gráficos de regressão polinomial. No exemplo mencionado, foram exibidos dois gráficos: um sem a linha de regressão e outro com a linha de regressão.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E podemos ver que a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regressão polinomial é uma ferramenta importante para capturar relações não-lineares entre as variáveis, permitindo o ajuste de curvas flexíveis aos dados. Isso amplia as opções de modelagem e auxilia na compreensão dos padrões presentes nos dados.</a:t>
            </a:r>
          </a:p>
        </p:txBody>
      </p:sp>
    </p:spTree>
    <p:extLst>
      <p:ext uri="{BB962C8B-B14F-4D97-AF65-F5344CB8AC3E}">
        <p14:creationId xmlns:p14="http://schemas.microsoft.com/office/powerpoint/2010/main" val="21509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1;p47"/>
          <p:cNvSpPr txBox="1">
            <a:spLocks/>
          </p:cNvSpPr>
          <p:nvPr/>
        </p:nvSpPr>
        <p:spPr>
          <a:xfrm>
            <a:off x="1252225" y="728325"/>
            <a:ext cx="3982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0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pt-BR" sz="5400" dirty="0" smtClean="0"/>
              <a:t>Conclusão</a:t>
            </a:r>
            <a:endParaRPr lang="pt-BR" sz="5400" dirty="0"/>
          </a:p>
        </p:txBody>
      </p:sp>
      <p:sp>
        <p:nvSpPr>
          <p:cNvPr id="8" name="Google Shape;1198;p47"/>
          <p:cNvSpPr/>
          <p:nvPr/>
        </p:nvSpPr>
        <p:spPr>
          <a:xfrm>
            <a:off x="6779250" y="22498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199;p47"/>
          <p:cNvCxnSpPr/>
          <p:nvPr/>
        </p:nvCxnSpPr>
        <p:spPr>
          <a:xfrm>
            <a:off x="4777489" y="534999"/>
            <a:ext cx="1616400" cy="1429200"/>
          </a:xfrm>
          <a:prstGeom prst="bentConnector3">
            <a:avLst>
              <a:gd name="adj1" fmla="val 4909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" name="Google Shape;1206;p47"/>
          <p:cNvSpPr txBox="1"/>
          <p:nvPr/>
        </p:nvSpPr>
        <p:spPr>
          <a:xfrm>
            <a:off x="5985075" y="432482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1" name="Google Shape;1207;p47"/>
          <p:cNvSpPr txBox="1"/>
          <p:nvPr/>
        </p:nvSpPr>
        <p:spPr>
          <a:xfrm>
            <a:off x="5985075" y="393100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2" name="Google Shape;1208;p47"/>
          <p:cNvSpPr txBox="1"/>
          <p:nvPr/>
        </p:nvSpPr>
        <p:spPr>
          <a:xfrm>
            <a:off x="5985075" y="35371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3" name="Google Shape;1209;p47"/>
          <p:cNvSpPr txBox="1"/>
          <p:nvPr/>
        </p:nvSpPr>
        <p:spPr>
          <a:xfrm>
            <a:off x="5985075" y="314335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grpSp>
        <p:nvGrpSpPr>
          <p:cNvPr id="14" name="Google Shape;5110;p59"/>
          <p:cNvGrpSpPr/>
          <p:nvPr/>
        </p:nvGrpSpPr>
        <p:grpSpPr>
          <a:xfrm>
            <a:off x="6448545" y="401849"/>
            <a:ext cx="1695374" cy="1560837"/>
            <a:chOff x="727421" y="2828315"/>
            <a:chExt cx="1695374" cy="1560837"/>
          </a:xfrm>
        </p:grpSpPr>
        <p:grpSp>
          <p:nvGrpSpPr>
            <p:cNvPr id="15" name="Google Shape;5111;p5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73" name="Google Shape;5112;p5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5113;p5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5114;p5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17" name="Google Shape;5115;p5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66" name="Google Shape;5116;p5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117;p5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118;p5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119;p5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120;p5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121;p5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122;p5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" name="Google Shape;5123;p5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59" name="Google Shape;5124;p5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125;p5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126;p5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127;p5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5128;p5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5129;p5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5130;p5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" name="Google Shape;5131;p5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2" name="Google Shape;5132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133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134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135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136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137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138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" name="Google Shape;5139;p5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45" name="Google Shape;5140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141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5142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5143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44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45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46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5147;p5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38" name="Google Shape;5148;p5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149;p5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150;p5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151;p5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52;p5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53;p5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54;p5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5155;p5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31" name="Google Shape;5156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157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158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159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160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161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162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5163;p5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4" name="Google Shape;5164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165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166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167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5168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169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170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7" name="CaixaDeTexto 76"/>
          <p:cNvSpPr txBox="1"/>
          <p:nvPr/>
        </p:nvSpPr>
        <p:spPr>
          <a:xfrm>
            <a:off x="1286902" y="1618203"/>
            <a:ext cx="40113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 linguagem R, em conjunto com os fundamentos de estatística,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nós permitiu realizar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análises de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dados, ajustar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modelos e obter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informações valiosos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.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Possibilitando calcular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medidas descritivas, criar gráficos e realizar análises mais avançadas, como regressão e análise de séries temporais. Essa combinação é uma ferramenta poderosa para explorar dados e tomar decisões com base em evidências estatísticas.</a:t>
            </a:r>
          </a:p>
        </p:txBody>
      </p:sp>
    </p:spTree>
    <p:extLst>
      <p:ext uri="{BB962C8B-B14F-4D97-AF65-F5344CB8AC3E}">
        <p14:creationId xmlns:p14="http://schemas.microsoft.com/office/powerpoint/2010/main" val="1615289410"/>
      </p:ext>
    </p:extLst>
  </p:cSld>
  <p:clrMapOvr>
    <a:masterClrMapping/>
  </p:clrMapOvr>
</p:sld>
</file>

<file path=ppt/theme/theme1.xml><?xml version="1.0" encoding="utf-8"?>
<a:theme xmlns:a="http://schemas.openxmlformats.org/drawingml/2006/main" name="Units Of Measurement by Slidesgo">
  <a:themeElements>
    <a:clrScheme name="Simple Light">
      <a:dk1>
        <a:srgbClr val="FEFFFA"/>
      </a:dk1>
      <a:lt1>
        <a:srgbClr val="EA645F"/>
      </a:lt1>
      <a:dk2>
        <a:srgbClr val="EFD14C"/>
      </a:dk2>
      <a:lt2>
        <a:srgbClr val="F8C207"/>
      </a:lt2>
      <a:accent1>
        <a:srgbClr val="4EBACE"/>
      </a:accent1>
      <a:accent2>
        <a:srgbClr val="162F4F"/>
      </a:accent2>
      <a:accent3>
        <a:srgbClr val="4A4AF2"/>
      </a:accent3>
      <a:accent4>
        <a:srgbClr val="FFFFFF"/>
      </a:accent4>
      <a:accent5>
        <a:srgbClr val="FFFFFF"/>
      </a:accent5>
      <a:accent6>
        <a:srgbClr val="FFFFFF"/>
      </a:accent6>
      <a:hlink>
        <a:srgbClr val="FEFF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673</Words>
  <Application>Microsoft Office PowerPoint</Application>
  <PresentationFormat>Apresentação na tela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Antonio</vt:lpstr>
      <vt:lpstr>Space Mono</vt:lpstr>
      <vt:lpstr>Arial</vt:lpstr>
      <vt:lpstr>Antonio Medium</vt:lpstr>
      <vt:lpstr>Bebas Neue</vt:lpstr>
      <vt:lpstr>Units Of Measurement by Slidesgo</vt:lpstr>
      <vt:lpstr>LINGUAGEM DE PROGRAMAÇÃO APLICADA R FUNDAMENTOS DE ESTATÍSTICA APLICADA </vt:lpstr>
      <vt:lpstr>Introdução </vt:lpstr>
      <vt:lpstr>Gráfico anual com os dados da série temporais dos anos de 2009 a 2011.</vt:lpstr>
      <vt:lpstr>Gráfico em barras por ano, sendo que cada barra deve tem “subbarras” mensais.</vt:lpstr>
      <vt:lpstr>Gráfico em barras lado a lado por mês, com os dados dos anos de 2009 a 2011.</vt:lpstr>
      <vt:lpstr>Análise exploratória dos dados  (AED) mensal dos anos de 2009 e 2011</vt:lpstr>
      <vt:lpstr>Regressão linear mensal dos dados dos anos 2010 e 2011</vt:lpstr>
      <vt:lpstr>Regressão polinomial mensal dos dados dos anos 2010 e 2011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APLICADA R FUNDAMENTOS DE ESTATÍSTICA APLICADA</dc:title>
  <dc:creator>Romenique</dc:creator>
  <cp:lastModifiedBy>Romenique</cp:lastModifiedBy>
  <cp:revision>26</cp:revision>
  <dcterms:modified xsi:type="dcterms:W3CDTF">2023-05-27T13:00:02Z</dcterms:modified>
</cp:coreProperties>
</file>