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66" r:id="rId6"/>
    <p:sldId id="28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0DF3-13D1-4EC1-8BF6-EE27E34A425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B88F-7AA0-40DD-97BD-C86ED2504F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0DF3-13D1-4EC1-8BF6-EE27E34A425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B88F-7AA0-40DD-97BD-C86ED2504F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1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0DF3-13D1-4EC1-8BF6-EE27E34A425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B88F-7AA0-40DD-97BD-C86ED2504F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0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384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sz="quarter" idx="11" hasCustomPrompt="1"/>
          </p:nvPr>
        </p:nvSpPr>
        <p:spPr>
          <a:xfrm>
            <a:off x="527051" y="981075"/>
            <a:ext cx="11137900" cy="5111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/>
            </a:lvl1pPr>
          </a:lstStyle>
          <a:p>
            <a:pPr lvl="0"/>
            <a:r>
              <a:rPr lang="it-IT"/>
              <a:t>Testo</a:t>
            </a:r>
            <a:endParaRPr lang="it-IT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2" hasCustomPrompt="1"/>
          </p:nvPr>
        </p:nvSpPr>
        <p:spPr>
          <a:xfrm>
            <a:off x="526719" y="265113"/>
            <a:ext cx="11137900" cy="61567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00" b="1">
                <a:solidFill>
                  <a:srgbClr val="7F7F7F"/>
                </a:solidFill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10" name="CasellaDiTesto 9"/>
          <p:cNvSpPr txBox="1"/>
          <p:nvPr userDrawn="1"/>
        </p:nvSpPr>
        <p:spPr>
          <a:xfrm>
            <a:off x="11362267" y="6477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414820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0DF3-13D1-4EC1-8BF6-EE27E34A425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B88F-7AA0-40DD-97BD-C86ED2504F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2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0DF3-13D1-4EC1-8BF6-EE27E34A425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B88F-7AA0-40DD-97BD-C86ED2504F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4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0DF3-13D1-4EC1-8BF6-EE27E34A425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B88F-7AA0-40DD-97BD-C86ED2504F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2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0DF3-13D1-4EC1-8BF6-EE27E34A425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B88F-7AA0-40DD-97BD-C86ED2504F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9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0DF3-13D1-4EC1-8BF6-EE27E34A425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B88F-7AA0-40DD-97BD-C86ED2504F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3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0DF3-13D1-4EC1-8BF6-EE27E34A425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B88F-7AA0-40DD-97BD-C86ED2504F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3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0DF3-13D1-4EC1-8BF6-EE27E34A425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B88F-7AA0-40DD-97BD-C86ED2504F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8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0DF3-13D1-4EC1-8BF6-EE27E34A425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B88F-7AA0-40DD-97BD-C86ED2504F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6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50DF3-13D1-4EC1-8BF6-EE27E34A425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EB88F-7AA0-40DD-97BD-C86ED2504F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5"/>
          <p:cNvSpPr txBox="1">
            <a:spLocks/>
          </p:cNvSpPr>
          <p:nvPr/>
        </p:nvSpPr>
        <p:spPr>
          <a:xfrm>
            <a:off x="3690147" y="1916757"/>
            <a:ext cx="4811706" cy="1825507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/>
              <a:buNone/>
            </a:pPr>
            <a:r>
              <a:rPr lang="nl-NL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COURSE IN R </a:t>
            </a:r>
            <a:br>
              <a:rPr lang="nl-NL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HISTORICAL DEMOGRAPHY</a:t>
            </a:r>
            <a:br>
              <a:rPr lang="nl-NL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it-IT" sz="1600" spc="23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ctr">
              <a:buNone/>
            </a:pPr>
            <a:r>
              <a:rPr lang="it-IT" sz="1800" spc="3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Exercises</a:t>
            </a:r>
            <a:r>
              <a:rPr lang="it-IT" sz="18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: </a:t>
            </a:r>
            <a:r>
              <a:rPr lang="it-IT" sz="1800" spc="3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Introduction</a:t>
            </a:r>
            <a:r>
              <a:rPr lang="it-IT" sz="18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to R</a:t>
            </a:r>
          </a:p>
          <a:p>
            <a:pPr algn="ctr">
              <a:buNone/>
            </a:pPr>
            <a:r>
              <a:rPr lang="it-IT" sz="1800" spc="3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Lecturer</a:t>
            </a:r>
            <a:r>
              <a:rPr lang="it-IT" sz="1800" spc="2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: Marco Novelli </a:t>
            </a:r>
            <a:br>
              <a:rPr lang="it-IT" sz="1600" spc="2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</a:br>
            <a:endParaRPr lang="it-IT" sz="1600" spc="23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1B3F267-9BB3-0DF3-DB14-D5948C4F9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50" y="4060825"/>
            <a:ext cx="1846580" cy="829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484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1919289" y="1485602"/>
            <a:ext cx="8353425" cy="5111750"/>
          </a:xfrm>
        </p:spPr>
        <p:txBody>
          <a:bodyPr/>
          <a:lstStyle/>
          <a:p>
            <a:pPr marL="457200" indent="-457200" algn="just">
              <a:buClr>
                <a:srgbClr val="F9671B"/>
              </a:buClr>
              <a:buFont typeface="+mj-lt"/>
              <a:buAutoNum type="alphaLcParenR"/>
            </a:pPr>
            <a:r>
              <a:rPr lang="it-IT" sz="2400" dirty="0">
                <a:solidFill>
                  <a:prstClr val="black"/>
                </a:solidFill>
                <a:latin typeface="Calibri"/>
              </a:rPr>
              <a:t>Create a </a:t>
            </a:r>
            <a:r>
              <a:rPr lang="it-IT" sz="2400" dirty="0" err="1">
                <a:solidFill>
                  <a:prstClr val="black"/>
                </a:solidFill>
                <a:latin typeface="Calibri"/>
              </a:rPr>
              <a:t>vector</a:t>
            </a:r>
            <a:r>
              <a:rPr lang="it-IT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2400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lang="it-IT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2400" dirty="0" err="1">
                <a:solidFill>
                  <a:prstClr val="black"/>
                </a:solidFill>
                <a:latin typeface="Calibri"/>
              </a:rPr>
              <a:t>that</a:t>
            </a:r>
            <a:r>
              <a:rPr lang="it-IT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2400" dirty="0" err="1">
                <a:solidFill>
                  <a:prstClr val="black"/>
                </a:solidFill>
                <a:latin typeface="Calibri"/>
              </a:rPr>
              <a:t>contains</a:t>
            </a:r>
            <a:r>
              <a:rPr lang="it-IT" sz="2400" dirty="0">
                <a:solidFill>
                  <a:prstClr val="black"/>
                </a:solidFill>
                <a:latin typeface="Calibri"/>
              </a:rPr>
              <a:t> the </a:t>
            </a:r>
            <a:r>
              <a:rPr lang="it-IT" sz="2400" dirty="0" err="1">
                <a:solidFill>
                  <a:prstClr val="black"/>
                </a:solidFill>
                <a:latin typeface="Calibri"/>
              </a:rPr>
              <a:t>values</a:t>
            </a:r>
            <a:r>
              <a:rPr lang="it-IT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2400" dirty="0">
                <a:solidFill>
                  <a:prstClr val="black"/>
                </a:solidFill>
                <a:latin typeface="Courier New"/>
                <a:cs typeface="Courier New"/>
              </a:rPr>
              <a:t>(1 2 3 4)</a:t>
            </a:r>
            <a:r>
              <a:rPr lang="it-IT" sz="2400" dirty="0">
                <a:solidFill>
                  <a:prstClr val="black"/>
                </a:solidFill>
                <a:latin typeface="Calibri"/>
                <a:cs typeface="Calibri"/>
              </a:rPr>
              <a:t> and a </a:t>
            </a:r>
            <a:r>
              <a:rPr lang="it-IT" sz="2400" dirty="0" err="1">
                <a:solidFill>
                  <a:prstClr val="black"/>
                </a:solidFill>
                <a:latin typeface="Calibri"/>
                <a:cs typeface="Calibri"/>
              </a:rPr>
              <a:t>vector</a:t>
            </a:r>
            <a:r>
              <a:rPr lang="it-IT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2400" dirty="0">
                <a:solidFill>
                  <a:prstClr val="black"/>
                </a:solidFill>
                <a:latin typeface="Courier New"/>
                <a:cs typeface="Courier New"/>
              </a:rPr>
              <a:t>y</a:t>
            </a:r>
            <a:r>
              <a:rPr lang="it-IT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2400" dirty="0" err="1">
                <a:solidFill>
                  <a:prstClr val="black"/>
                </a:solidFill>
                <a:latin typeface="Calibri"/>
              </a:rPr>
              <a:t>that</a:t>
            </a:r>
            <a:r>
              <a:rPr lang="it-IT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2400" dirty="0" err="1">
                <a:solidFill>
                  <a:prstClr val="black"/>
                </a:solidFill>
                <a:latin typeface="Calibri"/>
              </a:rPr>
              <a:t>contains</a:t>
            </a:r>
            <a:r>
              <a:rPr lang="it-IT" sz="2400" dirty="0">
                <a:solidFill>
                  <a:prstClr val="black"/>
                </a:solidFill>
                <a:latin typeface="Calibri"/>
              </a:rPr>
              <a:t> the </a:t>
            </a:r>
            <a:r>
              <a:rPr lang="it-IT" sz="2400" dirty="0" err="1">
                <a:solidFill>
                  <a:prstClr val="black"/>
                </a:solidFill>
                <a:latin typeface="Calibri"/>
              </a:rPr>
              <a:t>values</a:t>
            </a:r>
            <a:r>
              <a:rPr lang="it-IT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2400" dirty="0">
                <a:solidFill>
                  <a:prstClr val="black"/>
                </a:solidFill>
                <a:latin typeface="Courier New"/>
                <a:cs typeface="Courier New"/>
              </a:rPr>
              <a:t>(-1 1)</a:t>
            </a:r>
            <a:r>
              <a:rPr lang="it-IT" sz="2400" dirty="0">
                <a:solidFill>
                  <a:prstClr val="black"/>
                </a:solidFill>
                <a:latin typeface="Calibri"/>
              </a:rPr>
              <a:t>. Concatenate </a:t>
            </a:r>
            <a:r>
              <a:rPr lang="it-IT" sz="2400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lang="it-IT" sz="24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it-IT" sz="2400" dirty="0">
                <a:solidFill>
                  <a:prstClr val="black"/>
                </a:solidFill>
                <a:latin typeface="Courier New"/>
                <a:cs typeface="Courier New"/>
              </a:rPr>
              <a:t>y</a:t>
            </a:r>
            <a:r>
              <a:rPr lang="it-IT" sz="24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it-IT" sz="2400" dirty="0" err="1">
                <a:solidFill>
                  <a:prstClr val="black"/>
                </a:solidFill>
                <a:latin typeface="Calibri"/>
              </a:rPr>
              <a:t>store</a:t>
            </a:r>
            <a:r>
              <a:rPr lang="it-IT" sz="2400" dirty="0">
                <a:solidFill>
                  <a:prstClr val="black"/>
                </a:solidFill>
                <a:latin typeface="Calibri"/>
              </a:rPr>
              <a:t> the </a:t>
            </a:r>
            <a:r>
              <a:rPr lang="it-IT" sz="2400" dirty="0" err="1">
                <a:solidFill>
                  <a:prstClr val="black"/>
                </a:solidFill>
                <a:latin typeface="Calibri"/>
              </a:rPr>
              <a:t>result</a:t>
            </a:r>
            <a:r>
              <a:rPr lang="it-IT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2400" dirty="0" err="1">
                <a:solidFill>
                  <a:prstClr val="black"/>
                </a:solidFill>
                <a:latin typeface="Calibri"/>
              </a:rPr>
              <a:t>as</a:t>
            </a:r>
            <a:r>
              <a:rPr lang="it-IT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2400" dirty="0" err="1">
                <a:solidFill>
                  <a:prstClr val="black"/>
                </a:solidFill>
                <a:latin typeface="Courier New"/>
                <a:cs typeface="Courier New"/>
              </a:rPr>
              <a:t>z</a:t>
            </a:r>
            <a:r>
              <a:rPr lang="it-IT" sz="2400" dirty="0">
                <a:solidFill>
                  <a:prstClr val="black"/>
                </a:solidFill>
                <a:latin typeface="Calibri"/>
              </a:rPr>
              <a:t>. Print </a:t>
            </a:r>
            <a:r>
              <a:rPr lang="it-IT" sz="2400" dirty="0" err="1">
                <a:solidFill>
                  <a:prstClr val="black"/>
                </a:solidFill>
                <a:latin typeface="Calibri"/>
              </a:rPr>
              <a:t>it</a:t>
            </a:r>
            <a:r>
              <a:rPr lang="it-IT" sz="2400" dirty="0">
                <a:solidFill>
                  <a:prstClr val="black"/>
                </a:solidFill>
                <a:latin typeface="Calibri"/>
              </a:rPr>
              <a:t>.</a:t>
            </a:r>
            <a:br>
              <a:rPr lang="it-IT" sz="2400" dirty="0">
                <a:solidFill>
                  <a:prstClr val="black"/>
                </a:solidFill>
                <a:latin typeface="Calibri"/>
              </a:rPr>
            </a:br>
            <a:endParaRPr lang="it-IT" sz="2400" dirty="0">
              <a:solidFill>
                <a:prstClr val="black"/>
              </a:solidFill>
              <a:latin typeface="Calibri"/>
            </a:endParaRPr>
          </a:p>
          <a:p>
            <a:pPr marL="457200" indent="-457200" algn="just">
              <a:buClr>
                <a:srgbClr val="F9671B"/>
              </a:buClr>
              <a:buFont typeface="+mj-lt"/>
              <a:buAutoNum type="alphaLcParenR" startAt="2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Create a vector 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as the sum of 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. Print 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. For every entry in 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explain how R has computed it</a:t>
            </a:r>
            <a:r>
              <a:rPr lang="it-IT" sz="2400" dirty="0">
                <a:solidFill>
                  <a:prstClr val="black"/>
                </a:solidFill>
                <a:latin typeface="Calibri"/>
              </a:rPr>
              <a:t>.</a:t>
            </a:r>
            <a:br>
              <a:rPr lang="it-IT" sz="2400" dirty="0">
                <a:solidFill>
                  <a:prstClr val="black"/>
                </a:solidFill>
                <a:latin typeface="Calibri"/>
              </a:rPr>
            </a:br>
            <a:endParaRPr lang="it-IT" sz="2400" dirty="0">
              <a:solidFill>
                <a:prstClr val="black"/>
              </a:solidFill>
              <a:latin typeface="Calibri"/>
            </a:endParaRPr>
          </a:p>
          <a:p>
            <a:pPr marL="457200" indent="-457200" algn="just">
              <a:buClr>
                <a:srgbClr val="F9671B"/>
              </a:buClr>
              <a:buFont typeface="+mj-lt"/>
              <a:buAutoNum type="alphaLcParenR" startAt="3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What happens if you compute the sum of 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z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? Explain why.</a:t>
            </a:r>
          </a:p>
          <a:p>
            <a:pPr marL="715963" algn="just">
              <a:buClr>
                <a:srgbClr val="F9671B"/>
              </a:buClr>
            </a:pP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919040" y="653084"/>
            <a:ext cx="8353425" cy="615677"/>
          </a:xfrm>
        </p:spPr>
        <p:txBody>
          <a:bodyPr/>
          <a:lstStyle/>
          <a:p>
            <a:r>
              <a:rPr lang="is-IS" sz="3200" b="0" dirty="0">
                <a:solidFill>
                  <a:srgbClr val="F9671B"/>
                </a:solidFill>
              </a:rPr>
              <a:t>Task 1</a:t>
            </a:r>
            <a:endParaRPr lang="it-IT" sz="3200" b="0" dirty="0">
              <a:solidFill>
                <a:srgbClr val="F9671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448" y="5733256"/>
            <a:ext cx="12700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5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1919289" y="1485602"/>
            <a:ext cx="8353425" cy="5111750"/>
          </a:xfrm>
        </p:spPr>
        <p:txBody>
          <a:bodyPr/>
          <a:lstStyle/>
          <a:p>
            <a:pPr marL="457200" indent="-457200">
              <a:buClr>
                <a:srgbClr val="F9671B"/>
              </a:buClr>
              <a:buFont typeface="+mj-lt"/>
              <a:buAutoNum type="alphaLcParenR"/>
            </a:pP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Create a vector 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 which contains all integers from 1 to 100 </a:t>
            </a:r>
            <a:b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</a:br>
            <a:endParaRPr lang="en-US"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457200" indent="-457200">
              <a:buClr>
                <a:srgbClr val="F9671B"/>
              </a:buClr>
              <a:buFont typeface="+mj-lt"/>
              <a:buAutoNum type="alphaLcParenR" startAt="2"/>
            </a:pP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Create a vector 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 which contains the elements of 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 which are not a multiple of 3. </a:t>
            </a:r>
            <a:b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</a:br>
            <a:endParaRPr lang="en-US"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457200" indent="-457200">
              <a:buClr>
                <a:srgbClr val="F9671B"/>
              </a:buClr>
              <a:buFont typeface="+mj-lt"/>
              <a:buAutoNum type="alphaLcParenR" startAt="2"/>
            </a:pP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Create a vector 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 which contains the elements of 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 which are neither divisible by 2, nor by 3, neither by 5. </a:t>
            </a:r>
            <a:b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</a:br>
            <a:endParaRPr lang="en-US"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457200" indent="-457200">
              <a:buClr>
                <a:srgbClr val="F9671B"/>
              </a:buClr>
              <a:buFont typeface="+mj-lt"/>
              <a:buAutoNum type="alphaLcParenR" startAt="4"/>
            </a:pP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Create a vector 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z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 replacing all elements from 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 that are less than 55 by the number </a:t>
            </a:r>
            <a:r>
              <a:rPr lang="nb-NO" sz="2400" dirty="0">
                <a:solidFill>
                  <a:prstClr val="black"/>
                </a:solidFill>
                <a:latin typeface="Calibri"/>
                <a:cs typeface="Calibri"/>
              </a:rPr>
              <a:t>0</a:t>
            </a:r>
            <a:r>
              <a:rPr lang="it-IT" sz="2400" dirty="0">
                <a:latin typeface="Calibri"/>
                <a:cs typeface="Calibri"/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919040" y="653084"/>
            <a:ext cx="8353425" cy="615677"/>
          </a:xfrm>
        </p:spPr>
        <p:txBody>
          <a:bodyPr/>
          <a:lstStyle/>
          <a:p>
            <a:r>
              <a:rPr lang="is-IS" sz="3200" b="0" dirty="0">
                <a:solidFill>
                  <a:srgbClr val="F9671B"/>
                </a:solidFill>
              </a:rPr>
              <a:t>Task 2</a:t>
            </a:r>
            <a:endParaRPr lang="it-IT" sz="3200" b="0" dirty="0">
              <a:solidFill>
                <a:srgbClr val="F9671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448" y="5733256"/>
            <a:ext cx="12700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6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1919289" y="1485602"/>
            <a:ext cx="8353425" cy="5111750"/>
          </a:xfrm>
        </p:spPr>
        <p:txBody>
          <a:bodyPr/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"/>
              </a:rPr>
              <a:t>Create the following matrix as efficiently as possible and store the matrix as 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.</a:t>
            </a:r>
            <a:endParaRPr lang="en-US" sz="2400" i="1" dirty="0">
              <a:solidFill>
                <a:prstClr val="black"/>
              </a:solidFill>
              <a:latin typeface="Calibri"/>
            </a:endParaRPr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r>
              <a:rPr lang="en-US" sz="2400" i="1" dirty="0"/>
              <a:t> </a:t>
            </a:r>
            <a:endParaRPr lang="it-IT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919040" y="653084"/>
            <a:ext cx="8353425" cy="615677"/>
          </a:xfrm>
        </p:spPr>
        <p:txBody>
          <a:bodyPr/>
          <a:lstStyle/>
          <a:p>
            <a:r>
              <a:rPr lang="is-IS" sz="3200" b="0" dirty="0">
                <a:solidFill>
                  <a:srgbClr val="F9671B"/>
                </a:solidFill>
              </a:rPr>
              <a:t>Task 3</a:t>
            </a:r>
            <a:endParaRPr lang="it-IT" sz="3200" b="0" dirty="0">
              <a:solidFill>
                <a:srgbClr val="F9671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448" y="5102191"/>
            <a:ext cx="1270000" cy="96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616" y="2492896"/>
            <a:ext cx="333855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8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1919289" y="1485602"/>
            <a:ext cx="8353425" cy="5111750"/>
          </a:xfrm>
        </p:spPr>
        <p:txBody>
          <a:bodyPr/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Calibri"/>
              </a:rPr>
              <a:t>Using the matrix 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from the previous task:</a:t>
            </a:r>
            <a:endParaRPr lang="en-US"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pPr marL="457200" indent="-457200">
              <a:spcAft>
                <a:spcPts val="600"/>
              </a:spcAft>
              <a:buClr>
                <a:srgbClr val="F9671B"/>
              </a:buClr>
              <a:buFont typeface="+mj-lt"/>
              <a:buAutoNum type="alphaLcParenR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Print the first row and the second column of 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ourier New" charset="0"/>
                <a:cs typeface="Courier New" charset="0"/>
              </a:rPr>
              <a:t>.</a:t>
            </a:r>
          </a:p>
          <a:p>
            <a:pPr marL="457200" indent="-457200">
              <a:spcAft>
                <a:spcPts val="600"/>
              </a:spcAft>
              <a:buClr>
                <a:srgbClr val="F9671B"/>
              </a:buClr>
              <a:buFont typeface="+mj-lt"/>
              <a:buAutoNum type="alphaLcParenR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Print the submatrix that consists of the last three rows and first two columns of 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dirty="0">
                <a:latin typeface="Calibri"/>
                <a:cs typeface="Calibri"/>
              </a:rPr>
              <a:t>.</a:t>
            </a:r>
          </a:p>
          <a:p>
            <a:pPr marL="457200" indent="-457200">
              <a:spcAft>
                <a:spcPts val="600"/>
              </a:spcAft>
              <a:buClr>
                <a:srgbClr val="F9671B"/>
              </a:buClr>
              <a:buFont typeface="+mj-lt"/>
              <a:buAutoNum type="alphaLcParenR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Replace the fourth row of 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by (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1, 2, 3, 4, 5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)</a:t>
            </a:r>
            <a:r>
              <a:rPr lang="en-US" sz="2400" dirty="0">
                <a:latin typeface="Calibri"/>
                <a:cs typeface="Calibri"/>
              </a:rPr>
              <a:t>.</a:t>
            </a:r>
          </a:p>
          <a:p>
            <a:pPr marL="457200" indent="-457200">
              <a:spcAft>
                <a:spcPts val="600"/>
              </a:spcAft>
              <a:buClr>
                <a:srgbClr val="F9671B"/>
              </a:buClr>
              <a:buFont typeface="+mj-lt"/>
              <a:buAutoNum type="alphaLcParenR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Replace all nonzero entries of the matrix 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by 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.</a:t>
            </a:r>
            <a:endParaRPr lang="en-US" sz="2400" dirty="0">
              <a:latin typeface="Calibri"/>
              <a:cs typeface="Calibri"/>
            </a:endParaRPr>
          </a:p>
          <a:p>
            <a:pPr marL="457200" indent="-457200">
              <a:spcAft>
                <a:spcPts val="600"/>
              </a:spcAft>
              <a:buClr>
                <a:srgbClr val="F9671B"/>
              </a:buClr>
              <a:buFont typeface="+mj-lt"/>
              <a:buAutoNum type="alphaLcParenR"/>
            </a:pPr>
            <a:endParaRPr lang="en-US" sz="24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lr>
                <a:srgbClr val="F9671B"/>
              </a:buClr>
            </a:pPr>
            <a:endParaRPr lang="en-US" sz="2400" dirty="0">
              <a:latin typeface="Calibri"/>
              <a:cs typeface="Calibri"/>
            </a:endParaRPr>
          </a:p>
          <a:p>
            <a:pPr marL="715963">
              <a:spcAft>
                <a:spcPts val="600"/>
              </a:spcAft>
              <a:buClr>
                <a:srgbClr val="F9671B"/>
              </a:buClr>
            </a:pPr>
            <a:endParaRPr lang="de-DE" sz="2400" dirty="0">
              <a:latin typeface="Courier New"/>
              <a:cs typeface="Courier New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919040" y="653084"/>
            <a:ext cx="8353425" cy="615677"/>
          </a:xfrm>
        </p:spPr>
        <p:txBody>
          <a:bodyPr/>
          <a:lstStyle/>
          <a:p>
            <a:r>
              <a:rPr lang="is-IS" sz="3200" b="0" dirty="0">
                <a:solidFill>
                  <a:srgbClr val="F9671B"/>
                </a:solidFill>
              </a:rPr>
              <a:t>Task 4</a:t>
            </a:r>
            <a:endParaRPr lang="it-IT" sz="3200" b="0" dirty="0">
              <a:solidFill>
                <a:srgbClr val="F9671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448" y="5733256"/>
            <a:ext cx="12700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6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448" y="5733256"/>
            <a:ext cx="1270000" cy="9652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1543120" y="1665888"/>
            <a:ext cx="8170991" cy="4392488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With the dataset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swiss</a:t>
            </a:r>
            <a:r>
              <a:rPr lang="en-US" sz="2200" dirty="0"/>
              <a:t>, create a data frame with only the rows </a:t>
            </a:r>
            <a:br>
              <a:rPr lang="en-US" sz="2200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200" dirty="0"/>
              <a:t>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200" dirty="0"/>
              <a:t>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200" dirty="0"/>
              <a:t>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200" dirty="0"/>
              <a:t>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200" dirty="0"/>
              <a:t>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200" dirty="0"/>
              <a:t> and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sz="2200" dirty="0"/>
              <a:t>, and only the variables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Examination</a:t>
            </a:r>
            <a:r>
              <a:rPr lang="en-US" sz="2200" dirty="0"/>
              <a:t>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Education</a:t>
            </a:r>
            <a:r>
              <a:rPr lang="en-US" sz="2200" dirty="0"/>
              <a:t> and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Infant.Mortality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/>
              <a:t>and call it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t11.</a:t>
            </a:r>
            <a:endParaRPr lang="en-US" sz="2200" dirty="0"/>
          </a:p>
          <a:p>
            <a:pPr marL="457200" indent="-276225" algn="just">
              <a:buClr>
                <a:srgbClr val="F9671B"/>
              </a:buClr>
              <a:buFont typeface="+mj-lt"/>
              <a:buAutoNum type="alphaLcParenR"/>
            </a:pPr>
            <a:endParaRPr lang="en-US" sz="2200" dirty="0"/>
          </a:p>
          <a:p>
            <a:pPr marL="457200" indent="-276225" algn="just">
              <a:buClr>
                <a:srgbClr val="F9671B"/>
              </a:buClr>
              <a:buFont typeface="+mj-lt"/>
              <a:buAutoNum type="alphaLcParenR"/>
            </a:pPr>
            <a:r>
              <a:rPr lang="en-US" sz="2200" dirty="0"/>
              <a:t>The infant mortality of Sarine is wrong, it should be an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200" dirty="0"/>
              <a:t>, change it.</a:t>
            </a:r>
          </a:p>
          <a:p>
            <a:pPr marL="457200" indent="-276225" algn="just">
              <a:buClr>
                <a:srgbClr val="F9671B"/>
              </a:buClr>
              <a:buFont typeface="+mj-lt"/>
              <a:buAutoNum type="alphaLcParenR"/>
            </a:pPr>
            <a:r>
              <a:rPr lang="en-US" sz="2200" dirty="0"/>
              <a:t>Create a row that will be the total sum of the column, name it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US" sz="2200" dirty="0"/>
              <a:t>.</a:t>
            </a:r>
          </a:p>
          <a:p>
            <a:pPr marL="457200" indent="-276225" algn="just">
              <a:buClr>
                <a:srgbClr val="F9671B"/>
              </a:buClr>
              <a:buFont typeface="+mj-lt"/>
              <a:buAutoNum type="alphaLcParenR"/>
            </a:pPr>
            <a:r>
              <a:rPr lang="en-US" sz="2200" dirty="0"/>
              <a:t>Create a new variable that will be the proportion of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Examination</a:t>
            </a:r>
            <a:r>
              <a:rPr lang="en-US" sz="2200" dirty="0"/>
              <a:t> (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Examination / Total</a:t>
            </a:r>
            <a:r>
              <a:rPr lang="en-US" sz="2200" dirty="0"/>
              <a:t>)</a:t>
            </a:r>
          </a:p>
          <a:p>
            <a:pPr marL="457200" indent="-276225" algn="just">
              <a:buClr>
                <a:srgbClr val="F9671B"/>
              </a:buClr>
              <a:buFont typeface="+mj-lt"/>
              <a:buAutoNum type="alphaLcParenR"/>
            </a:pPr>
            <a:endParaRPr lang="en-US" sz="2200" dirty="0"/>
          </a:p>
          <a:p>
            <a:pPr marL="457200" indent="-276225" algn="just">
              <a:buClr>
                <a:srgbClr val="F9671B"/>
              </a:buClr>
              <a:buFont typeface="+mj-lt"/>
              <a:buAutoNum type="alphaLcParenR"/>
            </a:pPr>
            <a:endParaRPr lang="en-US" sz="2200" dirty="0"/>
          </a:p>
          <a:p>
            <a:pPr marL="457200" indent="-276225" algn="just">
              <a:buClr>
                <a:srgbClr val="F9671B"/>
              </a:buClr>
              <a:buFont typeface="+mj-lt"/>
              <a:buAutoNum type="alphaLcParenR"/>
            </a:pPr>
            <a:endParaRPr lang="en-US" sz="2200" dirty="0"/>
          </a:p>
          <a:p>
            <a:pPr marL="457200" indent="-276225" algn="just">
              <a:buClr>
                <a:srgbClr val="F9671B"/>
              </a:buClr>
              <a:buFont typeface="+mj-lt"/>
              <a:buAutoNum type="alphaLcParenR"/>
            </a:pPr>
            <a:endParaRPr lang="en-US" sz="2200" dirty="0"/>
          </a:p>
          <a:p>
            <a:pPr marL="457200" indent="-276225" algn="just">
              <a:buClr>
                <a:srgbClr val="F9671B"/>
              </a:buClr>
              <a:buFont typeface="+mj-lt"/>
              <a:buAutoNum type="alphaLcParenR"/>
            </a:pPr>
            <a:endParaRPr lang="en-US" sz="2200" dirty="0"/>
          </a:p>
          <a:p>
            <a:pPr marL="457200" indent="-276225" algn="just">
              <a:buClr>
                <a:srgbClr val="F9671B"/>
              </a:buClr>
              <a:buFont typeface="+mj-lt"/>
              <a:buAutoNum type="alphaLcParenR"/>
            </a:pPr>
            <a:endParaRPr lang="en-US" sz="2200" dirty="0"/>
          </a:p>
          <a:p>
            <a:pPr marL="457200" indent="-276225" algn="just">
              <a:buClr>
                <a:srgbClr val="F9671B"/>
              </a:buClr>
              <a:buFont typeface="+mj-lt"/>
              <a:buAutoNum type="alphaLcParenR"/>
            </a:pPr>
            <a:endParaRPr lang="en-US" sz="2200" dirty="0"/>
          </a:p>
          <a:p>
            <a:pPr marL="457200" indent="-276225" algn="just">
              <a:buClr>
                <a:srgbClr val="F9671B"/>
              </a:buClr>
              <a:buFont typeface="+mj-lt"/>
              <a:buAutoNum type="alphaLcParenR"/>
            </a:pPr>
            <a:endParaRPr lang="en-US" sz="2200" dirty="0"/>
          </a:p>
          <a:p>
            <a:pPr marL="457200" indent="-276225" algn="just">
              <a:buClr>
                <a:srgbClr val="F9671B"/>
              </a:buClr>
              <a:buFont typeface="+mj-lt"/>
              <a:buAutoNum type="alphaLcParenR"/>
            </a:pPr>
            <a:endParaRPr lang="en-US" sz="2200" dirty="0"/>
          </a:p>
          <a:p>
            <a:pPr marL="457200" indent="-276225" algn="just">
              <a:buClr>
                <a:srgbClr val="F9671B"/>
              </a:buClr>
              <a:buFont typeface="+mj-lt"/>
              <a:buAutoNum type="alphaLcParenR"/>
            </a:pPr>
            <a:endParaRPr lang="en-US" sz="2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818640" y="653085"/>
            <a:ext cx="8453825" cy="596596"/>
          </a:xfrm>
        </p:spPr>
        <p:txBody>
          <a:bodyPr/>
          <a:lstStyle/>
          <a:p>
            <a:r>
              <a:rPr lang="en-US" sz="3200" b="0" dirty="0">
                <a:solidFill>
                  <a:srgbClr val="F9671B"/>
                </a:solidFill>
              </a:rPr>
              <a:t>Task 5</a:t>
            </a:r>
            <a:endParaRPr lang="it-IT" sz="3200" b="0" dirty="0">
              <a:solidFill>
                <a:srgbClr val="F967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020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368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marco.novelli3 marco.novelli3</dc:creator>
  <cp:lastModifiedBy>Marco Novelli</cp:lastModifiedBy>
  <cp:revision>10</cp:revision>
  <dcterms:created xsi:type="dcterms:W3CDTF">2017-09-19T12:07:19Z</dcterms:created>
  <dcterms:modified xsi:type="dcterms:W3CDTF">2023-06-13T09:49:28Z</dcterms:modified>
</cp:coreProperties>
</file>