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  <a:srgbClr val="DBC4B0"/>
    <a:srgbClr val="7EA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D69A2-81F4-4758-8421-5424B34B96C1}" type="datetimeFigureOut">
              <a:rPr lang="it-IT" smtClean="0"/>
              <a:t>07/10/2021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85211-5033-4229-B3E4-9BD91A1472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7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5211-5033-4229-B3E4-9BD91A14724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47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5211-5033-4229-B3E4-9BD91A14724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84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5211-5033-4229-B3E4-9BD91A14724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09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864AAB-EDC1-49C4-B16E-40AB7680F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D6FC2A-B9F7-4020-A35E-5C2CB93EC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73026F-F769-4F8A-8580-7203E9FF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07/10/2021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118B61-6A6F-4A74-BFCB-355A7D04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C18E67-2B13-4517-987F-7AEB0894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30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C3DE0F-3BD5-415D-A58B-4B40B9F7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C05553-6016-44C6-A3DB-565587B2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D19E8D-27AC-447A-ABE6-E62DC881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07/10/2021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2B9C16-4817-4943-93C4-8E89193E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03377-37AD-408D-93D5-9DA8DD7C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162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516CA65-3210-424E-8362-C9AD27450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90D7E1-B983-465F-8602-B6205F06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765593-5519-49C9-8FFA-D644034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07/10/2021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104267-CBB0-411F-BF41-0A2A8035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84AAF-7E5D-415A-9363-47A56A22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66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56FF3-25FB-4103-8CEF-4FACC66C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A2C4A5-831D-451D-9234-38E450E0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37A347-FDBC-4179-A406-BF63B345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07/10/2021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C979C0-5979-406B-9381-BC49F108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3F1907-681C-4807-B15C-44851469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7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F3F12C-4A46-431B-BA87-352E6BE7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297FB6-CA72-436C-95F4-9C35C63A9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38FA3A-24E4-487A-ADC4-DF585A8D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07/10/2021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DBABBA-214D-4E18-BB82-A87B3B8F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86D7CC-A33E-405C-AE4D-2C6D2B2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02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09B16-E8D0-40E1-B49A-2073903D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FF328E-D93F-4654-BB7C-01F75C2A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23509A-0D9D-4CFA-8F35-B95139B7A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269307-133F-4A40-9AA9-35792D5D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07/10/2021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6DDFA4-4EFC-4A71-A9AE-091307D7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416AF4-510F-4640-BA13-1A092A6E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9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2B350-7623-48F7-8142-7E6E02C4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AB2379-9B1F-47BA-80AE-C09B8277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32D299-160F-4E19-9B41-D0B74BC7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A8068B-A325-4CF9-B0E4-57845E021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EAFB79E-3B3F-4438-A77D-605EA0E6B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A9DE8D3-A332-4155-AE71-10199B65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07/10/2021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520133A-EEC3-41E8-9B10-869BF215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5931013-B31F-4A1F-9057-D7B92956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52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29D1D-653C-4823-95FC-9BAA9528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9B0B658-A8B2-4D8E-820E-91E1A130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07/10/2021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5EEC29-1AB1-4262-B38D-7AE1B95E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43BDF0-E10B-44A6-985F-7AE655CD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8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63160AD-D4A8-48FD-AC31-D54DD461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07/10/2021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2D7070-782F-4E6C-BDB7-6B6D7C59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D3B38F-C33A-4132-93FB-A8B47DE8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91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2A935-E59E-486B-B47D-B159D131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75FB8C-AEB1-43E7-BD15-43FA445DA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735F7E-1E29-4506-A2C8-E9E9F215A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346532-2466-4765-AD7D-5FB1E06D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07/10/2021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6A4DB5-C699-4F22-B4FB-DF3C5C8E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6874A0-789F-439D-AF25-66236DC2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465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9281DC-99FB-4B40-8328-C2E7D9B9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0826D0B-F93E-4CB1-A78E-948F01084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2A3533-F7D3-4C58-B07D-8FD320A3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89CE12-9AD7-420B-AFC6-420911F5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07/10/2021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F2D96B-C567-4EF2-AF54-FAA6A66A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52FA0F-17E6-477A-BE13-967B8F7B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99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ECD42D-E4B1-414E-ABE4-CF01EDD9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B3203E-16A0-4FD0-8625-3BE64FDE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B3029B-32A5-4C15-ACB4-C18480129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D7AD-0BD5-42E8-A0ED-80861E1668DD}" type="datetimeFigureOut">
              <a:rPr lang="it-IT" smtClean="0"/>
              <a:t>07/10/2021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298A85-75E0-41DE-8F08-DDD281BA3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C799BB-B1A1-4D78-94D4-D3B15C295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26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BC1CF5-415C-4DAE-B2C2-A8BF9A1D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6C651D0D-A2E7-46B3-BEEA-71161FCA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9CBEA7DB-1BAC-4A39-817B-82928B7F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EADF9EA0-3A2A-4F0A-9C86-FBAB53E9C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A30A2C81-7CE8-4A85-9E15-548E7F46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58859" y="1118007"/>
            <a:ext cx="563429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22802B-D951-4BE0-8C1A-EA35DEA6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455" y="1426969"/>
            <a:ext cx="5158973" cy="30058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Progetto di programmazione III e laboratorio di Programmazione III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AAF68B-73EA-44B6-840E-0A1F1ABAD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0308"/>
            <a:ext cx="4572000" cy="107655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Membri partecipanti:</a:t>
            </a:r>
          </a:p>
          <a:p>
            <a:pPr algn="r"/>
            <a:r>
              <a:rPr lang="en-US" sz="17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Pasquale Casoria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0124002016</a:t>
            </a:r>
          </a:p>
          <a:p>
            <a:pPr algn="r"/>
            <a:r>
              <a:rPr lang="en-US" sz="17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Romeo Velvi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0124001993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9BE027-BB63-4EB3-A857-52593B0AD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48" y="2976589"/>
            <a:ext cx="2913872" cy="291387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EF1254-F96B-41B4-A45C-4C20CFDA71DC}"/>
              </a:ext>
            </a:extLst>
          </p:cNvPr>
          <p:cNvSpPr txBox="1"/>
          <p:nvPr/>
        </p:nvSpPr>
        <p:spPr>
          <a:xfrm>
            <a:off x="7273350" y="1654168"/>
            <a:ext cx="5023954" cy="1200329"/>
          </a:xfrm>
          <a:prstGeom prst="rect">
            <a:avLst/>
          </a:prstGeom>
          <a:noFill/>
          <a:effectLst>
            <a:outerShdw blurRad="50800" dist="38100" dir="2700000" algn="tl" rotWithShape="0">
              <a:srgbClr val="7EABFA"/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7200" b="1" dirty="0">
                <a:solidFill>
                  <a:srgbClr val="007B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BodyDiary</a:t>
            </a:r>
            <a:endParaRPr lang="it-IT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99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-10737" y="2769327"/>
            <a:ext cx="2740873" cy="185894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Anthropometric </a:t>
            </a:r>
          </a:p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measurements</a:t>
            </a:r>
          </a:p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Page</a:t>
            </a:r>
            <a:endParaRPr lang="en-US" sz="4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4C0E0D-FA7A-4CC7-A797-C0B67F9F8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0850" y="199193"/>
            <a:ext cx="8561984" cy="6459614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227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339951" y="2769223"/>
            <a:ext cx="2740873" cy="13036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Goals Page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0D9010-D364-458E-86AB-76FC41987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0851" y="199193"/>
            <a:ext cx="8561983" cy="6459614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46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C485CC-5AA6-4406-A7E8-AC1E38BA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45A27A-A414-4029-9210-FD150BCE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121379"/>
          </a:xfrm>
        </p:spPr>
        <p:txBody>
          <a:bodyPr anchor="ctr">
            <a:normAutofit/>
          </a:bodyPr>
          <a:lstStyle/>
          <a:p>
            <a:r>
              <a:rPr lang="it-IT" sz="3600" dirty="0"/>
              <a:t>Iterator</a:t>
            </a:r>
          </a:p>
          <a:p>
            <a:r>
              <a:rPr lang="it-IT" sz="3600" dirty="0"/>
              <a:t>Strategy</a:t>
            </a:r>
          </a:p>
          <a:p>
            <a:r>
              <a:rPr lang="it-IT" sz="3600" dirty="0"/>
              <a:t>Factory Method</a:t>
            </a:r>
          </a:p>
          <a:p>
            <a:r>
              <a:rPr lang="it-IT" sz="3600" dirty="0"/>
              <a:t>Virtual Proxy</a:t>
            </a:r>
          </a:p>
          <a:p>
            <a:r>
              <a:rPr lang="it-IT" sz="3600" dirty="0"/>
              <a:t>Singleton</a:t>
            </a:r>
          </a:p>
          <a:p>
            <a:r>
              <a:rPr lang="it-IT" sz="3600" dirty="0"/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124330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7FBC04-E753-409B-8312-BCF89EB4F7F1}"/>
              </a:ext>
            </a:extLst>
          </p:cNvPr>
          <p:cNvSpPr txBox="1">
            <a:spLocks/>
          </p:cNvSpPr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Iterator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7D6CEB-7A3B-4BF7-9B79-B6E4FD05706A}"/>
              </a:ext>
            </a:extLst>
          </p:cNvPr>
          <p:cNvSpPr txBox="1">
            <a:spLocks/>
          </p:cNvSpPr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>
                <a:solidFill>
                  <a:srgbClr val="FEFFFF"/>
                </a:solidFill>
              </a:rPr>
              <a:t>Pattern comportamentale che consente l'attraversamento sequenziale attraverso una struttura di dati complessa senza esporre i suoi dettagli interni.</a:t>
            </a:r>
          </a:p>
          <a:p>
            <a:pPr marL="0"/>
            <a:r>
              <a:rPr lang="en-US" sz="2000">
                <a:solidFill>
                  <a:srgbClr val="FEFFFF"/>
                </a:solidFill>
              </a:rPr>
              <a:t>Utilizzo del Design Pattern Iterator nel progetto</a:t>
            </a:r>
          </a:p>
          <a:p>
            <a:pPr marL="0"/>
            <a:endParaRPr lang="en-US" sz="2000">
              <a:solidFill>
                <a:srgbClr val="FE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DE30F5-A58F-4218-AE87-2B186577A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268" y="1291220"/>
            <a:ext cx="6539075" cy="39561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855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06A838-1B86-4323-88ED-847E0B09C521}"/>
              </a:ext>
            </a:extLst>
          </p:cNvPr>
          <p:cNvSpPr txBox="1">
            <a:spLocks/>
          </p:cNvSpPr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Factory method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9DD852-88FC-454F-B7E2-BE7B06F1F2B3}"/>
              </a:ext>
            </a:extLst>
          </p:cNvPr>
          <p:cNvSpPr txBox="1">
            <a:spLocks/>
          </p:cNvSpPr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 dirty="0">
                <a:solidFill>
                  <a:srgbClr val="FEFFFF"/>
                </a:solidFill>
              </a:rPr>
              <a:t>Pattern creazionale e </a:t>
            </a:r>
            <a:r>
              <a:rPr lang="en-US" sz="2200" dirty="0" err="1">
                <a:solidFill>
                  <a:srgbClr val="FEFFFF"/>
                </a:solidFill>
              </a:rPr>
              <a:t>permette</a:t>
            </a:r>
            <a:r>
              <a:rPr lang="en-US" sz="2200" dirty="0">
                <a:solidFill>
                  <a:srgbClr val="FEFFFF"/>
                </a:solidFill>
              </a:rPr>
              <a:t> di </a:t>
            </a:r>
            <a:r>
              <a:rPr lang="en-US" sz="2200" dirty="0" err="1">
                <a:solidFill>
                  <a:srgbClr val="FEFFFF"/>
                </a:solidFill>
              </a:rPr>
              <a:t>definire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un’interfaccia</a:t>
            </a:r>
            <a:r>
              <a:rPr lang="en-US" sz="2200" dirty="0">
                <a:solidFill>
                  <a:srgbClr val="FEFFFF"/>
                </a:solidFill>
              </a:rPr>
              <a:t> per </a:t>
            </a:r>
            <a:r>
              <a:rPr lang="en-US" sz="2200" dirty="0" err="1">
                <a:solidFill>
                  <a:srgbClr val="FEFFFF"/>
                </a:solidFill>
              </a:rPr>
              <a:t>creare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oggetti</a:t>
            </a:r>
            <a:r>
              <a:rPr lang="en-US" sz="2200" dirty="0">
                <a:solidFill>
                  <a:srgbClr val="FEFFFF"/>
                </a:solidFill>
              </a:rPr>
              <a:t>, ma </a:t>
            </a:r>
            <a:r>
              <a:rPr lang="en-US" sz="2200" dirty="0" err="1">
                <a:solidFill>
                  <a:srgbClr val="FEFFFF"/>
                </a:solidFill>
              </a:rPr>
              <a:t>lascia</a:t>
            </a:r>
            <a:r>
              <a:rPr lang="en-US" sz="2200" dirty="0">
                <a:solidFill>
                  <a:srgbClr val="FEFFFF"/>
                </a:solidFill>
              </a:rPr>
              <a:t> alle </a:t>
            </a:r>
            <a:r>
              <a:rPr lang="en-US" sz="2200" dirty="0" err="1">
                <a:solidFill>
                  <a:srgbClr val="FEFFFF"/>
                </a:solidFill>
              </a:rPr>
              <a:t>sottoclassi</a:t>
            </a:r>
            <a:r>
              <a:rPr lang="en-US" sz="2200" dirty="0">
                <a:solidFill>
                  <a:srgbClr val="FEFFFF"/>
                </a:solidFill>
              </a:rPr>
              <a:t> la </a:t>
            </a:r>
            <a:r>
              <a:rPr lang="en-US" sz="2200" dirty="0" err="1">
                <a:solidFill>
                  <a:srgbClr val="FEFFFF"/>
                </a:solidFill>
              </a:rPr>
              <a:t>decisione</a:t>
            </a:r>
            <a:r>
              <a:rPr lang="en-US" sz="2200" dirty="0">
                <a:solidFill>
                  <a:srgbClr val="FEFFFF"/>
                </a:solidFill>
              </a:rPr>
              <a:t> del tipo di classe da </a:t>
            </a:r>
            <a:r>
              <a:rPr lang="en-US" sz="2200" dirty="0" err="1">
                <a:solidFill>
                  <a:srgbClr val="FEFFFF"/>
                </a:solidFill>
              </a:rPr>
              <a:t>istanziare</a:t>
            </a:r>
            <a:r>
              <a:rPr lang="en-US" sz="2200" dirty="0">
                <a:solidFill>
                  <a:srgbClr val="FEFFFF"/>
                </a:solidFill>
              </a:rPr>
              <a:t>;</a:t>
            </a:r>
          </a:p>
          <a:p>
            <a:pPr marL="0"/>
            <a:r>
              <a:rPr lang="en-US" sz="2200" dirty="0" err="1">
                <a:solidFill>
                  <a:srgbClr val="FEFFFF"/>
                </a:solidFill>
              </a:rPr>
              <a:t>Utilizzo</a:t>
            </a:r>
            <a:r>
              <a:rPr lang="en-US" sz="2200" dirty="0">
                <a:solidFill>
                  <a:srgbClr val="FEFFFF"/>
                </a:solidFill>
              </a:rPr>
              <a:t> del Design Pattern factory method </a:t>
            </a:r>
            <a:r>
              <a:rPr lang="en-US" sz="2200" dirty="0" err="1">
                <a:solidFill>
                  <a:srgbClr val="FEFFFF"/>
                </a:solidFill>
              </a:rPr>
              <a:t>nel</a:t>
            </a:r>
            <a:r>
              <a:rPr lang="en-US" sz="2200" dirty="0">
                <a:solidFill>
                  <a:srgbClr val="FEFFFF"/>
                </a:solidFill>
              </a:rPr>
              <a:t> progetto</a:t>
            </a:r>
          </a:p>
          <a:p>
            <a:pPr marL="0"/>
            <a:endParaRPr lang="en-US" sz="2200" dirty="0">
              <a:solidFill>
                <a:srgbClr val="FE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C42DFB-B5E0-475B-A29C-C6D9E155A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5" b="4890"/>
          <a:stretch/>
        </p:blipFill>
        <p:spPr>
          <a:xfrm>
            <a:off x="5223468" y="2003739"/>
            <a:ext cx="6393568" cy="28505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57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004651-4722-436C-B49D-8CCC4730C131}"/>
              </a:ext>
            </a:extLst>
          </p:cNvPr>
          <p:cNvSpPr txBox="1">
            <a:spLocks/>
          </p:cNvSpPr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Strategy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698BE8-B1CD-405C-A369-DFD82D1AC007}"/>
              </a:ext>
            </a:extLst>
          </p:cNvPr>
          <p:cNvSpPr txBox="1">
            <a:spLocks/>
          </p:cNvSpPr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700">
                <a:solidFill>
                  <a:srgbClr val="FEFFFF"/>
                </a:solidFill>
              </a:rPr>
              <a:t>Pattern comportamentale consente di isolare un algoritmo al di fuori di una classe, per far sì che quest’ultima possa variare dinamicamente il suo comportamento, rendendo così gli algoritmi intercambiabili a runtime;</a:t>
            </a:r>
          </a:p>
          <a:p>
            <a:pPr marL="0"/>
            <a:r>
              <a:rPr lang="en-US" sz="1700">
                <a:solidFill>
                  <a:srgbClr val="FEFFFF"/>
                </a:solidFill>
              </a:rPr>
              <a:t>Utilizzo del Design Pattern strategy nel progetto</a:t>
            </a:r>
          </a:p>
          <a:p>
            <a:pPr marL="0"/>
            <a:endParaRPr lang="en-US" sz="1700">
              <a:solidFill>
                <a:srgbClr val="FE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63EF1F8-4A98-4633-BA2D-A1A4C177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389306"/>
            <a:ext cx="6539075" cy="37599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58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5A5386-E724-4FFB-A939-BF2D18551970}"/>
              </a:ext>
            </a:extLst>
          </p:cNvPr>
          <p:cNvSpPr txBox="1">
            <a:spLocks/>
          </p:cNvSpPr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Virtual proxy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548845-9BB7-49F5-9182-47E0750DD912}"/>
              </a:ext>
            </a:extLst>
          </p:cNvPr>
          <p:cNvSpPr txBox="1">
            <a:spLocks/>
          </p:cNvSpPr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>
                <a:solidFill>
                  <a:srgbClr val="FEFFFF"/>
                </a:solidFill>
              </a:rPr>
              <a:t>Pattern strutturale  ritarda la creazione e l’inizializzazione dell’oggetto poiché richiede grosse risorse;</a:t>
            </a:r>
          </a:p>
          <a:p>
            <a:pPr marL="0"/>
            <a:r>
              <a:rPr lang="en-US" sz="2200">
                <a:solidFill>
                  <a:srgbClr val="FEFFFF"/>
                </a:solidFill>
              </a:rPr>
              <a:t>Utilizzo del Design Pattern virtual proxy nel progetto</a:t>
            </a:r>
          </a:p>
          <a:p>
            <a:pPr marL="0"/>
            <a:endParaRPr lang="en-US" sz="2200">
              <a:solidFill>
                <a:srgbClr val="FE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D7D681-FEA5-4B67-8965-149FE10E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923397"/>
            <a:ext cx="6539075" cy="46917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33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FC9F73-E03C-4860-AC23-9F20ED24C055}"/>
              </a:ext>
            </a:extLst>
          </p:cNvPr>
          <p:cNvSpPr txBox="1">
            <a:spLocks/>
          </p:cNvSpPr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</a:rPr>
              <a:t>S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ingleton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9D9E87-684E-46B4-98A1-2C0DAC28E669}"/>
              </a:ext>
            </a:extLst>
          </p:cNvPr>
          <p:cNvSpPr txBox="1">
            <a:spLocks/>
          </p:cNvSpPr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>
                <a:solidFill>
                  <a:srgbClr val="FEFFFF"/>
                </a:solidFill>
              </a:rPr>
              <a:t>Pattern creazionale, garantisce che una classe abbia una sola istanza, fornendo un punto di accesso globale a questa istanza. </a:t>
            </a:r>
          </a:p>
          <a:p>
            <a:pPr marL="0"/>
            <a:r>
              <a:rPr lang="en-US" sz="2200">
                <a:solidFill>
                  <a:srgbClr val="FEFFFF"/>
                </a:solidFill>
              </a:rPr>
              <a:t>Utilizzo del design pattern singleton nel progetto</a:t>
            </a:r>
          </a:p>
          <a:p>
            <a:pPr marL="0"/>
            <a:endParaRPr lang="en-US" sz="2200">
              <a:solidFill>
                <a:srgbClr val="FEFFFF"/>
              </a:solidFill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4FD8CA-782A-4328-B4CD-A4217CC4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907049"/>
            <a:ext cx="6539075" cy="47244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88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282E2B-EF65-4FBD-9FC5-18B08695F004}"/>
              </a:ext>
            </a:extLst>
          </p:cNvPr>
          <p:cNvSpPr txBox="1">
            <a:spLocks/>
          </p:cNvSpPr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80B13A-4612-4969-A65B-B9B782E6A4FA}"/>
              </a:ext>
            </a:extLst>
          </p:cNvPr>
          <p:cNvSpPr txBox="1">
            <a:spLocks/>
          </p:cNvSpPr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400">
                <a:solidFill>
                  <a:srgbClr val="FEFFFF"/>
                </a:solidFill>
              </a:rPr>
              <a:t>Pattern architetturale per la gestione della persistenza: </a:t>
            </a:r>
          </a:p>
          <a:p>
            <a:pPr marL="0"/>
            <a:r>
              <a:rPr lang="en-US" sz="2400">
                <a:solidFill>
                  <a:srgbClr val="FEFFFF"/>
                </a:solidFill>
              </a:rPr>
              <a:t>Utilizzo del pattern architetturale DAO nel progetto</a:t>
            </a:r>
          </a:p>
          <a:p>
            <a:pPr marL="0"/>
            <a:endParaRPr lang="en-US" sz="2400">
              <a:solidFill>
                <a:srgbClr val="FE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9148F2-5CD2-4BBE-B853-0B1132EE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26" y="643467"/>
            <a:ext cx="5406358" cy="52516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55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60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4C485CC-5AA6-4406-A7E8-AC1E38BA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Descrizione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45A27A-A414-4029-9210-FD150BCE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927634" cy="37278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007BFF"/>
                </a:solidFill>
                <a:effectLst/>
              </a:rPr>
              <a:t>BodyDiary</a:t>
            </a:r>
            <a:r>
              <a:rPr lang="it-IT" sz="2400" dirty="0">
                <a:effectLst/>
              </a:rPr>
              <a:t> è un applicativo software gestionale che ti consente di </a:t>
            </a:r>
            <a:r>
              <a:rPr lang="it-IT" sz="2400" i="1" dirty="0">
                <a:effectLst/>
              </a:rPr>
              <a:t>tenere traccia </a:t>
            </a:r>
            <a:r>
              <a:rPr lang="it-IT" sz="2400" dirty="0">
                <a:effectLst/>
              </a:rPr>
              <a:t>di tutte le misurazioni corporee più importanti come peso, vita, fianchi, cosce, bicipiti e di calcolare alcune </a:t>
            </a:r>
            <a:r>
              <a:rPr lang="it-IT" sz="2400" i="1" dirty="0">
                <a:effectLst/>
              </a:rPr>
              <a:t>misure antropometriche </a:t>
            </a:r>
            <a:r>
              <a:rPr lang="it-IT" sz="2400" dirty="0">
                <a:effectLst/>
              </a:rPr>
              <a:t>come percentuale di massa grassa, percentuale di massa magra, rapporto altezza-vita e girovita-fianchi. Dando la possibilità di visualizzare immediatamente i cambiamenti delle tue </a:t>
            </a:r>
            <a:r>
              <a:rPr lang="it-IT" sz="2400" i="1" dirty="0">
                <a:effectLst/>
              </a:rPr>
              <a:t>statistiche</a:t>
            </a:r>
            <a:r>
              <a:rPr lang="it-IT" sz="2400" dirty="0">
                <a:effectLst/>
              </a:rPr>
              <a:t> corporee nel tempo, poiché i dati vengono automaticamente sincronizzati nel DB e </a:t>
            </a:r>
            <a:r>
              <a:rPr lang="it-IT" sz="2400" i="1" dirty="0">
                <a:effectLst/>
              </a:rPr>
              <a:t>rappresentati nei grafici </a:t>
            </a:r>
            <a:r>
              <a:rPr lang="it-IT" sz="2400" dirty="0">
                <a:effectLst/>
              </a:rPr>
              <a:t>creati. E’ inoltre, </a:t>
            </a:r>
            <a:r>
              <a:rPr lang="it-IT" sz="2400" i="1" dirty="0">
                <a:effectLst/>
              </a:rPr>
              <a:t>possibile scaricare </a:t>
            </a:r>
            <a:r>
              <a:rPr lang="it-IT" sz="2400" dirty="0">
                <a:effectLst/>
              </a:rPr>
              <a:t>le proprie informazioni su file in formato pdf o docx.</a:t>
            </a:r>
            <a:endParaRPr lang="it-IT" sz="2400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001DBAF-FD37-453A-BA3F-59D1F6691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72" y="2354089"/>
            <a:ext cx="3432086" cy="34320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783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B71A37C-0A15-49F4-84FC-286EB6745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45"/>
          <a:stretch/>
        </p:blipFill>
        <p:spPr>
          <a:xfrm>
            <a:off x="6434783" y="210734"/>
            <a:ext cx="5444258" cy="6225235"/>
          </a:xfrm>
          <a:custGeom>
            <a:avLst/>
            <a:gdLst/>
            <a:ahLst/>
            <a:cxnLst/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806539-5591-4AD2-AC6A-6573728588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 r="-2" b="-2"/>
          <a:stretch/>
        </p:blipFill>
        <p:spPr>
          <a:xfrm>
            <a:off x="-1" y="10"/>
            <a:ext cx="9141744" cy="6857990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70C1CD-2FD9-4A4A-ACEC-04BC4590BD3E}"/>
              </a:ext>
            </a:extLst>
          </p:cNvPr>
          <p:cNvSpPr txBox="1"/>
          <p:nvPr/>
        </p:nvSpPr>
        <p:spPr>
          <a:xfrm>
            <a:off x="857447" y="2701928"/>
            <a:ext cx="4620544" cy="177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0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673211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1A4CC43-9B31-47C5-B5F7-7FE8DCABE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50" y="199193"/>
            <a:ext cx="8561985" cy="6459614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0" y="2981014"/>
            <a:ext cx="3080825" cy="89597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/>
              <a:t>Start Page</a:t>
            </a:r>
          </a:p>
        </p:txBody>
      </p:sp>
    </p:spTree>
    <p:extLst>
      <p:ext uri="{BB962C8B-B14F-4D97-AF65-F5344CB8AC3E}">
        <p14:creationId xmlns:p14="http://schemas.microsoft.com/office/powerpoint/2010/main" val="135072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339951" y="2769223"/>
            <a:ext cx="2740873" cy="13036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Login Page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0707556-AC46-485E-A09E-AA37409EA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0850" y="199193"/>
            <a:ext cx="8561984" cy="6459614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805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339951" y="2769223"/>
            <a:ext cx="2740873" cy="13036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Signup Page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35644F-48B2-45BF-A729-EC401AD51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0850" y="199193"/>
            <a:ext cx="8561984" cy="6459614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80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339951" y="2769223"/>
            <a:ext cx="2740873" cy="13036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Home Page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1FE9E07-2396-4D57-B6E1-22EED1484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0850" y="199193"/>
            <a:ext cx="8561984" cy="6459614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6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-10736" y="3043543"/>
            <a:ext cx="2740873" cy="13036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Download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BC687B4-D3B3-4B1D-8CE5-576F7D2DB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0850" y="205985"/>
            <a:ext cx="8561985" cy="6446029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10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339951" y="2769223"/>
            <a:ext cx="2740873" cy="13036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Insert Page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8DABC45-9B7B-4108-B20F-DC9E63D37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0850" y="199193"/>
            <a:ext cx="8561984" cy="6459614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096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320</Words>
  <Application>Microsoft Office PowerPoint</Application>
  <PresentationFormat>Widescreen</PresentationFormat>
  <Paragraphs>46</Paragraphs>
  <Slides>19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Malgun Gothic</vt:lpstr>
      <vt:lpstr>Arial</vt:lpstr>
      <vt:lpstr>Calibri</vt:lpstr>
      <vt:lpstr>Calibri Light</vt:lpstr>
      <vt:lpstr>Tema di Office</vt:lpstr>
      <vt:lpstr>Progetto di programmazione III e laboratorio di Programmazione III</vt:lpstr>
      <vt:lpstr>Descrizione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Design Pattern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programmazione III e laboratorio di Programmazione III</dc:title>
  <dc:creator>romeo velvi</dc:creator>
  <cp:lastModifiedBy>romeo velvi</cp:lastModifiedBy>
  <cp:revision>4</cp:revision>
  <dcterms:created xsi:type="dcterms:W3CDTF">2021-10-07T07:43:11Z</dcterms:created>
  <dcterms:modified xsi:type="dcterms:W3CDTF">2021-10-07T09:37:15Z</dcterms:modified>
</cp:coreProperties>
</file>