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6"/>
  </p:notesMasterIdLst>
  <p:handoutMasterIdLst>
    <p:handoutMasterId r:id="rId17"/>
  </p:handoutMasterIdLst>
  <p:sldIdLst>
    <p:sldId id="281" r:id="rId5"/>
    <p:sldId id="291" r:id="rId6"/>
    <p:sldId id="305" r:id="rId7"/>
    <p:sldId id="306" r:id="rId8"/>
    <p:sldId id="304" r:id="rId9"/>
    <p:sldId id="296" r:id="rId10"/>
    <p:sldId id="301" r:id="rId11"/>
    <p:sldId id="309" r:id="rId12"/>
    <p:sldId id="310" r:id="rId13"/>
    <p:sldId id="312" r:id="rId14"/>
    <p:sldId id="29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68" autoAdjust="0"/>
  </p:normalViewPr>
  <p:slideViewPr>
    <p:cSldViewPr snapToGrid="0">
      <p:cViewPr varScale="1">
        <p:scale>
          <a:sx n="45" d="100"/>
          <a:sy n="45" d="100"/>
        </p:scale>
        <p:origin x="78" y="144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20/12/2017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20/12/2017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264" y="3048000"/>
            <a:ext cx="4747511" cy="86846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DF411C"/>
                </a:solidFill>
              </a:rPr>
              <a:t>message</a:t>
            </a:r>
            <a:r>
              <a:rPr lang="en-US" sz="4000" i="1" dirty="0" smtClean="0">
                <a:solidFill>
                  <a:srgbClr val="DE411B"/>
                </a:solidFill>
              </a:rPr>
              <a:t> queue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562089" y="5343260"/>
            <a:ext cx="2375416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december</a:t>
            </a:r>
            <a:r>
              <a:rPr lang="en-US" dirty="0" smtClean="0"/>
              <a:t> 2017</a:t>
            </a:r>
            <a:endParaRPr lang="en-GB" dirty="0"/>
          </a:p>
        </p:txBody>
      </p:sp>
      <p:pic>
        <p:nvPicPr>
          <p:cNvPr id="1028" name="Picture 4" descr="Imagini pentru message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5" y="565150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references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0833" y="2391152"/>
            <a:ext cx="9831977" cy="160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en.wikipedia.org/wiki/Message_queue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www.ibm.com/support/knowledgecenter/SSFKSJ_8.0.0/com.ibm.mq.pro.doc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http://blog.codepath.com/2013/01/06/asynchronous-processing-in-web-applications-part-2-developers-need-to-understand-message-queues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1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+373 692 8 60 40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>
          <a:xfrm>
            <a:off x="5572137" y="3373956"/>
            <a:ext cx="5038524" cy="448637"/>
          </a:xfrm>
        </p:spPr>
        <p:txBody>
          <a:bodyPr/>
          <a:lstStyle/>
          <a:p>
            <a:r>
              <a:rPr lang="en-GB" dirty="0" smtClean="0"/>
              <a:t>Romeo </a:t>
            </a:r>
            <a:r>
              <a:rPr lang="en-GB" dirty="0" smtClean="0"/>
              <a:t>Gandea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Romeo.Gandea@endava.com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 tester</a:t>
            </a:r>
            <a:endParaRPr lang="en-GB" dirty="0"/>
          </a:p>
        </p:txBody>
      </p:sp>
      <p:pic>
        <p:nvPicPr>
          <p:cNvPr id="9" name="Picture 8" descr="Imagini pentru Thank you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19" y="521104"/>
            <a:ext cx="6480937" cy="367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907" y="855040"/>
            <a:ext cx="4186165" cy="6607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5028584" y="1954264"/>
            <a:ext cx="6303980" cy="4116751"/>
          </a:xfrm>
        </p:spPr>
        <p:txBody>
          <a:bodyPr/>
          <a:lstStyle/>
          <a:p>
            <a:r>
              <a:rPr lang="en-US" b="1" dirty="0">
                <a:solidFill>
                  <a:srgbClr val="DF411C"/>
                </a:solidFill>
              </a:rPr>
              <a:t>W</a:t>
            </a:r>
            <a:r>
              <a:rPr lang="ro-MD" b="1" dirty="0" smtClean="0">
                <a:solidFill>
                  <a:srgbClr val="DF411C"/>
                </a:solidFill>
              </a:rPr>
              <a:t>h</a:t>
            </a:r>
            <a:r>
              <a:rPr lang="en-US" b="1" dirty="0" smtClean="0">
                <a:solidFill>
                  <a:srgbClr val="DF411C"/>
                </a:solidFill>
              </a:rPr>
              <a:t>at </a:t>
            </a:r>
            <a:r>
              <a:rPr lang="en-US" b="1" dirty="0" smtClean="0">
                <a:solidFill>
                  <a:schemeClr val="tx1"/>
                </a:solidFill>
              </a:rPr>
              <a:t>is </a:t>
            </a:r>
            <a:r>
              <a:rPr lang="en-US" sz="3600" dirty="0">
                <a:solidFill>
                  <a:srgbClr val="DF411C"/>
                </a:solidFill>
              </a:rPr>
              <a:t>message</a:t>
            </a:r>
            <a:r>
              <a:rPr lang="en-US" sz="3600" dirty="0">
                <a:solidFill>
                  <a:srgbClr val="DE411B"/>
                </a:solidFill>
              </a:rPr>
              <a:t> </a:t>
            </a:r>
            <a:r>
              <a:rPr lang="en-US" sz="3600" dirty="0" smtClean="0">
                <a:solidFill>
                  <a:srgbClr val="DE411B"/>
                </a:solidFill>
              </a:rPr>
              <a:t>queue (</a:t>
            </a:r>
            <a:r>
              <a:rPr lang="en-US" sz="3600" dirty="0" err="1" smtClean="0">
                <a:solidFill>
                  <a:srgbClr val="DE411B"/>
                </a:solidFill>
              </a:rPr>
              <a:t>mq</a:t>
            </a:r>
            <a:r>
              <a:rPr lang="en-US" sz="3600" dirty="0" smtClean="0">
                <a:solidFill>
                  <a:srgbClr val="DE411B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DE411B"/>
                </a:solidFill>
              </a:rPr>
              <a:t>MQ </a:t>
            </a:r>
            <a:r>
              <a:rPr lang="en-US" b="1" dirty="0" smtClean="0">
                <a:solidFill>
                  <a:schemeClr val="tx1"/>
                </a:solidFill>
              </a:rPr>
              <a:t>structure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DF411C"/>
                </a:solidFill>
              </a:rPr>
              <a:t>Examples </a:t>
            </a:r>
            <a:r>
              <a:rPr lang="en-US" b="1" dirty="0" smtClean="0">
                <a:solidFill>
                  <a:schemeClr val="tx1"/>
                </a:solidFill>
              </a:rPr>
              <a:t>of</a:t>
            </a:r>
            <a:r>
              <a:rPr lang="en-US" b="1" dirty="0" smtClean="0">
                <a:solidFill>
                  <a:srgbClr val="DF411C"/>
                </a:solidFill>
              </a:rPr>
              <a:t> MQ app</a:t>
            </a:r>
            <a:endParaRPr lang="en-US" dirty="0" smtClean="0"/>
          </a:p>
          <a:p>
            <a:r>
              <a:rPr lang="en-US" b="1" dirty="0" smtClean="0">
                <a:solidFill>
                  <a:srgbClr val="DF411C"/>
                </a:solidFill>
              </a:rPr>
              <a:t>Features </a:t>
            </a:r>
            <a:r>
              <a:rPr lang="en-US" b="1" dirty="0" smtClean="0">
                <a:solidFill>
                  <a:schemeClr val="tx1"/>
                </a:solidFill>
              </a:rPr>
              <a:t>of</a:t>
            </a:r>
            <a:r>
              <a:rPr lang="en-US" b="1" dirty="0" smtClean="0">
                <a:solidFill>
                  <a:srgbClr val="DF411C"/>
                </a:solidFill>
              </a:rPr>
              <a:t> </a:t>
            </a:r>
            <a:r>
              <a:rPr lang="en-US" b="1" dirty="0" err="1" smtClean="0">
                <a:solidFill>
                  <a:srgbClr val="DF411C"/>
                </a:solidFill>
              </a:rPr>
              <a:t>Mq</a:t>
            </a:r>
            <a:endParaRPr lang="en-US" b="1" dirty="0" smtClean="0">
              <a:solidFill>
                <a:srgbClr val="DF411C"/>
              </a:solidFill>
            </a:endParaRPr>
          </a:p>
          <a:p>
            <a:r>
              <a:rPr lang="en-US" b="1" dirty="0" smtClean="0">
                <a:solidFill>
                  <a:srgbClr val="DF411C"/>
                </a:solidFill>
              </a:rPr>
              <a:t>consideration</a:t>
            </a:r>
          </a:p>
          <a:p>
            <a:r>
              <a:rPr lang="en-US" b="1" dirty="0" smtClean="0">
                <a:solidFill>
                  <a:srgbClr val="DF411C"/>
                </a:solidFill>
              </a:rPr>
              <a:t>conclusion</a:t>
            </a:r>
            <a:endParaRPr lang="en-US" dirty="0" smtClean="0"/>
          </a:p>
          <a:p>
            <a:r>
              <a:rPr lang="en-US" b="1" dirty="0" smtClean="0">
                <a:solidFill>
                  <a:srgbClr val="DF411C"/>
                </a:solidFill>
              </a:rPr>
              <a:t>Q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&amp;</a:t>
            </a:r>
            <a:r>
              <a:rPr lang="en-US" dirty="0"/>
              <a:t> </a:t>
            </a:r>
            <a:r>
              <a:rPr lang="en-US" b="1" dirty="0">
                <a:solidFill>
                  <a:srgbClr val="DF411C"/>
                </a:solidFill>
              </a:rPr>
              <a:t>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Imagini pentru message queu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73" y="2944448"/>
            <a:ext cx="3048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411C"/>
                </a:solidFill>
              </a:rPr>
              <a:t>W</a:t>
            </a:r>
            <a:r>
              <a:rPr lang="ro-MD" dirty="0">
                <a:solidFill>
                  <a:srgbClr val="DF411C"/>
                </a:solidFill>
              </a:rPr>
              <a:t>h</a:t>
            </a:r>
            <a:r>
              <a:rPr lang="en-US" dirty="0">
                <a:solidFill>
                  <a:srgbClr val="DF411C"/>
                </a:solidFill>
              </a:rPr>
              <a:t>at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ro-MD" dirty="0">
                <a:solidFill>
                  <a:srgbClr val="DF411C"/>
                </a:solidFill>
              </a:rPr>
              <a:t> </a:t>
            </a:r>
            <a:r>
              <a:rPr lang="en-US" dirty="0" err="1" smtClean="0">
                <a:solidFill>
                  <a:srgbClr val="DF411C"/>
                </a:solidFill>
              </a:rPr>
              <a:t>mq</a:t>
            </a:r>
            <a:endParaRPr lang="en-US" dirty="0">
              <a:solidFill>
                <a:srgbClr val="DF411C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806824" y="2016874"/>
            <a:ext cx="10526584" cy="3934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s a </a:t>
            </a:r>
            <a:r>
              <a:rPr lang="en-US" sz="3200" dirty="0"/>
              <a:t>way for applications </a:t>
            </a:r>
            <a:r>
              <a:rPr lang="en-US" sz="3200" dirty="0" smtClean="0"/>
              <a:t>to </a:t>
            </a:r>
            <a:r>
              <a:rPr lang="en-US" sz="3200" dirty="0"/>
              <a:t>send messages </a:t>
            </a:r>
            <a:endParaRPr lang="en-US" sz="3200" dirty="0" smtClean="0"/>
          </a:p>
          <a:p>
            <a:r>
              <a:rPr lang="en-US" sz="3200" dirty="0" smtClean="0"/>
              <a:t>	between </a:t>
            </a:r>
            <a:r>
              <a:rPr lang="en-US" sz="3200" dirty="0"/>
              <a:t>one another in order </a:t>
            </a:r>
            <a:endParaRPr lang="en-US" sz="3200" dirty="0" smtClean="0"/>
          </a:p>
          <a:p>
            <a:r>
              <a:rPr lang="en-US" sz="3200" dirty="0" smtClean="0"/>
              <a:t>		to </a:t>
            </a:r>
            <a:r>
              <a:rPr lang="en-US" sz="3200" dirty="0"/>
              <a:t>reliably </a:t>
            </a:r>
            <a:r>
              <a:rPr lang="en-US" sz="3200" dirty="0" smtClean="0"/>
              <a:t>communicate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</a:t>
            </a:r>
            <a:r>
              <a:rPr lang="en-US" sz="3200" dirty="0"/>
              <a:t>also called asynchronous processing</a:t>
            </a:r>
            <a:r>
              <a:rPr lang="en-US" sz="3200" dirty="0"/>
              <a:t> or distributed messaging</a:t>
            </a:r>
            <a:endParaRPr lang="en-US" sz="3200" dirty="0" smtClean="0"/>
          </a:p>
          <a:p>
            <a:endParaRPr lang="ro-MD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  <a:p>
            <a:endParaRPr lang="ro-MD" sz="3200" dirty="0"/>
          </a:p>
        </p:txBody>
      </p:sp>
      <p:pic>
        <p:nvPicPr>
          <p:cNvPr id="7" name="Picture 6" descr="C:\Users\rgandea\Desktop\downloa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68" y="2637976"/>
            <a:ext cx="2708278" cy="1349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solidFill>
                  <a:srgbClr val="DF411C"/>
                </a:solidFill>
              </a:rPr>
              <a:t> </a:t>
            </a:r>
            <a:r>
              <a:rPr lang="en-US" dirty="0" err="1" smtClean="0">
                <a:solidFill>
                  <a:srgbClr val="DE411B"/>
                </a:solidFill>
              </a:rPr>
              <a:t>mq</a:t>
            </a:r>
            <a:r>
              <a:rPr lang="en-US" dirty="0" smtClean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http://i2.wp.com/blog.codepath.com/wp-content/uploads/2012/11/mq_illustration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6" y="2367051"/>
            <a:ext cx="49720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10833" y="4452621"/>
            <a:ext cx="5501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dirty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live chat feature, </a:t>
            </a:r>
            <a:r>
              <a:rPr lang="en-US" dirty="0" smtClean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need to send </a:t>
            </a:r>
            <a:r>
              <a:rPr lang="en-US" dirty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 </a:t>
            </a:r>
            <a:r>
              <a:rPr lang="en-US" dirty="0" err="1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sms</a:t>
            </a:r>
            <a:r>
              <a:rPr lang="en-US" dirty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smtClean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need </a:t>
            </a:r>
            <a:r>
              <a:rPr lang="en-US" dirty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 slice up and transcode video, do analysis of our logs, or perhaps just send emails at a high volume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0185" y="3098246"/>
            <a:ext cx="1353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14301" y="3072573"/>
            <a:ext cx="1353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http://i0.wp.com/blog.codepath.com/wp-content/uploads/2012/11/mq_illustration_21.png?resize=390%2C50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84" y="1624499"/>
            <a:ext cx="3359926" cy="418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6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411C"/>
                </a:solidFill>
              </a:rPr>
              <a:t>Examples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>
                <a:solidFill>
                  <a:srgbClr val="DF411C"/>
                </a:solidFill>
              </a:rPr>
              <a:t> MQ app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863529" y="1642120"/>
            <a:ext cx="10526584" cy="69634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Commercial </a:t>
            </a:r>
            <a:r>
              <a:rPr lang="en-US" sz="2800" dirty="0" smtClean="0"/>
              <a:t>implementation:   </a:t>
            </a:r>
            <a:r>
              <a:rPr lang="en-US" sz="2800" dirty="0" smtClean="0">
                <a:solidFill>
                  <a:srgbClr val="DE411B"/>
                </a:solidFill>
              </a:rPr>
              <a:t>IBM </a:t>
            </a:r>
            <a:r>
              <a:rPr lang="en-US" sz="2800" dirty="0">
                <a:solidFill>
                  <a:srgbClr val="DE411B"/>
                </a:solidFill>
              </a:rPr>
              <a:t>WebSphere MQ  and Oracle </a:t>
            </a:r>
            <a:r>
              <a:rPr lang="en-US" sz="2800" dirty="0" smtClean="0">
                <a:solidFill>
                  <a:srgbClr val="DE411B"/>
                </a:solidFill>
              </a:rPr>
              <a:t>							Advanced </a:t>
            </a:r>
            <a:r>
              <a:rPr lang="en-US" sz="2800" dirty="0">
                <a:solidFill>
                  <a:srgbClr val="DE411B"/>
                </a:solidFill>
              </a:rPr>
              <a:t>Queuing (AQ</a:t>
            </a:r>
            <a:r>
              <a:rPr lang="en-US" sz="2800" dirty="0" smtClean="0">
                <a:solidFill>
                  <a:srgbClr val="DE411B"/>
                </a:solidFill>
              </a:rPr>
              <a:t>)</a:t>
            </a:r>
            <a:r>
              <a:rPr lang="en-US" sz="2800" dirty="0" smtClean="0"/>
              <a:t>.</a:t>
            </a:r>
            <a:endParaRPr lang="en-GB" sz="2800" dirty="0"/>
          </a:p>
          <a:p>
            <a:endParaRPr lang="en-US" sz="2800" dirty="0" smtClean="0"/>
          </a:p>
          <a:p>
            <a:endParaRPr lang="ro-MD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863529" y="3196100"/>
            <a:ext cx="10526584" cy="69634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Cloud based</a:t>
            </a:r>
            <a:r>
              <a:rPr lang="en-US" sz="2800" dirty="0" smtClean="0"/>
              <a:t>:    </a:t>
            </a:r>
            <a:r>
              <a:rPr lang="en-US" sz="2800" dirty="0" smtClean="0">
                <a:solidFill>
                  <a:srgbClr val="DE411B"/>
                </a:solidFill>
              </a:rPr>
              <a:t>Amazon </a:t>
            </a:r>
            <a:r>
              <a:rPr lang="en-US" sz="2800" dirty="0">
                <a:solidFill>
                  <a:srgbClr val="DE411B"/>
                </a:solidFill>
              </a:rPr>
              <a:t>Simple </a:t>
            </a:r>
            <a:r>
              <a:rPr lang="en-US" sz="2800" dirty="0" smtClean="0">
                <a:solidFill>
                  <a:srgbClr val="DE411B"/>
                </a:solidFill>
              </a:rPr>
              <a:t>Queue, 									Service</a:t>
            </a:r>
            <a:r>
              <a:rPr lang="en-US" sz="2800" dirty="0">
                <a:solidFill>
                  <a:srgbClr val="DE411B"/>
                </a:solidFill>
              </a:rPr>
              <a:t> (SQS), </a:t>
            </a:r>
            <a:r>
              <a:rPr lang="en-US" sz="2800" dirty="0" err="1">
                <a:solidFill>
                  <a:srgbClr val="DE411B"/>
                </a:solidFill>
              </a:rPr>
              <a:t>StormMQ</a:t>
            </a:r>
            <a:r>
              <a:rPr lang="en-US" sz="2800" dirty="0">
                <a:solidFill>
                  <a:srgbClr val="DE411B"/>
                </a:solidFill>
              </a:rPr>
              <a:t> and </a:t>
            </a:r>
            <a:r>
              <a:rPr lang="en-US" sz="2800" dirty="0" err="1">
                <a:solidFill>
                  <a:srgbClr val="DE411B"/>
                </a:solidFill>
              </a:rPr>
              <a:t>IronMQ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ro-MD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863529" y="4750079"/>
            <a:ext cx="10526584" cy="121600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2600" dirty="0"/>
              <a:t>Open Source</a:t>
            </a:r>
            <a:r>
              <a:rPr lang="en-US" sz="2600" dirty="0" smtClean="0"/>
              <a:t>:   </a:t>
            </a:r>
            <a:r>
              <a:rPr lang="en-US" sz="2600" dirty="0" smtClean="0">
                <a:solidFill>
                  <a:srgbClr val="DE411B"/>
                </a:solidFill>
              </a:rPr>
              <a:t>Apache </a:t>
            </a:r>
            <a:r>
              <a:rPr lang="en-US" sz="2600" dirty="0" err="1">
                <a:solidFill>
                  <a:srgbClr val="DE411B"/>
                </a:solidFill>
              </a:rPr>
              <a:t>ActiveMQ</a:t>
            </a:r>
            <a:r>
              <a:rPr lang="en-US" sz="2600" dirty="0">
                <a:solidFill>
                  <a:srgbClr val="DE411B"/>
                </a:solidFill>
              </a:rPr>
              <a:t>, Apache Kafka, Apache </a:t>
            </a:r>
            <a:r>
              <a:rPr lang="en-US" sz="2600" dirty="0" err="1">
                <a:solidFill>
                  <a:srgbClr val="DE411B"/>
                </a:solidFill>
              </a:rPr>
              <a:t>Qpid</a:t>
            </a:r>
            <a:r>
              <a:rPr lang="en-US" sz="2600" dirty="0">
                <a:solidFill>
                  <a:srgbClr val="DE411B"/>
                </a:solidFill>
              </a:rPr>
              <a:t>, </a:t>
            </a:r>
            <a:r>
              <a:rPr lang="en-US" sz="2600" dirty="0" err="1">
                <a:solidFill>
                  <a:srgbClr val="DE411B"/>
                </a:solidFill>
              </a:rPr>
              <a:t>Beanstalkd</a:t>
            </a:r>
            <a:r>
              <a:rPr lang="en-US" sz="2600" dirty="0">
                <a:solidFill>
                  <a:srgbClr val="DE411B"/>
                </a:solidFill>
              </a:rPr>
              <a:t>, </a:t>
            </a:r>
            <a:r>
              <a:rPr lang="en-US" sz="2600" dirty="0" smtClean="0">
                <a:solidFill>
                  <a:srgbClr val="DE411B"/>
                </a:solidFill>
              </a:rPr>
              <a:t>		   HTTPSQ</a:t>
            </a:r>
            <a:r>
              <a:rPr lang="en-US" sz="2600" dirty="0">
                <a:solidFill>
                  <a:srgbClr val="DE411B"/>
                </a:solidFill>
              </a:rPr>
              <a:t>, </a:t>
            </a:r>
            <a:r>
              <a:rPr lang="en-US" sz="2600" dirty="0" err="1">
                <a:solidFill>
                  <a:srgbClr val="DE411B"/>
                </a:solidFill>
              </a:rPr>
              <a:t>JBoss</a:t>
            </a:r>
            <a:r>
              <a:rPr lang="en-US" sz="2600" dirty="0">
                <a:solidFill>
                  <a:srgbClr val="DE411B"/>
                </a:solidFill>
              </a:rPr>
              <a:t> </a:t>
            </a:r>
            <a:r>
              <a:rPr lang="en-US" sz="2600" dirty="0" smtClean="0">
                <a:solidFill>
                  <a:srgbClr val="DE411B"/>
                </a:solidFill>
              </a:rPr>
              <a:t>Messaging</a:t>
            </a:r>
            <a:r>
              <a:rPr lang="en-US" sz="2600" dirty="0">
                <a:solidFill>
                  <a:srgbClr val="DE411B"/>
                </a:solidFill>
              </a:rPr>
              <a:t>, JORAM, </a:t>
            </a:r>
            <a:r>
              <a:rPr lang="en-US" sz="2600" dirty="0" err="1">
                <a:solidFill>
                  <a:srgbClr val="DE411B"/>
                </a:solidFill>
              </a:rPr>
              <a:t>RabbitMQ</a:t>
            </a:r>
            <a:r>
              <a:rPr lang="en-US" sz="2600" dirty="0">
                <a:solidFill>
                  <a:srgbClr val="DE411B"/>
                </a:solidFill>
              </a:rPr>
              <a:t>, Sun Open </a:t>
            </a:r>
            <a:r>
              <a:rPr lang="en-US" sz="2600" dirty="0" smtClean="0">
                <a:solidFill>
                  <a:srgbClr val="DE411B"/>
                </a:solidFill>
              </a:rPr>
              <a:t>			     Message </a:t>
            </a:r>
            <a:r>
              <a:rPr lang="en-US" sz="2600" dirty="0">
                <a:solidFill>
                  <a:srgbClr val="DE411B"/>
                </a:solidFill>
              </a:rPr>
              <a:t>Queue, </a:t>
            </a:r>
            <a:r>
              <a:rPr lang="en-US" sz="2600" dirty="0" err="1">
                <a:solidFill>
                  <a:srgbClr val="DE411B"/>
                </a:solidFill>
              </a:rPr>
              <a:t>Tarantool</a:t>
            </a:r>
            <a:r>
              <a:rPr lang="en-US" sz="2600" dirty="0">
                <a:solidFill>
                  <a:srgbClr val="DE411B"/>
                </a:solidFill>
              </a:rPr>
              <a:t>, Kestrel, </a:t>
            </a:r>
            <a:r>
              <a:rPr lang="en-US" sz="2600" dirty="0" err="1">
                <a:solidFill>
                  <a:srgbClr val="DE411B"/>
                </a:solidFill>
              </a:rPr>
              <a:t>Redis</a:t>
            </a:r>
            <a:r>
              <a:rPr lang="en-US" sz="2600" dirty="0"/>
              <a:t>.</a:t>
            </a:r>
          </a:p>
          <a:p>
            <a:endParaRPr lang="ro-MD" sz="3200" dirty="0"/>
          </a:p>
        </p:txBody>
      </p:sp>
    </p:spTree>
    <p:extLst>
      <p:ext uri="{BB962C8B-B14F-4D97-AF65-F5344CB8AC3E}">
        <p14:creationId xmlns:p14="http://schemas.microsoft.com/office/powerpoint/2010/main" val="13215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411C"/>
                </a:solidFill>
              </a:rPr>
              <a:t>Features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>
                <a:solidFill>
                  <a:srgbClr val="DF411C"/>
                </a:solidFill>
              </a:rPr>
              <a:t> </a:t>
            </a:r>
            <a:r>
              <a:rPr lang="en-US" dirty="0" err="1">
                <a:solidFill>
                  <a:srgbClr val="DF411C"/>
                </a:solidFill>
              </a:rPr>
              <a:t>Mq</a:t>
            </a:r>
            <a:endParaRPr lang="en-US" dirty="0">
              <a:solidFill>
                <a:srgbClr val="DF411C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806824" y="2016874"/>
            <a:ext cx="10526584" cy="39343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There are no direct connections between programs.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Communication between programs can be independent of time.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Work can be carried out by small, self-contained programs.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Communication can be driven by events.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Applications can assign a priority to a message.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Security.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Data integrity.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Recovery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13" name="Picture 12" descr="Imagini pentru data integrit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75" y="3984047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7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F411C"/>
                </a:solidFill>
              </a:rPr>
              <a:t>consideration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806824" y="1603948"/>
            <a:ext cx="10526584" cy="43472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queues are not a panacea and like all tools have their downsides.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Setting </a:t>
            </a:r>
            <a:r>
              <a:rPr lang="en-US" sz="2400" dirty="0"/>
              <a:t>up and configuring message queues, especially more complicated ones can add a lot of moving parts to used application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For more general queues, you often have to define your own state machine for messages.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That </a:t>
            </a:r>
            <a:r>
              <a:rPr lang="en-US" sz="2400" dirty="0"/>
              <a:t>is, a message that needs to be passed to three different services for processing requires you to manually architect a queue workflow that supports that. </a:t>
            </a:r>
            <a:endParaRPr lang="en-US" sz="2400" dirty="0" smtClean="0"/>
          </a:p>
          <a:p>
            <a:endParaRPr lang="en-GB" sz="2400" dirty="0" smtClean="0"/>
          </a:p>
        </p:txBody>
      </p:sp>
      <p:pic>
        <p:nvPicPr>
          <p:cNvPr id="5" name="Picture 4" descr="Imagini pentru Consid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16" y="4401877"/>
            <a:ext cx="2712205" cy="2456123"/>
          </a:xfrm>
          <a:prstGeom prst="rect">
            <a:avLst/>
          </a:prstGeom>
          <a:noFill/>
          <a:ln>
            <a:noFill/>
          </a:ln>
          <a:effectLst>
            <a:softEdge rad="863600"/>
          </a:effectLst>
        </p:spPr>
      </p:pic>
    </p:spTree>
    <p:extLst>
      <p:ext uri="{BB962C8B-B14F-4D97-AF65-F5344CB8AC3E}">
        <p14:creationId xmlns:p14="http://schemas.microsoft.com/office/powerpoint/2010/main" val="32501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F411C"/>
                </a:solidFill>
              </a:rPr>
              <a:t>conclusion</a:t>
            </a:r>
            <a:endParaRPr lang="en-GB" dirty="0">
              <a:solidFill>
                <a:srgbClr val="DF411C"/>
              </a:solidFill>
            </a:endParaRPr>
          </a:p>
        </p:txBody>
      </p:sp>
      <p:sp>
        <p:nvSpPr>
          <p:cNvPr id="10" name="Подзаголовок 5"/>
          <p:cNvSpPr txBox="1">
            <a:spLocks/>
          </p:cNvSpPr>
          <p:nvPr/>
        </p:nvSpPr>
        <p:spPr>
          <a:xfrm>
            <a:off x="1115616" y="1844824"/>
            <a:ext cx="9927194" cy="37832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asynchronous processing of many types, a message queue is often the best tool for the job depending on your needs.</a:t>
            </a:r>
          </a:p>
          <a:p>
            <a:pPr algn="ctr"/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411C"/>
                </a:solidFill>
              </a:rPr>
              <a:t>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DF411C"/>
                </a:solidFill>
              </a:rPr>
              <a:t>A</a:t>
            </a:r>
            <a:br>
              <a:rPr lang="en-US" dirty="0">
                <a:solidFill>
                  <a:srgbClr val="DF411C"/>
                </a:solidFill>
              </a:rPr>
            </a:br>
            <a:endParaRPr lang="en-US" dirty="0"/>
          </a:p>
        </p:txBody>
      </p:sp>
      <p:pic>
        <p:nvPicPr>
          <p:cNvPr id="3074" name="Picture 2" descr="Imagini pentru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33" y="1921941"/>
            <a:ext cx="5286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96185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248</TotalTime>
  <Words>287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Arial Narrow Bold</vt:lpstr>
      <vt:lpstr>Calibri</vt:lpstr>
      <vt:lpstr>Helvetica Neue Light</vt:lpstr>
      <vt:lpstr>Times New Roman</vt:lpstr>
      <vt:lpstr>Wingdings</vt:lpstr>
      <vt:lpstr>Endava PPT slides</vt:lpstr>
      <vt:lpstr>message queue</vt:lpstr>
      <vt:lpstr>agenda</vt:lpstr>
      <vt:lpstr>What is mq</vt:lpstr>
      <vt:lpstr> mq structure</vt:lpstr>
      <vt:lpstr>Examples of MQ app</vt:lpstr>
      <vt:lpstr>Features of Mq</vt:lpstr>
      <vt:lpstr>consideration</vt:lpstr>
      <vt:lpstr>conclusion</vt:lpstr>
      <vt:lpstr>Q &amp; A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Romeo Gandea</dc:creator>
  <cp:lastModifiedBy>Romeo Gandea</cp:lastModifiedBy>
  <cp:revision>28</cp:revision>
  <cp:lastPrinted>2015-07-09T12:46:33Z</cp:lastPrinted>
  <dcterms:created xsi:type="dcterms:W3CDTF">2016-09-30T14:37:37Z</dcterms:created>
  <dcterms:modified xsi:type="dcterms:W3CDTF">2017-12-20T11:48:32Z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