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29"/>
  </p:notesMasterIdLst>
  <p:sldIdLst>
    <p:sldId id="256" r:id="rId2"/>
    <p:sldId id="258" r:id="rId3"/>
    <p:sldId id="333" r:id="rId4"/>
    <p:sldId id="261" r:id="rId5"/>
    <p:sldId id="262" r:id="rId6"/>
    <p:sldId id="348" r:id="rId7"/>
    <p:sldId id="279" r:id="rId8"/>
    <p:sldId id="286" r:id="rId9"/>
    <p:sldId id="328" r:id="rId10"/>
    <p:sldId id="337" r:id="rId11"/>
    <p:sldId id="338" r:id="rId12"/>
    <p:sldId id="347" r:id="rId13"/>
    <p:sldId id="285" r:id="rId14"/>
    <p:sldId id="330" r:id="rId15"/>
    <p:sldId id="335" r:id="rId16"/>
    <p:sldId id="340" r:id="rId17"/>
    <p:sldId id="336" r:id="rId18"/>
    <p:sldId id="292" r:id="rId19"/>
    <p:sldId id="342" r:id="rId20"/>
    <p:sldId id="343" r:id="rId21"/>
    <p:sldId id="339" r:id="rId22"/>
    <p:sldId id="344" r:id="rId23"/>
    <p:sldId id="345" r:id="rId24"/>
    <p:sldId id="346" r:id="rId25"/>
    <p:sldId id="332" r:id="rId26"/>
    <p:sldId id="334" r:id="rId27"/>
    <p:sldId id="304" r:id="rId28"/>
  </p:sldIdLst>
  <p:sldSz cx="9144000" cy="5143500" type="screen16x9"/>
  <p:notesSz cx="6858000" cy="9144000"/>
  <p:embeddedFontLst>
    <p:embeddedFont>
      <p:font typeface="Caveat" panose="00000500000000000000" pitchFamily="2" charset="0"/>
      <p:regular r:id="rId30"/>
      <p:bold r:id="rId31"/>
    </p:embeddedFont>
    <p:embeddedFont>
      <p:font typeface="Dosis" pitchFamily="2" charset="0"/>
      <p:regular r:id="rId32"/>
      <p:bold r:id="rId33"/>
    </p:embeddedFont>
    <p:embeddedFont>
      <p:font typeface="Montserrat" panose="00000500000000000000" pitchFamily="2" charset="0"/>
      <p:regular r:id="rId34"/>
      <p:bold r:id="rId35"/>
      <p:italic r:id="rId36"/>
      <p:boldItalic r:id="rId37"/>
    </p:embeddedFont>
    <p:embeddedFont>
      <p:font typeface="Space Grotesk" panose="020B0604020202020204" charset="0"/>
      <p:regular r:id="rId38"/>
      <p:bold r:id="rId39"/>
    </p:embeddedFont>
    <p:embeddedFont>
      <p:font typeface="Space Grotesk Light" panose="020B0604020202020204" charset="0"/>
      <p:regular r:id="rId40"/>
      <p:bold r:id="rId41"/>
    </p:embeddedFont>
    <p:embeddedFont>
      <p:font typeface="Space Grotesk Medium"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F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C80A0-35F3-4F05-9B53-90586DC92CF0}">
  <a:tblStyle styleId="{BEBC80A0-35F3-4F05-9B53-90586DC92C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78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962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618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58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99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27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941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33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96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376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300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049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6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687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34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6"/>
        <p:cNvGrpSpPr/>
        <p:nvPr/>
      </p:nvGrpSpPr>
      <p:grpSpPr>
        <a:xfrm>
          <a:off x="0" y="0"/>
          <a:ext cx="0" cy="0"/>
          <a:chOff x="0" y="0"/>
          <a:chExt cx="0" cy="0"/>
        </a:xfrm>
      </p:grpSpPr>
      <p:sp>
        <p:nvSpPr>
          <p:cNvPr id="4967" name="Google Shape;4967;g111bafaaea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8" name="Google Shape;4968;g111bafaaea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94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22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1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789"/>
        <p:cNvGrpSpPr/>
        <p:nvPr/>
      </p:nvGrpSpPr>
      <p:grpSpPr>
        <a:xfrm>
          <a:off x="0" y="0"/>
          <a:ext cx="0" cy="0"/>
          <a:chOff x="0" y="0"/>
          <a:chExt cx="0" cy="0"/>
        </a:xfrm>
      </p:grpSpPr>
      <p:sp>
        <p:nvSpPr>
          <p:cNvPr id="1790" name="Google Shape;1790;p25"/>
          <p:cNvSpPr txBox="1">
            <a:spLocks noGrp="1"/>
          </p:cNvSpPr>
          <p:nvPr>
            <p:ph type="title"/>
          </p:nvPr>
        </p:nvSpPr>
        <p:spPr>
          <a:xfrm>
            <a:off x="713225" y="1018600"/>
            <a:ext cx="45699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91" name="Google Shape;1791;p25"/>
          <p:cNvSpPr txBox="1">
            <a:spLocks noGrp="1"/>
          </p:cNvSpPr>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1792" name="Google Shape;1792;p25"/>
          <p:cNvGrpSpPr/>
          <p:nvPr/>
        </p:nvGrpSpPr>
        <p:grpSpPr>
          <a:xfrm>
            <a:off x="3375010" y="4156462"/>
            <a:ext cx="2872292" cy="2378232"/>
            <a:chOff x="2210400" y="2558550"/>
            <a:chExt cx="971025" cy="804000"/>
          </a:xfrm>
        </p:grpSpPr>
        <p:sp>
          <p:nvSpPr>
            <p:cNvPr id="1793" name="Google Shape;1793;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5"/>
          <p:cNvGrpSpPr/>
          <p:nvPr/>
        </p:nvGrpSpPr>
        <p:grpSpPr>
          <a:xfrm>
            <a:off x="5436129" y="2765943"/>
            <a:ext cx="3039902" cy="2515875"/>
            <a:chOff x="5440750" y="1669400"/>
            <a:chExt cx="971525" cy="804025"/>
          </a:xfrm>
        </p:grpSpPr>
        <p:sp>
          <p:nvSpPr>
            <p:cNvPr id="1802" name="Google Shape;1802;p2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25"/>
          <p:cNvGrpSpPr/>
          <p:nvPr/>
        </p:nvGrpSpPr>
        <p:grpSpPr>
          <a:xfrm rot="10800000">
            <a:off x="6885085" y="981458"/>
            <a:ext cx="2872292" cy="2378232"/>
            <a:chOff x="2210400" y="2558550"/>
            <a:chExt cx="971025" cy="804000"/>
          </a:xfrm>
        </p:grpSpPr>
        <p:sp>
          <p:nvSpPr>
            <p:cNvPr id="1921" name="Google Shape;1921;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25"/>
          <p:cNvGrpSpPr/>
          <p:nvPr/>
        </p:nvGrpSpPr>
        <p:grpSpPr>
          <a:xfrm rot="10800000" flipH="1">
            <a:off x="7119499" y="-16579"/>
            <a:ext cx="1162531" cy="1161127"/>
            <a:chOff x="2651171" y="2397773"/>
            <a:chExt cx="2099568" cy="2097033"/>
          </a:xfrm>
        </p:grpSpPr>
        <p:sp>
          <p:nvSpPr>
            <p:cNvPr id="1930" name="Google Shape;1930;p2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932;p25"/>
          <p:cNvSpPr/>
          <p:nvPr/>
        </p:nvSpPr>
        <p:spPr>
          <a:xfrm rot="10800000">
            <a:off x="6247296" y="2814225"/>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5"/>
          <p:cNvSpPr/>
          <p:nvPr/>
        </p:nvSpPr>
        <p:spPr>
          <a:xfrm>
            <a:off x="6247300" y="254259"/>
            <a:ext cx="968191" cy="968222"/>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66"/>
        <p:cNvGrpSpPr/>
        <p:nvPr/>
      </p:nvGrpSpPr>
      <p:grpSpPr>
        <a:xfrm>
          <a:off x="0" y="0"/>
          <a:ext cx="0" cy="0"/>
          <a:chOff x="0" y="0"/>
          <a:chExt cx="0" cy="0"/>
        </a:xfrm>
      </p:grpSpPr>
      <p:grpSp>
        <p:nvGrpSpPr>
          <p:cNvPr id="2167" name="Google Shape;2167;p32"/>
          <p:cNvGrpSpPr/>
          <p:nvPr/>
        </p:nvGrpSpPr>
        <p:grpSpPr>
          <a:xfrm rot="10800000" flipH="1">
            <a:off x="6637105" y="2828351"/>
            <a:ext cx="3587355" cy="2970298"/>
            <a:chOff x="2210400" y="2558550"/>
            <a:chExt cx="971025" cy="804000"/>
          </a:xfrm>
        </p:grpSpPr>
        <p:grpSp>
          <p:nvGrpSpPr>
            <p:cNvPr id="2168" name="Google Shape;2168;p32"/>
            <p:cNvGrpSpPr/>
            <p:nvPr/>
          </p:nvGrpSpPr>
          <p:grpSpPr>
            <a:xfrm>
              <a:off x="2210400" y="2558550"/>
              <a:ext cx="971025" cy="804000"/>
              <a:chOff x="2210400" y="2558550"/>
              <a:chExt cx="971025" cy="804000"/>
            </a:xfrm>
          </p:grpSpPr>
          <p:sp>
            <p:nvSpPr>
              <p:cNvPr id="2169" name="Google Shape;2169;p3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2"/>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32"/>
          <p:cNvGrpSpPr/>
          <p:nvPr/>
        </p:nvGrpSpPr>
        <p:grpSpPr>
          <a:xfrm>
            <a:off x="-646949" y="-88567"/>
            <a:ext cx="3503397" cy="2608603"/>
            <a:chOff x="-3455674" y="-271717"/>
            <a:chExt cx="3503397" cy="2608603"/>
          </a:xfrm>
        </p:grpSpPr>
        <p:sp>
          <p:nvSpPr>
            <p:cNvPr id="2288" name="Google Shape;2288;p32"/>
            <p:cNvSpPr/>
            <p:nvPr/>
          </p:nvSpPr>
          <p:spPr>
            <a:xfrm>
              <a:off x="-2992764"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2919979"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2847277" y="-220643"/>
              <a:ext cx="2500300" cy="2498719"/>
            </a:xfrm>
            <a:custGeom>
              <a:avLst/>
              <a:gdLst/>
              <a:ahLst/>
              <a:cxnLst/>
              <a:rect l="l" t="t" r="r" b="b"/>
              <a:pathLst>
                <a:path w="30058" h="30039" extrusionOk="0">
                  <a:moveTo>
                    <a:pt x="447" y="15020"/>
                  </a:moveTo>
                  <a:lnTo>
                    <a:pt x="15020" y="29611"/>
                  </a:lnTo>
                  <a:lnTo>
                    <a:pt x="29611" y="15020"/>
                  </a:lnTo>
                  <a:lnTo>
                    <a:pt x="15020" y="429"/>
                  </a:lnTo>
                  <a:close/>
                  <a:moveTo>
                    <a:pt x="15020" y="30039"/>
                  </a:moveTo>
                  <a:lnTo>
                    <a:pt x="1" y="15020"/>
                  </a:lnTo>
                  <a:lnTo>
                    <a:pt x="15020"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2774493"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1"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2560880" y="-271717"/>
              <a:ext cx="2608603" cy="2608603"/>
            </a:xfrm>
            <a:custGeom>
              <a:avLst/>
              <a:gdLst/>
              <a:ahLst/>
              <a:cxnLst/>
              <a:rect l="l" t="t" r="r" b="b"/>
              <a:pathLst>
                <a:path w="31360" h="31360" extrusionOk="0">
                  <a:moveTo>
                    <a:pt x="1769" y="15690"/>
                  </a:moveTo>
                  <a:lnTo>
                    <a:pt x="15690" y="29610"/>
                  </a:lnTo>
                  <a:lnTo>
                    <a:pt x="29611" y="15690"/>
                  </a:lnTo>
                  <a:lnTo>
                    <a:pt x="15690" y="1769"/>
                  </a:lnTo>
                  <a:close/>
                  <a:moveTo>
                    <a:pt x="15690" y="31360"/>
                  </a:moveTo>
                  <a:lnTo>
                    <a:pt x="1" y="15690"/>
                  </a:lnTo>
                  <a:lnTo>
                    <a:pt x="15690" y="1"/>
                  </a:lnTo>
                  <a:lnTo>
                    <a:pt x="31360" y="1569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3437041" y="643208"/>
              <a:ext cx="1202902" cy="1202985"/>
            </a:xfrm>
            <a:custGeom>
              <a:avLst/>
              <a:gdLst/>
              <a:ahLst/>
              <a:cxnLst/>
              <a:rect l="l" t="t" r="r" b="b"/>
              <a:pathLst>
                <a:path w="14461" h="14462" extrusionOk="0">
                  <a:moveTo>
                    <a:pt x="14461" y="7222"/>
                  </a:moveTo>
                  <a:lnTo>
                    <a:pt x="7221" y="14461"/>
                  </a:lnTo>
                  <a:lnTo>
                    <a:pt x="0" y="7222"/>
                  </a:lnTo>
                  <a:lnTo>
                    <a:pt x="7221"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3455674" y="624658"/>
              <a:ext cx="1240168" cy="1240085"/>
            </a:xfrm>
            <a:custGeom>
              <a:avLst/>
              <a:gdLst/>
              <a:ahLst/>
              <a:cxnLst/>
              <a:rect l="l" t="t" r="r" b="b"/>
              <a:pathLst>
                <a:path w="14909" h="14908" extrusionOk="0">
                  <a:moveTo>
                    <a:pt x="429" y="7445"/>
                  </a:moveTo>
                  <a:lnTo>
                    <a:pt x="7445" y="14461"/>
                  </a:lnTo>
                  <a:lnTo>
                    <a:pt x="14461" y="7445"/>
                  </a:lnTo>
                  <a:lnTo>
                    <a:pt x="7445" y="428"/>
                  </a:lnTo>
                  <a:close/>
                  <a:moveTo>
                    <a:pt x="7445" y="14908"/>
                  </a:moveTo>
                  <a:lnTo>
                    <a:pt x="1" y="7445"/>
                  </a:lnTo>
                  <a:lnTo>
                    <a:pt x="7445" y="0"/>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3229667" y="850665"/>
              <a:ext cx="788071" cy="788071"/>
            </a:xfrm>
            <a:custGeom>
              <a:avLst/>
              <a:gdLst/>
              <a:ahLst/>
              <a:cxnLst/>
              <a:rect l="l" t="t" r="r" b="b"/>
              <a:pathLst>
                <a:path w="9474" h="9474" extrusionOk="0">
                  <a:moveTo>
                    <a:pt x="429" y="4728"/>
                  </a:moveTo>
                  <a:lnTo>
                    <a:pt x="4728" y="9027"/>
                  </a:lnTo>
                  <a:lnTo>
                    <a:pt x="9027" y="4728"/>
                  </a:lnTo>
                  <a:lnTo>
                    <a:pt x="4728" y="429"/>
                  </a:lnTo>
                  <a:close/>
                  <a:moveTo>
                    <a:pt x="4728" y="9473"/>
                  </a:moveTo>
                  <a:lnTo>
                    <a:pt x="1" y="4728"/>
                  </a:lnTo>
                  <a:lnTo>
                    <a:pt x="4728" y="1"/>
                  </a:lnTo>
                  <a:lnTo>
                    <a:pt x="9474"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3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
    <p:spTree>
      <p:nvGrpSpPr>
        <p:cNvPr id="1" name="Shape 1501"/>
        <p:cNvGrpSpPr/>
        <p:nvPr/>
      </p:nvGrpSpPr>
      <p:grpSpPr>
        <a:xfrm>
          <a:off x="0" y="0"/>
          <a:ext cx="0" cy="0"/>
          <a:chOff x="0" y="0"/>
          <a:chExt cx="0" cy="0"/>
        </a:xfrm>
      </p:grpSpPr>
      <p:sp>
        <p:nvSpPr>
          <p:cNvPr id="1502" name="Google Shape;1502;p19"/>
          <p:cNvSpPr txBox="1">
            <a:spLocks noGrp="1"/>
          </p:cNvSpPr>
          <p:nvPr>
            <p:ph type="subTitle" idx="1"/>
          </p:nvPr>
        </p:nvSpPr>
        <p:spPr>
          <a:xfrm>
            <a:off x="1182225" y="2028650"/>
            <a:ext cx="2936100" cy="8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3" name="Google Shape;1503;p1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04" name="Google Shape;1504;p19"/>
          <p:cNvGrpSpPr/>
          <p:nvPr/>
        </p:nvGrpSpPr>
        <p:grpSpPr>
          <a:xfrm>
            <a:off x="1393230" y="3917121"/>
            <a:ext cx="2514088" cy="2081645"/>
            <a:chOff x="3573297" y="232872"/>
            <a:chExt cx="5470164" cy="4529254"/>
          </a:xfrm>
        </p:grpSpPr>
        <p:sp>
          <p:nvSpPr>
            <p:cNvPr id="1505" name="Google Shape;1505;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19"/>
          <p:cNvGrpSpPr/>
          <p:nvPr/>
        </p:nvGrpSpPr>
        <p:grpSpPr>
          <a:xfrm flipH="1">
            <a:off x="-811341" y="3366012"/>
            <a:ext cx="3673270" cy="3119516"/>
            <a:chOff x="4665875" y="2808650"/>
            <a:chExt cx="993850" cy="844025"/>
          </a:xfrm>
        </p:grpSpPr>
        <p:sp>
          <p:nvSpPr>
            <p:cNvPr id="1514" name="Google Shape;1514;p1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9"/>
          <p:cNvGrpSpPr/>
          <p:nvPr/>
        </p:nvGrpSpPr>
        <p:grpSpPr>
          <a:xfrm>
            <a:off x="7450142" y="1970021"/>
            <a:ext cx="2514088" cy="2081645"/>
            <a:chOff x="3573297" y="232872"/>
            <a:chExt cx="5470164" cy="4529254"/>
          </a:xfrm>
        </p:grpSpPr>
        <p:sp>
          <p:nvSpPr>
            <p:cNvPr id="1522" name="Google Shape;1522;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19"/>
          <p:cNvGrpSpPr/>
          <p:nvPr/>
        </p:nvGrpSpPr>
        <p:grpSpPr>
          <a:xfrm>
            <a:off x="6428065" y="-352295"/>
            <a:ext cx="4084025" cy="3381541"/>
            <a:chOff x="3573297" y="232872"/>
            <a:chExt cx="5470164" cy="4529254"/>
          </a:xfrm>
        </p:grpSpPr>
        <p:sp>
          <p:nvSpPr>
            <p:cNvPr id="1531" name="Google Shape;1531;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19"/>
          <p:cNvGrpSpPr/>
          <p:nvPr/>
        </p:nvGrpSpPr>
        <p:grpSpPr>
          <a:xfrm>
            <a:off x="7404074" y="757904"/>
            <a:ext cx="1162531" cy="1161127"/>
            <a:chOff x="7253149" y="3334154"/>
            <a:chExt cx="1162531" cy="1161127"/>
          </a:xfrm>
        </p:grpSpPr>
        <p:sp>
          <p:nvSpPr>
            <p:cNvPr id="1540" name="Google Shape;1540;p19"/>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19"/>
            <p:cNvGrpSpPr/>
            <p:nvPr/>
          </p:nvGrpSpPr>
          <p:grpSpPr>
            <a:xfrm>
              <a:off x="7253149" y="3334154"/>
              <a:ext cx="1162531" cy="1161127"/>
              <a:chOff x="2651171" y="2397773"/>
              <a:chExt cx="2099568" cy="2097033"/>
            </a:xfrm>
          </p:grpSpPr>
          <p:sp>
            <p:nvSpPr>
              <p:cNvPr id="1542" name="Google Shape;1542;p1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4" name="Google Shape;1544;p19"/>
          <p:cNvSpPr>
            <a:spLocks noGrp="1"/>
          </p:cNvSpPr>
          <p:nvPr>
            <p:ph type="pic" idx="2"/>
          </p:nvPr>
        </p:nvSpPr>
        <p:spPr>
          <a:xfrm>
            <a:off x="5143500" y="2028650"/>
            <a:ext cx="2739600" cy="162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62" r:id="rId8"/>
    <p:sldLayoutId id="2147483665" r:id="rId9"/>
    <p:sldLayoutId id="2147483671" r:id="rId10"/>
    <p:sldLayoutId id="2147483678" r:id="rId11"/>
    <p:sldLayoutId id="2147483702"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esources/articles/software-development/what-is-a-programming-language"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radixweb.com/blog/python-vs-java" TargetMode="External"/><Relationship Id="rId4" Type="http://schemas.openxmlformats.org/officeDocument/2006/relationships/hyperlink" Target="https://www.tiobe.com/tiobe-inde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682500" y="597321"/>
            <a:ext cx="5975605" cy="30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0" b="1" dirty="0"/>
              <a:t>Python</a:t>
            </a:r>
            <a:br>
              <a:rPr lang="en" sz="8000" b="1" dirty="0"/>
            </a:br>
            <a:r>
              <a:rPr lang="en" sz="8000" b="1" dirty="0"/>
              <a:t>Java</a:t>
            </a:r>
            <a:br>
              <a:rPr lang="en" sz="4000" dirty="0"/>
            </a:br>
            <a:r>
              <a:rPr lang="en-US" sz="1400" dirty="0"/>
              <a:t>Understanding Characteristics, Use Cases, And Advantages</a:t>
            </a:r>
            <a:endParaRPr sz="4000" dirty="0"/>
          </a:p>
        </p:txBody>
      </p:sp>
      <p:sp>
        <p:nvSpPr>
          <p:cNvPr id="3647" name="Google Shape;3647;p61"/>
          <p:cNvSpPr txBox="1">
            <a:spLocks noGrp="1"/>
          </p:cNvSpPr>
          <p:nvPr>
            <p:ph type="subTitle" idx="1"/>
          </p:nvPr>
        </p:nvSpPr>
        <p:spPr>
          <a:xfrm>
            <a:off x="682500" y="3886250"/>
            <a:ext cx="3808500"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t>Presenter: </a:t>
            </a:r>
            <a:r>
              <a:rPr lang="en" dirty="0"/>
              <a:t>Romeo Dandison</a:t>
            </a:r>
            <a:endParaRPr dirty="0"/>
          </a:p>
        </p:txBody>
      </p:sp>
      <p:sp>
        <p:nvSpPr>
          <p:cNvPr id="3" name="TextBox 2">
            <a:extLst>
              <a:ext uri="{FF2B5EF4-FFF2-40B4-BE49-F238E27FC236}">
                <a16:creationId xmlns:a16="http://schemas.microsoft.com/office/drawing/2014/main" id="{CDA81AC9-6C00-32DC-4BA5-B85B6284011C}"/>
              </a:ext>
            </a:extLst>
          </p:cNvPr>
          <p:cNvSpPr txBox="1"/>
          <p:nvPr/>
        </p:nvSpPr>
        <p:spPr>
          <a:xfrm>
            <a:off x="2732663" y="1755307"/>
            <a:ext cx="1266396" cy="584775"/>
          </a:xfrm>
          <a:prstGeom prst="rect">
            <a:avLst/>
          </a:prstGeom>
          <a:noFill/>
        </p:spPr>
        <p:txBody>
          <a:bodyPr wrap="square">
            <a:spAutoFit/>
          </a:bodyPr>
          <a:lstStyle/>
          <a:p>
            <a:r>
              <a:rPr lang="en" sz="3200" i="1" dirty="0">
                <a:solidFill>
                  <a:srgbClr val="00FFFF"/>
                </a:solidFill>
                <a:latin typeface="Caveat" panose="00000500000000000000" pitchFamily="2" charset="0"/>
                <a:cs typeface="Space Grotesk" panose="020B0604020202020204" charset="0"/>
              </a:rPr>
              <a:t>VS</a:t>
            </a:r>
            <a:endParaRPr lang="en-US" i="1" dirty="0">
              <a:solidFill>
                <a:srgbClr val="00FFFF"/>
              </a:solidFill>
              <a:latin typeface="Caveat" panose="00000500000000000000" pitchFamily="2" charset="0"/>
              <a:cs typeface="Space Grotesk" panose="020B0604020202020204" charset="0"/>
            </a:endParaRPr>
          </a:p>
        </p:txBody>
      </p:sp>
      <p:sp>
        <p:nvSpPr>
          <p:cNvPr id="6" name="Rectangle 5">
            <a:extLst>
              <a:ext uri="{FF2B5EF4-FFF2-40B4-BE49-F238E27FC236}">
                <a16:creationId xmlns:a16="http://schemas.microsoft.com/office/drawing/2014/main" id="{7C591948-9B61-BE10-D9C0-E33A0558F984}"/>
              </a:ext>
            </a:extLst>
          </p:cNvPr>
          <p:cNvSpPr/>
          <p:nvPr/>
        </p:nvSpPr>
        <p:spPr>
          <a:xfrm>
            <a:off x="6001306" y="1162976"/>
            <a:ext cx="2849731" cy="2753320"/>
          </a:xfrm>
          <a:prstGeom prst="rect">
            <a:avLst/>
          </a:prstGeom>
          <a:solidFill>
            <a:srgbClr val="F7F9FB"/>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highlight>
                <a:srgbClr val="00FFFF"/>
              </a:highlight>
            </a:endParaRPr>
          </a:p>
        </p:txBody>
      </p:sp>
      <p:pic>
        <p:nvPicPr>
          <p:cNvPr id="4" name="Picture 3">
            <a:extLst>
              <a:ext uri="{FF2B5EF4-FFF2-40B4-BE49-F238E27FC236}">
                <a16:creationId xmlns:a16="http://schemas.microsoft.com/office/drawing/2014/main" id="{80DF9F3D-C64C-A0B4-BBC8-870D27630C17}"/>
              </a:ext>
            </a:extLst>
          </p:cNvPr>
          <p:cNvPicPr>
            <a:picLocks noChangeAspect="1"/>
          </p:cNvPicPr>
          <p:nvPr/>
        </p:nvPicPr>
        <p:blipFill>
          <a:blip r:embed="rId3"/>
          <a:stretch>
            <a:fillRect/>
          </a:stretch>
        </p:blipFill>
        <p:spPr>
          <a:xfrm>
            <a:off x="6104205" y="1910767"/>
            <a:ext cx="2643932" cy="1321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04853"/>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Applications of </a:t>
            </a:r>
            <a:r>
              <a:rPr lang="en" b="1" dirty="0"/>
              <a:t>Python</a:t>
            </a:r>
            <a:endParaRPr b="1" dirty="0"/>
          </a:p>
        </p:txBody>
      </p:sp>
      <p:sp>
        <p:nvSpPr>
          <p:cNvPr id="11" name="Rectangle 10">
            <a:extLst>
              <a:ext uri="{FF2B5EF4-FFF2-40B4-BE49-F238E27FC236}">
                <a16:creationId xmlns:a16="http://schemas.microsoft.com/office/drawing/2014/main" id="{89159E16-3F86-3EC1-39CA-056C35F250AB}"/>
              </a:ext>
            </a:extLst>
          </p:cNvPr>
          <p:cNvSpPr/>
          <p:nvPr/>
        </p:nvSpPr>
        <p:spPr>
          <a:xfrm>
            <a:off x="1996118" y="942930"/>
            <a:ext cx="5173409" cy="3878451"/>
          </a:xfrm>
          <a:prstGeom prst="rect">
            <a:avLst/>
          </a:prstGeom>
          <a:solidFill>
            <a:srgbClr val="F7F9FB"/>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F8B23133-3D59-9E54-41F0-A563D18ECE48}"/>
              </a:ext>
            </a:extLst>
          </p:cNvPr>
          <p:cNvPicPr>
            <a:picLocks noChangeAspect="1"/>
          </p:cNvPicPr>
          <p:nvPr/>
        </p:nvPicPr>
        <p:blipFill>
          <a:blip r:embed="rId3"/>
          <a:stretch>
            <a:fillRect/>
          </a:stretch>
        </p:blipFill>
        <p:spPr>
          <a:xfrm>
            <a:off x="2686050" y="1265093"/>
            <a:ext cx="3771900" cy="3333750"/>
          </a:xfrm>
          <a:prstGeom prst="rect">
            <a:avLst/>
          </a:prstGeom>
        </p:spPr>
      </p:pic>
    </p:spTree>
    <p:extLst>
      <p:ext uri="{BB962C8B-B14F-4D97-AF65-F5344CB8AC3E}">
        <p14:creationId xmlns:p14="http://schemas.microsoft.com/office/powerpoint/2010/main" val="87687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a:t>
            </a:r>
            <a:r>
              <a:rPr lang="en" b="1" dirty="0"/>
              <a:t>Python</a:t>
            </a:r>
            <a:endParaRPr b="1" dirty="0"/>
          </a:p>
        </p:txBody>
      </p:sp>
      <p:sp>
        <p:nvSpPr>
          <p:cNvPr id="4460" name="Google Shape;4460;p91"/>
          <p:cNvSpPr txBox="1">
            <a:spLocks noGrp="1"/>
          </p:cNvSpPr>
          <p:nvPr>
            <p:ph type="body" idx="1"/>
          </p:nvPr>
        </p:nvSpPr>
        <p:spPr>
          <a:xfrm>
            <a:off x="713225" y="1364328"/>
            <a:ext cx="5201786" cy="329330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Easy to learn, read, and understand</a:t>
            </a:r>
          </a:p>
          <a:p>
            <a:pPr marL="285750" lvl="0" indent="-285750" algn="l" rtl="0">
              <a:lnSpc>
                <a:spcPct val="150000"/>
              </a:lnSpc>
              <a:spcBef>
                <a:spcPts val="0"/>
              </a:spcBef>
              <a:spcAft>
                <a:spcPts val="0"/>
              </a:spcAft>
              <a:buFont typeface="Wingdings" panose="05000000000000000000" pitchFamily="2" charset="2"/>
              <a:buChar char="§"/>
            </a:pPr>
            <a:r>
              <a:rPr lang="en-US" sz="1800" dirty="0"/>
              <a:t>Versatile and open-source</a:t>
            </a:r>
          </a:p>
          <a:p>
            <a:pPr marL="285750" lvl="0" indent="-285750" algn="l" rtl="0">
              <a:lnSpc>
                <a:spcPct val="150000"/>
              </a:lnSpc>
              <a:spcBef>
                <a:spcPts val="0"/>
              </a:spcBef>
              <a:spcAft>
                <a:spcPts val="0"/>
              </a:spcAft>
              <a:buFont typeface="Wingdings" panose="05000000000000000000" pitchFamily="2" charset="2"/>
              <a:buChar char="§"/>
            </a:pPr>
            <a:r>
              <a:rPr lang="en-US" sz="1800" dirty="0"/>
              <a:t>Improves productivity</a:t>
            </a:r>
          </a:p>
          <a:p>
            <a:pPr marL="285750" lvl="0" indent="-285750" algn="l" rtl="0">
              <a:lnSpc>
                <a:spcPct val="150000"/>
              </a:lnSpc>
              <a:spcBef>
                <a:spcPts val="0"/>
              </a:spcBef>
              <a:spcAft>
                <a:spcPts val="0"/>
              </a:spcAft>
              <a:buFont typeface="Wingdings" panose="05000000000000000000" pitchFamily="2" charset="2"/>
              <a:buChar char="§"/>
            </a:pPr>
            <a:r>
              <a:rPr lang="en-US" sz="1800" dirty="0"/>
              <a:t>Supports libraries</a:t>
            </a:r>
          </a:p>
          <a:p>
            <a:pPr marL="285750" lvl="0" indent="-285750" algn="l" rtl="0">
              <a:lnSpc>
                <a:spcPct val="150000"/>
              </a:lnSpc>
              <a:spcBef>
                <a:spcPts val="0"/>
              </a:spcBef>
              <a:spcAft>
                <a:spcPts val="0"/>
              </a:spcAft>
              <a:buFont typeface="Wingdings" panose="05000000000000000000" pitchFamily="2" charset="2"/>
              <a:buChar char="§"/>
            </a:pPr>
            <a:r>
              <a:rPr lang="en-US" sz="1800" dirty="0"/>
              <a:t>Huge library</a:t>
            </a:r>
          </a:p>
          <a:p>
            <a:pPr marL="285750" lvl="0" indent="-285750" algn="l" rtl="0">
              <a:lnSpc>
                <a:spcPct val="150000"/>
              </a:lnSpc>
              <a:spcBef>
                <a:spcPts val="0"/>
              </a:spcBef>
              <a:spcAft>
                <a:spcPts val="0"/>
              </a:spcAft>
              <a:buFont typeface="Wingdings" panose="05000000000000000000" pitchFamily="2" charset="2"/>
              <a:buChar char="§"/>
            </a:pPr>
            <a:r>
              <a:rPr lang="en-US" sz="1800" dirty="0"/>
              <a:t>Strong community</a:t>
            </a:r>
          </a:p>
          <a:p>
            <a:pPr marL="285750" lvl="0" indent="-285750" algn="l" rtl="0">
              <a:lnSpc>
                <a:spcPct val="150000"/>
              </a:lnSpc>
              <a:spcBef>
                <a:spcPts val="0"/>
              </a:spcBef>
              <a:spcAft>
                <a:spcPts val="0"/>
              </a:spcAft>
              <a:buFont typeface="Wingdings" panose="05000000000000000000" pitchFamily="2" charset="2"/>
              <a:buChar char="§"/>
            </a:pPr>
            <a:r>
              <a:rPr lang="en-US" sz="1800" dirty="0"/>
              <a:t>Interpreted language</a:t>
            </a:r>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178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Disadvantages of </a:t>
            </a:r>
            <a:r>
              <a:rPr lang="en" b="1" dirty="0"/>
              <a:t>Python</a:t>
            </a:r>
            <a:endParaRPr b="1" dirty="0"/>
          </a:p>
        </p:txBody>
      </p:sp>
      <p:sp>
        <p:nvSpPr>
          <p:cNvPr id="4460" name="Google Shape;4460;p91"/>
          <p:cNvSpPr txBox="1">
            <a:spLocks noGrp="1"/>
          </p:cNvSpPr>
          <p:nvPr>
            <p:ph type="body" idx="1"/>
          </p:nvPr>
        </p:nvSpPr>
        <p:spPr>
          <a:xfrm>
            <a:off x="713225" y="1364328"/>
            <a:ext cx="5201786" cy="329330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Slow speed</a:t>
            </a:r>
          </a:p>
          <a:p>
            <a:pPr marL="285750" lvl="0" indent="-285750" algn="l" rtl="0">
              <a:lnSpc>
                <a:spcPct val="150000"/>
              </a:lnSpc>
              <a:spcBef>
                <a:spcPts val="0"/>
              </a:spcBef>
              <a:spcAft>
                <a:spcPts val="0"/>
              </a:spcAft>
              <a:buFont typeface="Wingdings" panose="05000000000000000000" pitchFamily="2" charset="2"/>
              <a:buChar char="§"/>
            </a:pPr>
            <a:r>
              <a:rPr lang="en-US" sz="1800" dirty="0"/>
              <a:t>Memory intensive</a:t>
            </a:r>
          </a:p>
          <a:p>
            <a:pPr marL="285750" lvl="0" indent="-285750" algn="l" rtl="0">
              <a:lnSpc>
                <a:spcPct val="150000"/>
              </a:lnSpc>
              <a:spcBef>
                <a:spcPts val="0"/>
              </a:spcBef>
              <a:spcAft>
                <a:spcPts val="0"/>
              </a:spcAft>
              <a:buFont typeface="Wingdings" panose="05000000000000000000" pitchFamily="2" charset="2"/>
              <a:buChar char="§"/>
            </a:pPr>
            <a:r>
              <a:rPr lang="en-US" sz="1800" dirty="0"/>
              <a:t>Weak in mobile computing</a:t>
            </a:r>
          </a:p>
          <a:p>
            <a:pPr marL="285750" lvl="0" indent="-285750" algn="l" rtl="0">
              <a:lnSpc>
                <a:spcPct val="150000"/>
              </a:lnSpc>
              <a:spcBef>
                <a:spcPts val="0"/>
              </a:spcBef>
              <a:spcAft>
                <a:spcPts val="0"/>
              </a:spcAft>
              <a:buFont typeface="Wingdings" panose="05000000000000000000" pitchFamily="2" charset="2"/>
              <a:buChar char="§"/>
            </a:pPr>
            <a:r>
              <a:rPr lang="en-US" sz="1800" dirty="0"/>
              <a:t>Runtime errors</a:t>
            </a:r>
          </a:p>
          <a:p>
            <a:pPr marL="285750" lvl="0" indent="-285750" algn="l" rtl="0">
              <a:lnSpc>
                <a:spcPct val="150000"/>
              </a:lnSpc>
              <a:spcBef>
                <a:spcPts val="0"/>
              </a:spcBef>
              <a:spcAft>
                <a:spcPts val="0"/>
              </a:spcAft>
              <a:buFont typeface="Wingdings" panose="05000000000000000000" pitchFamily="2" charset="2"/>
              <a:buChar char="§"/>
            </a:pPr>
            <a:r>
              <a:rPr lang="en-US" sz="1800" dirty="0"/>
              <a:t>Not optimized for database access</a:t>
            </a:r>
          </a:p>
          <a:p>
            <a:pPr marL="285750" lvl="0" indent="-285750" algn="l" rtl="0">
              <a:lnSpc>
                <a:spcPct val="150000"/>
              </a:lnSpc>
              <a:spcBef>
                <a:spcPts val="0"/>
              </a:spcBef>
              <a:spcAft>
                <a:spcPts val="0"/>
              </a:spcAft>
              <a:buFont typeface="Wingdings" panose="05000000000000000000" pitchFamily="2" charset="2"/>
              <a:buChar char="§"/>
            </a:pPr>
            <a:r>
              <a:rPr lang="en-US" sz="1800" dirty="0"/>
              <a:t>No multithreading support</a:t>
            </a:r>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229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2932214" y="2252400"/>
            <a:ext cx="4736561"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t>Java</a:t>
            </a:r>
            <a:endParaRPr b="1" dirty="0"/>
          </a:p>
        </p:txBody>
      </p:sp>
      <p:sp>
        <p:nvSpPr>
          <p:cNvPr id="4453" name="Google Shape;4453;p90"/>
          <p:cNvSpPr txBox="1">
            <a:spLocks noGrp="1"/>
          </p:cNvSpPr>
          <p:nvPr>
            <p:ph type="subTitle" idx="1"/>
          </p:nvPr>
        </p:nvSpPr>
        <p:spPr>
          <a:xfrm>
            <a:off x="3939475" y="3837050"/>
            <a:ext cx="3729300" cy="536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Overview of Java</a:t>
            </a:r>
            <a:endParaRPr dirty="0"/>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71315"/>
            <a:ext cx="6756531" cy="1204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Overview of </a:t>
            </a:r>
            <a:br>
              <a:rPr lang="en" sz="4800" dirty="0"/>
            </a:br>
            <a:r>
              <a:rPr lang="en" sz="4800" b="1" dirty="0"/>
              <a:t>Java</a:t>
            </a:r>
            <a:endParaRPr sz="4800" b="1" dirty="0"/>
          </a:p>
        </p:txBody>
      </p:sp>
      <p:sp>
        <p:nvSpPr>
          <p:cNvPr id="4460" name="Google Shape;4460;p91"/>
          <p:cNvSpPr txBox="1">
            <a:spLocks noGrp="1"/>
          </p:cNvSpPr>
          <p:nvPr>
            <p:ph type="body" idx="1"/>
          </p:nvPr>
        </p:nvSpPr>
        <p:spPr>
          <a:xfrm>
            <a:off x="713225" y="2015231"/>
            <a:ext cx="4569900" cy="29569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Java is a high-level, class-based, object-oriented programming language that was originally developed by Sun Microsystems and released in 1995. It is known for its versatility, portability, and strong community support. Java is ranked 4</a:t>
            </a:r>
            <a:r>
              <a:rPr lang="en-US" sz="1800" baseline="30000" dirty="0"/>
              <a:t>th</a:t>
            </a:r>
            <a:r>
              <a:rPr lang="en-US" sz="1800" dirty="0"/>
              <a:t> on TIOBE-INDEX for August, 2024.</a:t>
            </a:r>
            <a:endParaRPr sz="1800" dirty="0"/>
          </a:p>
        </p:txBody>
      </p:sp>
      <p:sp>
        <p:nvSpPr>
          <p:cNvPr id="2" name="Rectangle 1">
            <a:extLst>
              <a:ext uri="{FF2B5EF4-FFF2-40B4-BE49-F238E27FC236}">
                <a16:creationId xmlns:a16="http://schemas.microsoft.com/office/drawing/2014/main" id="{E63C4DA9-07D4-532A-6AD4-1D4749AD92F0}"/>
              </a:ext>
            </a:extLst>
          </p:cNvPr>
          <p:cNvSpPr/>
          <p:nvPr/>
        </p:nvSpPr>
        <p:spPr>
          <a:xfrm>
            <a:off x="5672829" y="1210692"/>
            <a:ext cx="2992663" cy="3532558"/>
          </a:xfrm>
          <a:prstGeom prst="rect">
            <a:avLst/>
          </a:prstGeom>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766408-1C41-D6A7-60EA-B2FBAAA08879}"/>
              </a:ext>
            </a:extLst>
          </p:cNvPr>
          <p:cNvPicPr>
            <a:picLocks noChangeAspect="1"/>
          </p:cNvPicPr>
          <p:nvPr/>
        </p:nvPicPr>
        <p:blipFill rotWithShape="1">
          <a:blip r:embed="rId3"/>
          <a:srcRect l="30295" r="26108"/>
          <a:stretch/>
        </p:blipFill>
        <p:spPr>
          <a:xfrm>
            <a:off x="6113789" y="1613862"/>
            <a:ext cx="2095130" cy="2703250"/>
          </a:xfrm>
          <a:prstGeom prst="rect">
            <a:avLst/>
          </a:prstGeom>
        </p:spPr>
      </p:pic>
    </p:spTree>
    <p:extLst>
      <p:ext uri="{BB962C8B-B14F-4D97-AF65-F5344CB8AC3E}">
        <p14:creationId xmlns:p14="http://schemas.microsoft.com/office/powerpoint/2010/main" val="13920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204187"/>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a:t>
            </a:r>
            <a:r>
              <a:rPr lang="en" b="1" dirty="0"/>
              <a:t>Java</a:t>
            </a:r>
            <a:endParaRPr b="1" dirty="0"/>
          </a:p>
        </p:txBody>
      </p:sp>
      <p:pic>
        <p:nvPicPr>
          <p:cNvPr id="3" name="Picture 2">
            <a:extLst>
              <a:ext uri="{FF2B5EF4-FFF2-40B4-BE49-F238E27FC236}">
                <a16:creationId xmlns:a16="http://schemas.microsoft.com/office/drawing/2014/main" id="{D74B5623-554C-D1D4-83C1-0485C0E49AD2}"/>
              </a:ext>
            </a:extLst>
          </p:cNvPr>
          <p:cNvPicPr>
            <a:picLocks noChangeAspect="1"/>
          </p:cNvPicPr>
          <p:nvPr/>
        </p:nvPicPr>
        <p:blipFill>
          <a:blip r:embed="rId3"/>
          <a:stretch>
            <a:fillRect/>
          </a:stretch>
        </p:blipFill>
        <p:spPr>
          <a:xfrm>
            <a:off x="1587372" y="1000289"/>
            <a:ext cx="5984776" cy="3939024"/>
          </a:xfrm>
          <a:prstGeom prst="rect">
            <a:avLst/>
          </a:prstGeom>
        </p:spPr>
      </p:pic>
    </p:spTree>
    <p:extLst>
      <p:ext uri="{BB962C8B-B14F-4D97-AF65-F5344CB8AC3E}">
        <p14:creationId xmlns:p14="http://schemas.microsoft.com/office/powerpoint/2010/main" val="70021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41917"/>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Applications of </a:t>
            </a:r>
            <a:r>
              <a:rPr lang="en" b="1" dirty="0"/>
              <a:t>Java</a:t>
            </a:r>
            <a:endParaRPr b="1" dirty="0"/>
          </a:p>
        </p:txBody>
      </p:sp>
      <p:sp>
        <p:nvSpPr>
          <p:cNvPr id="2" name="Google Shape;4460;p91">
            <a:extLst>
              <a:ext uri="{FF2B5EF4-FFF2-40B4-BE49-F238E27FC236}">
                <a16:creationId xmlns:a16="http://schemas.microsoft.com/office/drawing/2014/main" id="{88C234BC-2881-A5F1-5FD5-F6FFB58D4A1C}"/>
              </a:ext>
            </a:extLst>
          </p:cNvPr>
          <p:cNvSpPr txBox="1">
            <a:spLocks noGrp="1"/>
          </p:cNvSpPr>
          <p:nvPr>
            <p:ph type="body" idx="1"/>
          </p:nvPr>
        </p:nvSpPr>
        <p:spPr>
          <a:xfrm>
            <a:off x="713224" y="1093273"/>
            <a:ext cx="4745468" cy="3755818"/>
          </a:xfrm>
          <a:prstGeom prst="rect">
            <a:avLst/>
          </a:prstGeom>
        </p:spPr>
        <p:txBody>
          <a:bodyPr spcFirstLastPara="1" wrap="square" lIns="91425" tIns="91425" rIns="91425" bIns="91425" anchor="t" anchorCtr="0">
            <a:noAutofit/>
          </a:bodyPr>
          <a:lstStyle/>
          <a:p>
            <a:pPr marL="285750" lvl="0" indent="-285750" algn="just" rtl="0">
              <a:lnSpc>
                <a:spcPct val="200000"/>
              </a:lnSpc>
              <a:spcBef>
                <a:spcPts val="0"/>
              </a:spcBef>
              <a:spcAft>
                <a:spcPts val="0"/>
              </a:spcAft>
              <a:buFont typeface="Wingdings" panose="05000000000000000000" pitchFamily="2" charset="2"/>
              <a:buChar char="§"/>
            </a:pPr>
            <a:r>
              <a:rPr lang="en-US" sz="1800" dirty="0"/>
              <a:t>Game development</a:t>
            </a:r>
          </a:p>
          <a:p>
            <a:pPr marL="285750" lvl="0" indent="-285750" algn="just" rtl="0">
              <a:lnSpc>
                <a:spcPct val="200000"/>
              </a:lnSpc>
              <a:spcBef>
                <a:spcPts val="0"/>
              </a:spcBef>
              <a:spcAft>
                <a:spcPts val="0"/>
              </a:spcAft>
              <a:buFont typeface="Wingdings" panose="05000000000000000000" pitchFamily="2" charset="2"/>
              <a:buChar char="§"/>
            </a:pPr>
            <a:r>
              <a:rPr lang="en-US" sz="1800" dirty="0"/>
              <a:t>Cloud computing</a:t>
            </a:r>
          </a:p>
          <a:p>
            <a:pPr marL="285750" lvl="0" indent="-285750" algn="just" rtl="0">
              <a:lnSpc>
                <a:spcPct val="200000"/>
              </a:lnSpc>
              <a:spcBef>
                <a:spcPts val="0"/>
              </a:spcBef>
              <a:spcAft>
                <a:spcPts val="0"/>
              </a:spcAft>
              <a:buFont typeface="Wingdings" panose="05000000000000000000" pitchFamily="2" charset="2"/>
              <a:buChar char="§"/>
            </a:pPr>
            <a:r>
              <a:rPr lang="en-US" sz="1800" dirty="0"/>
              <a:t>Big data</a:t>
            </a:r>
          </a:p>
          <a:p>
            <a:pPr marL="285750" lvl="0" indent="-285750" algn="just" rtl="0">
              <a:lnSpc>
                <a:spcPct val="200000"/>
              </a:lnSpc>
              <a:spcBef>
                <a:spcPts val="0"/>
              </a:spcBef>
              <a:spcAft>
                <a:spcPts val="0"/>
              </a:spcAft>
              <a:buFont typeface="Wingdings" panose="05000000000000000000" pitchFamily="2" charset="2"/>
              <a:buChar char="§"/>
            </a:pPr>
            <a:r>
              <a:rPr lang="en-US" sz="1800" dirty="0"/>
              <a:t>Artificial intelligence</a:t>
            </a:r>
          </a:p>
          <a:p>
            <a:pPr marL="285750" lvl="0" indent="-285750" algn="just" rtl="0">
              <a:lnSpc>
                <a:spcPct val="200000"/>
              </a:lnSpc>
              <a:spcBef>
                <a:spcPts val="0"/>
              </a:spcBef>
              <a:spcAft>
                <a:spcPts val="0"/>
              </a:spcAft>
              <a:buFont typeface="Wingdings" panose="05000000000000000000" pitchFamily="2" charset="2"/>
              <a:buChar char="§"/>
            </a:pPr>
            <a:r>
              <a:rPr lang="en-US" sz="1800" dirty="0"/>
              <a:t>IOT applications</a:t>
            </a:r>
          </a:p>
          <a:p>
            <a:pPr marL="285750" lvl="0" indent="-285750" algn="just" rtl="0">
              <a:lnSpc>
                <a:spcPct val="200000"/>
              </a:lnSpc>
              <a:spcBef>
                <a:spcPts val="0"/>
              </a:spcBef>
              <a:spcAft>
                <a:spcPts val="0"/>
              </a:spcAft>
              <a:buFont typeface="Wingdings" panose="05000000000000000000" pitchFamily="2" charset="2"/>
              <a:buChar char="§"/>
            </a:pPr>
            <a:r>
              <a:rPr lang="en-US" sz="1800" dirty="0"/>
              <a:t>Chatbots and other marketing tools</a:t>
            </a:r>
            <a:endParaRPr sz="1800" dirty="0"/>
          </a:p>
        </p:txBody>
      </p:sp>
      <p:grpSp>
        <p:nvGrpSpPr>
          <p:cNvPr id="5" name="Google Shape;4461;p91">
            <a:extLst>
              <a:ext uri="{FF2B5EF4-FFF2-40B4-BE49-F238E27FC236}">
                <a16:creationId xmlns:a16="http://schemas.microsoft.com/office/drawing/2014/main" id="{C15334B8-E359-4B7B-4D4B-34D3D7B6BC59}"/>
              </a:ext>
            </a:extLst>
          </p:cNvPr>
          <p:cNvGrpSpPr/>
          <p:nvPr/>
        </p:nvGrpSpPr>
        <p:grpSpPr>
          <a:xfrm flipH="1">
            <a:off x="5340883" y="1765850"/>
            <a:ext cx="2128873" cy="3377661"/>
            <a:chOff x="5358500" y="3844150"/>
            <a:chExt cx="333350" cy="528900"/>
          </a:xfrm>
        </p:grpSpPr>
        <p:sp>
          <p:nvSpPr>
            <p:cNvPr id="6" name="Google Shape;4462;p91">
              <a:extLst>
                <a:ext uri="{FF2B5EF4-FFF2-40B4-BE49-F238E27FC236}">
                  <a16:creationId xmlns:a16="http://schemas.microsoft.com/office/drawing/2014/main" id="{FCEB59B8-D2BB-38A0-29A1-4BC9C0C76104}"/>
                </a:ext>
              </a:extLst>
            </p:cNvPr>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63;p91">
              <a:extLst>
                <a:ext uri="{FF2B5EF4-FFF2-40B4-BE49-F238E27FC236}">
                  <a16:creationId xmlns:a16="http://schemas.microsoft.com/office/drawing/2014/main" id="{34B9F585-8487-A151-3E49-CC8B5E9CA075}"/>
                </a:ext>
              </a:extLst>
            </p:cNvPr>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64;p91">
              <a:extLst>
                <a:ext uri="{FF2B5EF4-FFF2-40B4-BE49-F238E27FC236}">
                  <a16:creationId xmlns:a16="http://schemas.microsoft.com/office/drawing/2014/main" id="{FC30BAD2-820E-1364-BE31-DF0FB42EA580}"/>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65;p91">
              <a:extLst>
                <a:ext uri="{FF2B5EF4-FFF2-40B4-BE49-F238E27FC236}">
                  <a16:creationId xmlns:a16="http://schemas.microsoft.com/office/drawing/2014/main" id="{08CB5586-E763-0725-E8DC-170CF1951618}"/>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66;p91">
              <a:extLst>
                <a:ext uri="{FF2B5EF4-FFF2-40B4-BE49-F238E27FC236}">
                  <a16:creationId xmlns:a16="http://schemas.microsoft.com/office/drawing/2014/main" id="{9D2B55DA-4F02-D8E3-7787-8F53A407B0C2}"/>
                </a:ext>
              </a:extLst>
            </p:cNvPr>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67;p91">
              <a:extLst>
                <a:ext uri="{FF2B5EF4-FFF2-40B4-BE49-F238E27FC236}">
                  <a16:creationId xmlns:a16="http://schemas.microsoft.com/office/drawing/2014/main" id="{53E689FB-7237-EA7C-3FB9-F64B89F9FFFC}"/>
                </a:ext>
              </a:extLst>
            </p:cNvPr>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68;p91">
              <a:extLst>
                <a:ext uri="{FF2B5EF4-FFF2-40B4-BE49-F238E27FC236}">
                  <a16:creationId xmlns:a16="http://schemas.microsoft.com/office/drawing/2014/main" id="{4839DD6D-21CF-855E-8F44-F963F83F0A99}"/>
                </a:ext>
              </a:extLst>
            </p:cNvPr>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69;p91">
              <a:extLst>
                <a:ext uri="{FF2B5EF4-FFF2-40B4-BE49-F238E27FC236}">
                  <a16:creationId xmlns:a16="http://schemas.microsoft.com/office/drawing/2014/main" id="{10724043-B568-7B62-9FFC-6119875DF5FF}"/>
                </a:ext>
              </a:extLst>
            </p:cNvPr>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70;p91">
              <a:extLst>
                <a:ext uri="{FF2B5EF4-FFF2-40B4-BE49-F238E27FC236}">
                  <a16:creationId xmlns:a16="http://schemas.microsoft.com/office/drawing/2014/main" id="{AACB2AB5-A8C0-32D9-DB6C-3DACCF74D804}"/>
                </a:ext>
              </a:extLst>
            </p:cNvPr>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71;p91">
              <a:extLst>
                <a:ext uri="{FF2B5EF4-FFF2-40B4-BE49-F238E27FC236}">
                  <a16:creationId xmlns:a16="http://schemas.microsoft.com/office/drawing/2014/main" id="{0B8BC678-8196-D13A-BB2E-54B67151F236}"/>
                </a:ext>
              </a:extLst>
            </p:cNvPr>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72;p91">
              <a:extLst>
                <a:ext uri="{FF2B5EF4-FFF2-40B4-BE49-F238E27FC236}">
                  <a16:creationId xmlns:a16="http://schemas.microsoft.com/office/drawing/2014/main" id="{B9CFDE26-72E0-D46F-7621-2B818E3C9246}"/>
                </a:ext>
              </a:extLst>
            </p:cNvPr>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3;p91">
              <a:extLst>
                <a:ext uri="{FF2B5EF4-FFF2-40B4-BE49-F238E27FC236}">
                  <a16:creationId xmlns:a16="http://schemas.microsoft.com/office/drawing/2014/main" id="{3BB78994-CFE9-C530-61A1-FA367EEEDF16}"/>
                </a:ext>
              </a:extLst>
            </p:cNvPr>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4;p91">
              <a:extLst>
                <a:ext uri="{FF2B5EF4-FFF2-40B4-BE49-F238E27FC236}">
                  <a16:creationId xmlns:a16="http://schemas.microsoft.com/office/drawing/2014/main" id="{75657D9D-CD64-6DCA-8266-26042EB46FDB}"/>
                </a:ext>
              </a:extLst>
            </p:cNvPr>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75;p91">
              <a:extLst>
                <a:ext uri="{FF2B5EF4-FFF2-40B4-BE49-F238E27FC236}">
                  <a16:creationId xmlns:a16="http://schemas.microsoft.com/office/drawing/2014/main" id="{F5295053-631C-5045-A64D-FA7B892183DA}"/>
                </a:ext>
              </a:extLst>
            </p:cNvPr>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76;p91">
              <a:extLst>
                <a:ext uri="{FF2B5EF4-FFF2-40B4-BE49-F238E27FC236}">
                  <a16:creationId xmlns:a16="http://schemas.microsoft.com/office/drawing/2014/main" id="{3360E9B6-AE5F-0897-7868-3ABFA025DF90}"/>
                </a:ext>
              </a:extLst>
            </p:cNvPr>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77;p91">
              <a:extLst>
                <a:ext uri="{FF2B5EF4-FFF2-40B4-BE49-F238E27FC236}">
                  <a16:creationId xmlns:a16="http://schemas.microsoft.com/office/drawing/2014/main" id="{42FB8C01-E0B9-3A4E-B202-042DA0A0EE83}"/>
                </a:ext>
              </a:extLst>
            </p:cNvPr>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78;p91">
              <a:extLst>
                <a:ext uri="{FF2B5EF4-FFF2-40B4-BE49-F238E27FC236}">
                  <a16:creationId xmlns:a16="http://schemas.microsoft.com/office/drawing/2014/main" id="{7A40B214-43D8-1681-A34F-6399D7BD1509}"/>
                </a:ext>
              </a:extLst>
            </p:cNvPr>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79;p91">
              <a:extLst>
                <a:ext uri="{FF2B5EF4-FFF2-40B4-BE49-F238E27FC236}">
                  <a16:creationId xmlns:a16="http://schemas.microsoft.com/office/drawing/2014/main" id="{98102CC2-4199-C1C3-A9DD-918BF889573B}"/>
                </a:ext>
              </a:extLst>
            </p:cNvPr>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80;p91">
              <a:extLst>
                <a:ext uri="{FF2B5EF4-FFF2-40B4-BE49-F238E27FC236}">
                  <a16:creationId xmlns:a16="http://schemas.microsoft.com/office/drawing/2014/main" id="{CD33E875-4497-EF9A-8BAB-1D213DFB069E}"/>
                </a:ext>
              </a:extLst>
            </p:cNvPr>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81;p91">
              <a:extLst>
                <a:ext uri="{FF2B5EF4-FFF2-40B4-BE49-F238E27FC236}">
                  <a16:creationId xmlns:a16="http://schemas.microsoft.com/office/drawing/2014/main" id="{4BE0850B-19F6-3E2D-7607-68725D0124E5}"/>
                </a:ext>
              </a:extLst>
            </p:cNvPr>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82;p91">
              <a:extLst>
                <a:ext uri="{FF2B5EF4-FFF2-40B4-BE49-F238E27FC236}">
                  <a16:creationId xmlns:a16="http://schemas.microsoft.com/office/drawing/2014/main" id="{4A67985A-3640-03A6-8FF4-7246D217BF32}"/>
                </a:ext>
              </a:extLst>
            </p:cNvPr>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83;p91">
              <a:extLst>
                <a:ext uri="{FF2B5EF4-FFF2-40B4-BE49-F238E27FC236}">
                  <a16:creationId xmlns:a16="http://schemas.microsoft.com/office/drawing/2014/main" id="{2B10AA2D-E059-A5CA-671A-3401BDDEDC31}"/>
                </a:ext>
              </a:extLst>
            </p:cNvPr>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84;p91">
              <a:extLst>
                <a:ext uri="{FF2B5EF4-FFF2-40B4-BE49-F238E27FC236}">
                  <a16:creationId xmlns:a16="http://schemas.microsoft.com/office/drawing/2014/main" id="{BFB0E833-2F36-A5AD-CDE4-2DD759290822}"/>
                </a:ext>
              </a:extLst>
            </p:cNvPr>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85;p91">
              <a:extLst>
                <a:ext uri="{FF2B5EF4-FFF2-40B4-BE49-F238E27FC236}">
                  <a16:creationId xmlns:a16="http://schemas.microsoft.com/office/drawing/2014/main" id="{8C0CC6F9-EA8A-B7C8-075F-6C474B41E3C8}"/>
                </a:ext>
              </a:extLst>
            </p:cNvPr>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86;p91">
              <a:extLst>
                <a:ext uri="{FF2B5EF4-FFF2-40B4-BE49-F238E27FC236}">
                  <a16:creationId xmlns:a16="http://schemas.microsoft.com/office/drawing/2014/main" id="{0592E96F-51E9-0DC4-7631-9ADF92AB34CA}"/>
                </a:ext>
              </a:extLst>
            </p:cNvPr>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87;p91">
              <a:extLst>
                <a:ext uri="{FF2B5EF4-FFF2-40B4-BE49-F238E27FC236}">
                  <a16:creationId xmlns:a16="http://schemas.microsoft.com/office/drawing/2014/main" id="{1EF23D46-F0C3-3486-B3E9-FB2852F36223}"/>
                </a:ext>
              </a:extLst>
            </p:cNvPr>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88;p91">
              <a:extLst>
                <a:ext uri="{FF2B5EF4-FFF2-40B4-BE49-F238E27FC236}">
                  <a16:creationId xmlns:a16="http://schemas.microsoft.com/office/drawing/2014/main" id="{DB5B5B33-21C9-C7C7-5217-BF66BD0555F2}"/>
                </a:ext>
              </a:extLst>
            </p:cNvPr>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89;p91">
              <a:extLst>
                <a:ext uri="{FF2B5EF4-FFF2-40B4-BE49-F238E27FC236}">
                  <a16:creationId xmlns:a16="http://schemas.microsoft.com/office/drawing/2014/main" id="{0A97B863-43CE-2BFD-F982-98FC7654C33B}"/>
                </a:ext>
              </a:extLst>
            </p:cNvPr>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90;p91">
              <a:extLst>
                <a:ext uri="{FF2B5EF4-FFF2-40B4-BE49-F238E27FC236}">
                  <a16:creationId xmlns:a16="http://schemas.microsoft.com/office/drawing/2014/main" id="{9E3F9E4D-FBD8-AF3F-684C-4E2263D79E65}"/>
                </a:ext>
              </a:extLst>
            </p:cNvPr>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91;p91">
              <a:extLst>
                <a:ext uri="{FF2B5EF4-FFF2-40B4-BE49-F238E27FC236}">
                  <a16:creationId xmlns:a16="http://schemas.microsoft.com/office/drawing/2014/main" id="{B9021736-29DA-F4D6-B07F-15E570FFCEF6}"/>
                </a:ext>
              </a:extLst>
            </p:cNvPr>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92;p91">
              <a:extLst>
                <a:ext uri="{FF2B5EF4-FFF2-40B4-BE49-F238E27FC236}">
                  <a16:creationId xmlns:a16="http://schemas.microsoft.com/office/drawing/2014/main" id="{9DC38FC9-9108-C34E-B54A-DB0768CDDF73}"/>
                </a:ext>
              </a:extLst>
            </p:cNvPr>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75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Pros and Cons of </a:t>
            </a:r>
            <a:r>
              <a:rPr lang="en" b="1" dirty="0"/>
              <a:t>Java</a:t>
            </a:r>
            <a:endParaRPr b="1" dirty="0"/>
          </a:p>
        </p:txBody>
      </p:sp>
      <p:pic>
        <p:nvPicPr>
          <p:cNvPr id="5" name="Picture 4">
            <a:extLst>
              <a:ext uri="{FF2B5EF4-FFF2-40B4-BE49-F238E27FC236}">
                <a16:creationId xmlns:a16="http://schemas.microsoft.com/office/drawing/2014/main" id="{79C0397C-F49F-69DD-E149-8B6CF85A9BD7}"/>
              </a:ext>
            </a:extLst>
          </p:cNvPr>
          <p:cNvPicPr>
            <a:picLocks noChangeAspect="1"/>
          </p:cNvPicPr>
          <p:nvPr/>
        </p:nvPicPr>
        <p:blipFill rotWithShape="1">
          <a:blip r:embed="rId3"/>
          <a:srcRect l="11845" r="10485"/>
          <a:stretch/>
        </p:blipFill>
        <p:spPr>
          <a:xfrm>
            <a:off x="1864311" y="1247313"/>
            <a:ext cx="5415378" cy="3486150"/>
          </a:xfrm>
          <a:prstGeom prst="rect">
            <a:avLst/>
          </a:prstGeom>
        </p:spPr>
      </p:pic>
    </p:spTree>
    <p:extLst>
      <p:ext uri="{BB962C8B-B14F-4D97-AF65-F5344CB8AC3E}">
        <p14:creationId xmlns:p14="http://schemas.microsoft.com/office/powerpoint/2010/main" val="152009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Python vs Java</a:t>
            </a:r>
            <a:endParaRPr lang="en-US" b="1" dirty="0"/>
          </a:p>
        </p:txBody>
      </p:sp>
      <p:sp>
        <p:nvSpPr>
          <p:cNvPr id="4669" name="Google Shape;4669;p97"/>
          <p:cNvSpPr txBox="1">
            <a:spLocks noGrp="1"/>
          </p:cNvSpPr>
          <p:nvPr>
            <p:ph type="subTitle" idx="1"/>
          </p:nvPr>
        </p:nvSpPr>
        <p:spPr>
          <a:xfrm>
            <a:off x="751500" y="3833475"/>
            <a:ext cx="38205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they work</a:t>
            </a:r>
            <a:endParaRPr dirty="0"/>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10449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Model of </a:t>
            </a:r>
            <a:r>
              <a:rPr lang="en" b="1" dirty="0"/>
              <a:t>Python vs Java </a:t>
            </a:r>
            <a:endParaRPr b="1" dirty="0"/>
          </a:p>
        </p:txBody>
      </p:sp>
      <p:pic>
        <p:nvPicPr>
          <p:cNvPr id="6" name="Picture 5">
            <a:extLst>
              <a:ext uri="{FF2B5EF4-FFF2-40B4-BE49-F238E27FC236}">
                <a16:creationId xmlns:a16="http://schemas.microsoft.com/office/drawing/2014/main" id="{051B8329-CA89-720D-B2E9-520201CB931A}"/>
              </a:ext>
            </a:extLst>
          </p:cNvPr>
          <p:cNvPicPr>
            <a:picLocks noChangeAspect="1"/>
          </p:cNvPicPr>
          <p:nvPr/>
        </p:nvPicPr>
        <p:blipFill>
          <a:blip r:embed="rId3"/>
          <a:stretch>
            <a:fillRect/>
          </a:stretch>
        </p:blipFill>
        <p:spPr>
          <a:xfrm>
            <a:off x="2354060" y="770147"/>
            <a:ext cx="4622144" cy="4268859"/>
          </a:xfrm>
          <a:prstGeom prst="rect">
            <a:avLst/>
          </a:prstGeom>
        </p:spPr>
      </p:pic>
    </p:spTree>
    <p:extLst>
      <p:ext uri="{BB962C8B-B14F-4D97-AF65-F5344CB8AC3E}">
        <p14:creationId xmlns:p14="http://schemas.microsoft.com/office/powerpoint/2010/main" val="140130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pace Grotesk Light"/>
                <a:ea typeface="Space Grotesk Light"/>
                <a:cs typeface="Space Grotesk Light"/>
                <a:sym typeface="Space Grotesk Light"/>
              </a:rPr>
              <a:t>Table of </a:t>
            </a:r>
            <a:r>
              <a:rPr lang="en" b="1">
                <a:latin typeface="Space Grotesk"/>
                <a:ea typeface="Space Grotesk"/>
                <a:cs typeface="Space Grotesk"/>
                <a:sym typeface="Space Grotesk"/>
              </a:rPr>
              <a:t>contents</a:t>
            </a:r>
            <a:endParaRPr b="1">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13" name="Google Shape;3713;p63"/>
          <p:cNvSpPr txBox="1">
            <a:spLocks noGrp="1"/>
          </p:cNvSpPr>
          <p:nvPr>
            <p:ph type="subTitle" idx="1"/>
          </p:nvPr>
        </p:nvSpPr>
        <p:spPr>
          <a:xfrm>
            <a:off x="1506390"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 of programming languages</a:t>
            </a:r>
            <a:endParaRPr dirty="0"/>
          </a:p>
        </p:txBody>
      </p:sp>
      <p:sp>
        <p:nvSpPr>
          <p:cNvPr id="3714" name="Google Shape;3714;p63"/>
          <p:cNvSpPr txBox="1">
            <a:spLocks noGrp="1"/>
          </p:cNvSpPr>
          <p:nvPr>
            <p:ph type="title" idx="3"/>
          </p:nvPr>
        </p:nvSpPr>
        <p:spPr>
          <a:xfrm>
            <a:off x="1506523" y="327262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Java</a:t>
            </a:r>
            <a:endParaRPr dirty="0"/>
          </a:p>
        </p:txBody>
      </p:sp>
      <p:sp>
        <p:nvSpPr>
          <p:cNvPr id="3715" name="Google Shape;3715;p63"/>
          <p:cNvSpPr txBox="1">
            <a:spLocks noGrp="1"/>
          </p:cNvSpPr>
          <p:nvPr>
            <p:ph type="title" idx="4"/>
          </p:nvPr>
        </p:nvSpPr>
        <p:spPr>
          <a:xfrm>
            <a:off x="730469" y="342502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16" name="Google Shape;3716;p63"/>
          <p:cNvSpPr txBox="1">
            <a:spLocks noGrp="1"/>
          </p:cNvSpPr>
          <p:nvPr>
            <p:ph type="subTitle" idx="5"/>
          </p:nvPr>
        </p:nvSpPr>
        <p:spPr>
          <a:xfrm>
            <a:off x="1506514" y="370990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Java</a:t>
            </a:r>
            <a:endParaRPr dirty="0"/>
          </a:p>
        </p:txBody>
      </p:sp>
      <p:sp>
        <p:nvSpPr>
          <p:cNvPr id="3717" name="Google Shape;3717;p63"/>
          <p:cNvSpPr txBox="1">
            <a:spLocks noGrp="1"/>
          </p:cNvSpPr>
          <p:nvPr>
            <p:ph type="title" idx="6"/>
          </p:nvPr>
        </p:nvSpPr>
        <p:spPr>
          <a:xfrm>
            <a:off x="5045226"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Python</a:t>
            </a:r>
            <a:endParaRPr dirty="0"/>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19" name="Google Shape;3719;p63"/>
          <p:cNvSpPr txBox="1">
            <a:spLocks noGrp="1"/>
          </p:cNvSpPr>
          <p:nvPr>
            <p:ph type="subTitle" idx="8"/>
          </p:nvPr>
        </p:nvSpPr>
        <p:spPr>
          <a:xfrm>
            <a:off x="5045218"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Python</a:t>
            </a:r>
            <a:endParaRPr dirty="0"/>
          </a:p>
        </p:txBody>
      </p:sp>
      <p:sp>
        <p:nvSpPr>
          <p:cNvPr id="3720" name="Google Shape;3720;p63"/>
          <p:cNvSpPr txBox="1">
            <a:spLocks noGrp="1"/>
          </p:cNvSpPr>
          <p:nvPr>
            <p:ph type="title" idx="13"/>
          </p:nvPr>
        </p:nvSpPr>
        <p:spPr>
          <a:xfrm>
            <a:off x="5045351" y="327262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they work</a:t>
            </a:r>
            <a:endParaRPr dirty="0"/>
          </a:p>
        </p:txBody>
      </p:sp>
      <p:sp>
        <p:nvSpPr>
          <p:cNvPr id="3721" name="Google Shape;3721;p63"/>
          <p:cNvSpPr txBox="1">
            <a:spLocks noGrp="1"/>
          </p:cNvSpPr>
          <p:nvPr>
            <p:ph type="title" idx="9"/>
          </p:nvPr>
        </p:nvSpPr>
        <p:spPr>
          <a:xfrm>
            <a:off x="4282125" y="342502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22" name="Google Shape;3722;p63"/>
          <p:cNvSpPr txBox="1">
            <a:spLocks noGrp="1"/>
          </p:cNvSpPr>
          <p:nvPr>
            <p:ph type="subTitle" idx="14"/>
          </p:nvPr>
        </p:nvSpPr>
        <p:spPr>
          <a:xfrm>
            <a:off x="5045342" y="370990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vs Java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Python vs Java</a:t>
            </a:r>
            <a:endParaRPr lang="en-US" b="1" dirty="0"/>
          </a:p>
        </p:txBody>
      </p:sp>
      <p:sp>
        <p:nvSpPr>
          <p:cNvPr id="4669" name="Google Shape;4669;p97"/>
          <p:cNvSpPr txBox="1">
            <a:spLocks noGrp="1"/>
          </p:cNvSpPr>
          <p:nvPr>
            <p:ph type="subTitle" idx="1"/>
          </p:nvPr>
        </p:nvSpPr>
        <p:spPr>
          <a:xfrm>
            <a:off x="751500" y="3833475"/>
            <a:ext cx="38205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Comparison</a:t>
            </a:r>
            <a:endParaRPr dirty="0"/>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67024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vs Java </a:t>
            </a:r>
            <a:r>
              <a:rPr lang="en" b="1" dirty="0"/>
              <a:t>comparison table</a:t>
            </a:r>
            <a:endParaRPr b="1" dirty="0"/>
          </a:p>
        </p:txBody>
      </p:sp>
      <p:graphicFrame>
        <p:nvGraphicFramePr>
          <p:cNvPr id="3896" name="Google Shape;3896;p70"/>
          <p:cNvGraphicFramePr/>
          <p:nvPr>
            <p:extLst>
              <p:ext uri="{D42A27DB-BD31-4B8C-83A1-F6EECF244321}">
                <p14:modId xmlns:p14="http://schemas.microsoft.com/office/powerpoint/2010/main" val="1878140124"/>
              </p:ext>
            </p:extLst>
          </p:nvPr>
        </p:nvGraphicFramePr>
        <p:xfrm>
          <a:off x="767925" y="1328138"/>
          <a:ext cx="7608075" cy="3268100"/>
        </p:xfrm>
        <a:graphic>
          <a:graphicData uri="http://schemas.openxmlformats.org/drawingml/2006/table">
            <a:tbl>
              <a:tblPr>
                <a:noFill/>
                <a:tableStyleId>{BEBC80A0-35F3-4F05-9B53-90586DC92CF0}</a:tableStyleId>
              </a:tblPr>
              <a:tblGrid>
                <a:gridCol w="2536025">
                  <a:extLst>
                    <a:ext uri="{9D8B030D-6E8A-4147-A177-3AD203B41FA5}">
                      <a16:colId xmlns:a16="http://schemas.microsoft.com/office/drawing/2014/main" val="20000"/>
                    </a:ext>
                  </a:extLst>
                </a:gridCol>
                <a:gridCol w="2536025">
                  <a:extLst>
                    <a:ext uri="{9D8B030D-6E8A-4147-A177-3AD203B41FA5}">
                      <a16:colId xmlns:a16="http://schemas.microsoft.com/office/drawing/2014/main" val="20001"/>
                    </a:ext>
                  </a:extLst>
                </a:gridCol>
                <a:gridCol w="2536025">
                  <a:extLst>
                    <a:ext uri="{9D8B030D-6E8A-4147-A177-3AD203B41FA5}">
                      <a16:colId xmlns:a16="http://schemas.microsoft.com/office/drawing/2014/main" val="20002"/>
                    </a:ext>
                  </a:extLst>
                </a:gridCol>
              </a:tblGrid>
              <a:tr h="499800">
                <a:tc>
                  <a:txBody>
                    <a:bodyPr/>
                    <a:lstStyle/>
                    <a:p>
                      <a:pPr marL="0" lvl="0" indent="0" algn="ctr" rtl="0">
                        <a:spcBef>
                          <a:spcPts val="0"/>
                        </a:spcBef>
                        <a:spcAft>
                          <a:spcPts val="0"/>
                        </a:spcAft>
                        <a:buNone/>
                      </a:pP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Python</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Java</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Compilation</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Interpreted language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Complied</a:t>
                      </a:r>
                      <a:r>
                        <a:rPr lang="en" sz="1200" dirty="0">
                          <a:solidFill>
                            <a:schemeClr val="lt1"/>
                          </a:solidFill>
                          <a:latin typeface="Dosis"/>
                          <a:ea typeface="Dosis"/>
                          <a:cs typeface="Dosis"/>
                          <a:sym typeface="Dosis"/>
                        </a:rPr>
                        <a:t> language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Static/Dynamic</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Dynamic typed programming language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Static-typed programming language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Code</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Fewer lines of code </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Long lines of code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Performance</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Dynamic and slower</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Static and faster</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824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vs Java </a:t>
            </a:r>
            <a:r>
              <a:rPr lang="en" b="1" dirty="0"/>
              <a:t>comparison table</a:t>
            </a:r>
            <a:endParaRPr b="1" dirty="0"/>
          </a:p>
        </p:txBody>
      </p:sp>
      <p:graphicFrame>
        <p:nvGraphicFramePr>
          <p:cNvPr id="3896" name="Google Shape;3896;p70"/>
          <p:cNvGraphicFramePr/>
          <p:nvPr>
            <p:extLst>
              <p:ext uri="{D42A27DB-BD31-4B8C-83A1-F6EECF244321}">
                <p14:modId xmlns:p14="http://schemas.microsoft.com/office/powerpoint/2010/main" val="3955841880"/>
              </p:ext>
            </p:extLst>
          </p:nvPr>
        </p:nvGraphicFramePr>
        <p:xfrm>
          <a:off x="767925" y="1328138"/>
          <a:ext cx="7608075" cy="3268100"/>
        </p:xfrm>
        <a:graphic>
          <a:graphicData uri="http://schemas.openxmlformats.org/drawingml/2006/table">
            <a:tbl>
              <a:tblPr>
                <a:noFill/>
                <a:tableStyleId>{BEBC80A0-35F3-4F05-9B53-90586DC92CF0}</a:tableStyleId>
              </a:tblPr>
              <a:tblGrid>
                <a:gridCol w="2536025">
                  <a:extLst>
                    <a:ext uri="{9D8B030D-6E8A-4147-A177-3AD203B41FA5}">
                      <a16:colId xmlns:a16="http://schemas.microsoft.com/office/drawing/2014/main" val="20000"/>
                    </a:ext>
                  </a:extLst>
                </a:gridCol>
                <a:gridCol w="2536025">
                  <a:extLst>
                    <a:ext uri="{9D8B030D-6E8A-4147-A177-3AD203B41FA5}">
                      <a16:colId xmlns:a16="http://schemas.microsoft.com/office/drawing/2014/main" val="20001"/>
                    </a:ext>
                  </a:extLst>
                </a:gridCol>
                <a:gridCol w="2536025">
                  <a:extLst>
                    <a:ext uri="{9D8B030D-6E8A-4147-A177-3AD203B41FA5}">
                      <a16:colId xmlns:a16="http://schemas.microsoft.com/office/drawing/2014/main" val="20002"/>
                    </a:ext>
                  </a:extLst>
                </a:gridCol>
              </a:tblGrid>
              <a:tr h="499800">
                <a:tc>
                  <a:txBody>
                    <a:bodyPr/>
                    <a:lstStyle/>
                    <a:p>
                      <a:pPr marL="0" lvl="0" indent="0" algn="ctr" rtl="0">
                        <a:spcBef>
                          <a:spcPts val="0"/>
                        </a:spcBef>
                        <a:spcAft>
                          <a:spcPts val="0"/>
                        </a:spcAft>
                        <a:buNone/>
                      </a:pP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Python</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Java</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Learning curve and code readability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Easier to learn and read</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Difficult to learn and read</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Classes</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Refers to variables directly</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Uses getter and setter functions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Architecture</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Translates into machine-independent byte code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JVX runs codes and converts bytecode into machine-readable language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Best Feature</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Scientific and numeric computing, especially Machine learning </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lt1"/>
                          </a:solidFill>
                          <a:latin typeface="Dosis"/>
                          <a:ea typeface="Dosis"/>
                          <a:cs typeface="Dosis"/>
                          <a:sym typeface="Dosis"/>
                        </a:rPr>
                        <a:t>GUI apps and web app services</a:t>
                      </a:r>
                      <a:endParaRPr lang="en-US" dirty="0">
                        <a:solidFill>
                          <a:schemeClr val="lt1"/>
                        </a:solidFill>
                        <a:latin typeface="Dosis"/>
                        <a:ea typeface="Dosis"/>
                        <a:cs typeface="Dosis"/>
                        <a:sym typeface="Dosis"/>
                      </a:endParaRPr>
                    </a:p>
                    <a:p>
                      <a:pPr marL="0" lvl="0" indent="0" algn="ctr" rtl="0">
                        <a:spcBef>
                          <a:spcPts val="0"/>
                        </a:spcBef>
                        <a:spcAft>
                          <a:spcPts val="0"/>
                        </a:spcAft>
                        <a:buNone/>
                      </a:pP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360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vs Java </a:t>
            </a:r>
            <a:r>
              <a:rPr lang="en" b="1" dirty="0"/>
              <a:t>comparison table</a:t>
            </a:r>
            <a:endParaRPr b="1" dirty="0"/>
          </a:p>
        </p:txBody>
      </p:sp>
      <p:graphicFrame>
        <p:nvGraphicFramePr>
          <p:cNvPr id="3896" name="Google Shape;3896;p70"/>
          <p:cNvGraphicFramePr/>
          <p:nvPr>
            <p:extLst>
              <p:ext uri="{D42A27DB-BD31-4B8C-83A1-F6EECF244321}">
                <p14:modId xmlns:p14="http://schemas.microsoft.com/office/powerpoint/2010/main" val="2646749704"/>
              </p:ext>
            </p:extLst>
          </p:nvPr>
        </p:nvGraphicFramePr>
        <p:xfrm>
          <a:off x="767925" y="1328138"/>
          <a:ext cx="7608075" cy="2576025"/>
        </p:xfrm>
        <a:graphic>
          <a:graphicData uri="http://schemas.openxmlformats.org/drawingml/2006/table">
            <a:tbl>
              <a:tblPr>
                <a:noFill/>
                <a:tableStyleId>{BEBC80A0-35F3-4F05-9B53-90586DC92CF0}</a:tableStyleId>
              </a:tblPr>
              <a:tblGrid>
                <a:gridCol w="2536025">
                  <a:extLst>
                    <a:ext uri="{9D8B030D-6E8A-4147-A177-3AD203B41FA5}">
                      <a16:colId xmlns:a16="http://schemas.microsoft.com/office/drawing/2014/main" val="20000"/>
                    </a:ext>
                  </a:extLst>
                </a:gridCol>
                <a:gridCol w="2536025">
                  <a:extLst>
                    <a:ext uri="{9D8B030D-6E8A-4147-A177-3AD203B41FA5}">
                      <a16:colId xmlns:a16="http://schemas.microsoft.com/office/drawing/2014/main" val="20001"/>
                    </a:ext>
                  </a:extLst>
                </a:gridCol>
                <a:gridCol w="2536025">
                  <a:extLst>
                    <a:ext uri="{9D8B030D-6E8A-4147-A177-3AD203B41FA5}">
                      <a16:colId xmlns:a16="http://schemas.microsoft.com/office/drawing/2014/main" val="20002"/>
                    </a:ext>
                  </a:extLst>
                </a:gridCol>
              </a:tblGrid>
              <a:tr h="499800">
                <a:tc>
                  <a:txBody>
                    <a:bodyPr/>
                    <a:lstStyle/>
                    <a:p>
                      <a:pPr marL="0" lvl="0" indent="0" algn="ctr" rtl="0">
                        <a:spcBef>
                          <a:spcPts val="0"/>
                        </a:spcBef>
                        <a:spcAft>
                          <a:spcPts val="0"/>
                        </a:spcAft>
                        <a:buNone/>
                      </a:pP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Python</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Java</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Game development Engines</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Cocos, Pandas3D</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err="1">
                          <a:solidFill>
                            <a:schemeClr val="lt1"/>
                          </a:solidFill>
                          <a:latin typeface="Dosis"/>
                          <a:ea typeface="Dosis"/>
                          <a:cs typeface="Dosis"/>
                          <a:sym typeface="Dosis"/>
                        </a:rPr>
                        <a:t>JMonkey</a:t>
                      </a:r>
                      <a:r>
                        <a:rPr lang="en-US" sz="1200" dirty="0">
                          <a:solidFill>
                            <a:schemeClr val="lt1"/>
                          </a:solidFill>
                          <a:latin typeface="Dosis"/>
                          <a:ea typeface="Dosis"/>
                          <a:cs typeface="Dosis"/>
                          <a:sym typeface="Dosis"/>
                        </a:rPr>
                        <a:t> Engine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Backend framework</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Django, flask</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Spring, Blade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Database support</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Weak connectivity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1"/>
                          </a:solidFill>
                          <a:latin typeface="Dosis"/>
                          <a:ea typeface="Dosis"/>
                          <a:cs typeface="Dosis"/>
                          <a:sym typeface="Dosis"/>
                        </a:rPr>
                        <a:t>Stable connectivity</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926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33168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vs Java </a:t>
            </a:r>
            <a:r>
              <a:rPr lang="en" b="1" dirty="0"/>
              <a:t>comparison table</a:t>
            </a:r>
            <a:endParaRPr b="1" dirty="0"/>
          </a:p>
        </p:txBody>
      </p:sp>
      <p:pic>
        <p:nvPicPr>
          <p:cNvPr id="3" name="Picture 2">
            <a:extLst>
              <a:ext uri="{FF2B5EF4-FFF2-40B4-BE49-F238E27FC236}">
                <a16:creationId xmlns:a16="http://schemas.microsoft.com/office/drawing/2014/main" id="{C783ABB1-D6A3-EB96-01A5-5622532BFFB5}"/>
              </a:ext>
            </a:extLst>
          </p:cNvPr>
          <p:cNvPicPr>
            <a:picLocks noChangeAspect="1"/>
          </p:cNvPicPr>
          <p:nvPr/>
        </p:nvPicPr>
        <p:blipFill>
          <a:blip r:embed="rId3"/>
          <a:stretch>
            <a:fillRect/>
          </a:stretch>
        </p:blipFill>
        <p:spPr>
          <a:xfrm>
            <a:off x="1159316" y="1027970"/>
            <a:ext cx="6825367" cy="3839269"/>
          </a:xfrm>
          <a:prstGeom prst="rect">
            <a:avLst/>
          </a:prstGeom>
        </p:spPr>
      </p:pic>
    </p:spTree>
    <p:extLst>
      <p:ext uri="{BB962C8B-B14F-4D97-AF65-F5344CB8AC3E}">
        <p14:creationId xmlns:p14="http://schemas.microsoft.com/office/powerpoint/2010/main" val="1763507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337927"/>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Montserrat"/>
                <a:ea typeface="Montserrat"/>
                <a:cs typeface="Montserrat"/>
                <a:sym typeface="Montserrat"/>
              </a:rPr>
              <a:t>Conclusion</a:t>
            </a:r>
            <a:endParaRPr dirty="0"/>
          </a:p>
        </p:txBody>
      </p:sp>
      <p:sp>
        <p:nvSpPr>
          <p:cNvPr id="3824" name="Google Shape;3824;p67"/>
          <p:cNvSpPr txBox="1">
            <a:spLocks noGrp="1"/>
          </p:cNvSpPr>
          <p:nvPr>
            <p:ph type="subTitle" idx="1"/>
          </p:nvPr>
        </p:nvSpPr>
        <p:spPr>
          <a:xfrm>
            <a:off x="713224" y="1191492"/>
            <a:ext cx="7876593" cy="2078182"/>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700" dirty="0"/>
              <a:t>We can conclude that both Python and Java languages have their strengths and weaknesses. The choice completely depends on your project requirements, your familiarity with the languages, and the ecosystem you intend to work within.</a:t>
            </a:r>
          </a:p>
        </p:txBody>
      </p:sp>
    </p:spTree>
    <p:extLst>
      <p:ext uri="{BB962C8B-B14F-4D97-AF65-F5344CB8AC3E}">
        <p14:creationId xmlns:p14="http://schemas.microsoft.com/office/powerpoint/2010/main" val="1736661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337927"/>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Montserrat"/>
                <a:sym typeface="Montserrat"/>
              </a:rPr>
              <a:t>References</a:t>
            </a:r>
            <a:endParaRPr dirty="0"/>
          </a:p>
        </p:txBody>
      </p:sp>
      <p:sp>
        <p:nvSpPr>
          <p:cNvPr id="3824" name="Google Shape;3824;p67"/>
          <p:cNvSpPr txBox="1">
            <a:spLocks noGrp="1"/>
          </p:cNvSpPr>
          <p:nvPr>
            <p:ph type="subTitle" idx="1"/>
          </p:nvPr>
        </p:nvSpPr>
        <p:spPr>
          <a:xfrm>
            <a:off x="713224" y="1191492"/>
            <a:ext cx="7876593" cy="3362754"/>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700" dirty="0">
                <a:hlinkClick r:id="rId3"/>
              </a:rPr>
              <a:t>https://github.com/resources/articles/software-development/what-is-a-programming-language</a:t>
            </a:r>
            <a:r>
              <a:rPr lang="en-US" sz="1700" dirty="0"/>
              <a:t> retrieved on 20th August, 2024</a:t>
            </a:r>
          </a:p>
          <a:p>
            <a:pPr marL="0" lvl="0" indent="0" algn="just" rtl="0">
              <a:lnSpc>
                <a:spcPct val="150000"/>
              </a:lnSpc>
              <a:spcBef>
                <a:spcPts val="0"/>
              </a:spcBef>
              <a:spcAft>
                <a:spcPts val="0"/>
              </a:spcAft>
              <a:buNone/>
            </a:pPr>
            <a:endParaRPr lang="en-US" sz="1700" dirty="0"/>
          </a:p>
          <a:p>
            <a:pPr marL="0" lvl="0" indent="0" algn="just" rtl="0">
              <a:lnSpc>
                <a:spcPct val="150000"/>
              </a:lnSpc>
              <a:spcBef>
                <a:spcPts val="0"/>
              </a:spcBef>
              <a:spcAft>
                <a:spcPts val="0"/>
              </a:spcAft>
              <a:buNone/>
            </a:pPr>
            <a:r>
              <a:rPr lang="en-US" sz="1700" dirty="0">
                <a:hlinkClick r:id="rId4"/>
              </a:rPr>
              <a:t>Programming language index - https://www.tiobe.com/tiobe-index/</a:t>
            </a:r>
            <a:r>
              <a:rPr lang="en-US" sz="1700" dirty="0"/>
              <a:t> retrieved on 22</a:t>
            </a:r>
            <a:r>
              <a:rPr lang="en-US" sz="1700" baseline="30000" dirty="0"/>
              <a:t>nd</a:t>
            </a:r>
            <a:r>
              <a:rPr lang="en-US" sz="1700" dirty="0"/>
              <a:t> August, 2024.</a:t>
            </a:r>
          </a:p>
          <a:p>
            <a:pPr marL="0" lvl="0" indent="0" algn="just" rtl="0">
              <a:lnSpc>
                <a:spcPct val="150000"/>
              </a:lnSpc>
              <a:spcBef>
                <a:spcPts val="0"/>
              </a:spcBef>
              <a:spcAft>
                <a:spcPts val="0"/>
              </a:spcAft>
              <a:buNone/>
            </a:pPr>
            <a:endParaRPr lang="en-US" sz="1700" dirty="0"/>
          </a:p>
          <a:p>
            <a:pPr marL="0" indent="0" algn="just">
              <a:lnSpc>
                <a:spcPct val="150000"/>
              </a:lnSpc>
            </a:pPr>
            <a:r>
              <a:rPr lang="en-US" sz="1700" dirty="0">
                <a:hlinkClick r:id="rId5"/>
              </a:rPr>
              <a:t>https://radixweb.com/blog/python-vs-java</a:t>
            </a:r>
            <a:r>
              <a:rPr lang="en-US" sz="1700" dirty="0"/>
              <a:t> retrieved on 24th August, 2024.</a:t>
            </a:r>
          </a:p>
          <a:p>
            <a:pPr marL="0" lvl="0" indent="0" algn="just" rtl="0">
              <a:lnSpc>
                <a:spcPct val="150000"/>
              </a:lnSpc>
              <a:spcBef>
                <a:spcPts val="0"/>
              </a:spcBef>
              <a:spcAft>
                <a:spcPts val="0"/>
              </a:spcAft>
              <a:buNone/>
            </a:pPr>
            <a:endParaRPr sz="1700" dirty="0"/>
          </a:p>
        </p:txBody>
      </p:sp>
    </p:spTree>
    <p:extLst>
      <p:ext uri="{BB962C8B-B14F-4D97-AF65-F5344CB8AC3E}">
        <p14:creationId xmlns:p14="http://schemas.microsoft.com/office/powerpoint/2010/main" val="263931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9"/>
        <p:cNvGrpSpPr/>
        <p:nvPr/>
      </p:nvGrpSpPr>
      <p:grpSpPr>
        <a:xfrm>
          <a:off x="0" y="0"/>
          <a:ext cx="0" cy="0"/>
          <a:chOff x="0" y="0"/>
          <a:chExt cx="0" cy="0"/>
        </a:xfrm>
      </p:grpSpPr>
      <p:sp>
        <p:nvSpPr>
          <p:cNvPr id="4971" name="Google Shape;4971;p109"/>
          <p:cNvSpPr txBox="1">
            <a:spLocks noGrp="1"/>
          </p:cNvSpPr>
          <p:nvPr>
            <p:ph type="title"/>
          </p:nvPr>
        </p:nvSpPr>
        <p:spPr>
          <a:xfrm>
            <a:off x="557567" y="1878273"/>
            <a:ext cx="4014433" cy="1386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b="1" dirty="0"/>
              <a:t>Thank you</a:t>
            </a:r>
            <a:endParaRPr sz="5400" b="1" dirty="0"/>
          </a:p>
        </p:txBody>
      </p:sp>
      <p:grpSp>
        <p:nvGrpSpPr>
          <p:cNvPr id="4972" name="Google Shape;4972;p109"/>
          <p:cNvGrpSpPr/>
          <p:nvPr/>
        </p:nvGrpSpPr>
        <p:grpSpPr>
          <a:xfrm rot="5400000">
            <a:off x="5454420" y="1224117"/>
            <a:ext cx="2133610" cy="3252419"/>
            <a:chOff x="1433390" y="658863"/>
            <a:chExt cx="2418785" cy="3625481"/>
          </a:xfrm>
        </p:grpSpPr>
        <p:sp>
          <p:nvSpPr>
            <p:cNvPr id="4973" name="Google Shape;4973;p109"/>
            <p:cNvSpPr/>
            <p:nvPr/>
          </p:nvSpPr>
          <p:spPr>
            <a:xfrm rot="5400000">
              <a:off x="830042" y="1262211"/>
              <a:ext cx="3625481" cy="2418785"/>
            </a:xfrm>
            <a:custGeom>
              <a:avLst/>
              <a:gdLst/>
              <a:ahLst/>
              <a:cxnLst/>
              <a:rect l="l" t="t" r="r" b="b"/>
              <a:pathLst>
                <a:path w="116192" h="71870" extrusionOk="0">
                  <a:moveTo>
                    <a:pt x="106602" y="9606"/>
                  </a:moveTo>
                  <a:lnTo>
                    <a:pt x="106602" y="62263"/>
                  </a:lnTo>
                  <a:lnTo>
                    <a:pt x="9607" y="62263"/>
                  </a:lnTo>
                  <a:lnTo>
                    <a:pt x="9607" y="9606"/>
                  </a:lnTo>
                  <a:close/>
                  <a:moveTo>
                    <a:pt x="4796" y="0"/>
                  </a:moveTo>
                  <a:cubicBezTo>
                    <a:pt x="2153" y="0"/>
                    <a:pt x="1" y="2152"/>
                    <a:pt x="1" y="4795"/>
                  </a:cubicBezTo>
                  <a:lnTo>
                    <a:pt x="1" y="67058"/>
                  </a:lnTo>
                  <a:cubicBezTo>
                    <a:pt x="1" y="69718"/>
                    <a:pt x="2153" y="71870"/>
                    <a:pt x="4796" y="71870"/>
                  </a:cubicBezTo>
                  <a:lnTo>
                    <a:pt x="111397" y="71870"/>
                  </a:lnTo>
                  <a:cubicBezTo>
                    <a:pt x="114040" y="71870"/>
                    <a:pt x="116192" y="69718"/>
                    <a:pt x="116192" y="67058"/>
                  </a:cubicBezTo>
                  <a:lnTo>
                    <a:pt x="116192" y="4795"/>
                  </a:lnTo>
                  <a:cubicBezTo>
                    <a:pt x="116192" y="2152"/>
                    <a:pt x="114040" y="0"/>
                    <a:pt x="1113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4974" name="Google Shape;4974;p109"/>
            <p:cNvSpPr/>
            <p:nvPr/>
          </p:nvSpPr>
          <p:spPr>
            <a:xfrm>
              <a:off x="2489277" y="751494"/>
              <a:ext cx="387900" cy="56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09"/>
            <p:cNvSpPr/>
            <p:nvPr/>
          </p:nvSpPr>
          <p:spPr>
            <a:xfrm rot="5400000">
              <a:off x="2601338" y="4114808"/>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6" name="Google Shape;4976;p109"/>
          <p:cNvSpPr/>
          <p:nvPr/>
        </p:nvSpPr>
        <p:spPr>
          <a:xfrm>
            <a:off x="5151175" y="2042050"/>
            <a:ext cx="27330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Placeholder 3">
            <a:extLst>
              <a:ext uri="{FF2B5EF4-FFF2-40B4-BE49-F238E27FC236}">
                <a16:creationId xmlns:a16="http://schemas.microsoft.com/office/drawing/2014/main" id="{EFC18808-BC71-67A1-6AA1-F10D0F1FAAB8}"/>
              </a:ext>
            </a:extLst>
          </p:cNvPr>
          <p:cNvPicPr>
            <a:picLocks noGrp="1" noChangeAspect="1"/>
          </p:cNvPicPr>
          <p:nvPr>
            <p:ph type="pic" idx="2"/>
          </p:nvPr>
        </p:nvPicPr>
        <p:blipFill>
          <a:blip r:embed="rId3"/>
          <a:srcRect l="2732" r="2732"/>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pace Grotesk Light"/>
                <a:ea typeface="Space Grotesk Light"/>
                <a:cs typeface="Space Grotesk Light"/>
                <a:sym typeface="Space Grotesk Light"/>
              </a:rPr>
              <a:t>Table of </a:t>
            </a:r>
            <a:r>
              <a:rPr lang="en" b="1">
                <a:latin typeface="Space Grotesk"/>
                <a:ea typeface="Space Grotesk"/>
                <a:cs typeface="Space Grotesk"/>
                <a:sym typeface="Space Grotesk"/>
              </a:rPr>
              <a:t>contents</a:t>
            </a:r>
            <a:endParaRPr b="1">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a:t>
            </a:r>
            <a:endParaRPr dirty="0"/>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717" name="Google Shape;3717;p63"/>
          <p:cNvSpPr txBox="1">
            <a:spLocks noGrp="1"/>
          </p:cNvSpPr>
          <p:nvPr>
            <p:ph type="title" idx="6"/>
          </p:nvPr>
        </p:nvSpPr>
        <p:spPr>
          <a:xfrm>
            <a:off x="5045226"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5" name="Google Shape;3711;p63">
            <a:extLst>
              <a:ext uri="{FF2B5EF4-FFF2-40B4-BE49-F238E27FC236}">
                <a16:creationId xmlns:a16="http://schemas.microsoft.com/office/drawing/2014/main" id="{81A9A137-0A22-1F91-1012-A04C238FA684}"/>
              </a:ext>
            </a:extLst>
          </p:cNvPr>
          <p:cNvSpPr txBox="1">
            <a:spLocks/>
          </p:cNvSpPr>
          <p:nvPr/>
        </p:nvSpPr>
        <p:spPr>
          <a:xfrm>
            <a:off x="1489322" y="2869297"/>
            <a:ext cx="2574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9pPr>
          </a:lstStyle>
          <a:p>
            <a:r>
              <a:rPr lang="en" dirty="0"/>
              <a:t>References</a:t>
            </a:r>
            <a:endParaRPr lang="en-US" dirty="0"/>
          </a:p>
        </p:txBody>
      </p:sp>
      <p:sp>
        <p:nvSpPr>
          <p:cNvPr id="6" name="Google Shape;3712;p63">
            <a:extLst>
              <a:ext uri="{FF2B5EF4-FFF2-40B4-BE49-F238E27FC236}">
                <a16:creationId xmlns:a16="http://schemas.microsoft.com/office/drawing/2014/main" id="{CEE9B90B-689E-CA43-79A2-A62ACA4B01CD}"/>
              </a:ext>
            </a:extLst>
          </p:cNvPr>
          <p:cNvSpPr txBox="1">
            <a:spLocks/>
          </p:cNvSpPr>
          <p:nvPr/>
        </p:nvSpPr>
        <p:spPr>
          <a:xfrm>
            <a:off x="713225" y="3021697"/>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pace Grotesk"/>
              <a:buNone/>
              <a:defRPr sz="3300" b="1"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9pPr>
          </a:lstStyle>
          <a:p>
            <a:r>
              <a:rPr lang="en"/>
              <a:t>05</a:t>
            </a:r>
            <a:endParaRPr lang="en" dirty="0"/>
          </a:p>
        </p:txBody>
      </p:sp>
      <p:sp>
        <p:nvSpPr>
          <p:cNvPr id="7" name="Google Shape;3722;p63">
            <a:extLst>
              <a:ext uri="{FF2B5EF4-FFF2-40B4-BE49-F238E27FC236}">
                <a16:creationId xmlns:a16="http://schemas.microsoft.com/office/drawing/2014/main" id="{F11F9DB5-262B-98D1-0C1B-4CD8623CAD7D}"/>
              </a:ext>
            </a:extLst>
          </p:cNvPr>
          <p:cNvSpPr txBox="1">
            <a:spLocks/>
          </p:cNvSpPr>
          <p:nvPr/>
        </p:nvSpPr>
        <p:spPr>
          <a:xfrm>
            <a:off x="1489322" y="1975525"/>
            <a:ext cx="25743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l"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pPr marL="0" indent="0"/>
            <a:r>
              <a:rPr lang="en-US"/>
              <a:t>Python vs Java</a:t>
            </a:r>
            <a:endParaRPr lang="en-US" dirty="0"/>
          </a:p>
        </p:txBody>
      </p:sp>
    </p:spTree>
    <p:extLst>
      <p:ext uri="{BB962C8B-B14F-4D97-AF65-F5344CB8AC3E}">
        <p14:creationId xmlns:p14="http://schemas.microsoft.com/office/powerpoint/2010/main" val="298232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Introduction</a:t>
            </a:r>
            <a:endParaRPr sz="3600" b="1" dirty="0"/>
          </a:p>
        </p:txBody>
      </p:sp>
      <p:sp>
        <p:nvSpPr>
          <p:cNvPr id="3772" name="Google Shape;3772;p66"/>
          <p:cNvSpPr txBox="1">
            <a:spLocks noGrp="1"/>
          </p:cNvSpPr>
          <p:nvPr>
            <p:ph type="subTitle" idx="1"/>
          </p:nvPr>
        </p:nvSpPr>
        <p:spPr>
          <a:xfrm>
            <a:off x="5449425" y="3203575"/>
            <a:ext cx="2998800" cy="604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Concept of Programming Language</a:t>
            </a:r>
            <a:endParaRPr sz="1400" dirty="0"/>
          </a:p>
        </p:txBody>
      </p:sp>
      <p:sp>
        <p:nvSpPr>
          <p:cNvPr id="3773" name="Google Shape;3773;p66"/>
          <p:cNvSpPr txBox="1">
            <a:spLocks noGrp="1"/>
          </p:cNvSpPr>
          <p:nvPr>
            <p:ph type="title" idx="2"/>
          </p:nvPr>
        </p:nvSpPr>
        <p:spPr>
          <a:xfrm>
            <a:off x="3377825"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135332"/>
            <a:ext cx="5067900" cy="20663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b="1" dirty="0">
                <a:latin typeface="Montserrat"/>
                <a:ea typeface="Montserrat"/>
                <a:cs typeface="Montserrat"/>
                <a:sym typeface="Montserrat"/>
              </a:rPr>
              <a:t>What is</a:t>
            </a:r>
            <a:br>
              <a:rPr lang="en" sz="3200" b="1" dirty="0">
                <a:latin typeface="Montserrat"/>
                <a:ea typeface="Montserrat"/>
                <a:cs typeface="Montserrat"/>
                <a:sym typeface="Montserrat"/>
              </a:rPr>
            </a:br>
            <a:r>
              <a:rPr lang="en" sz="3200" b="1" dirty="0">
                <a:latin typeface="Montserrat"/>
                <a:ea typeface="Montserrat"/>
                <a:cs typeface="Montserrat"/>
                <a:sym typeface="Montserrat"/>
              </a:rPr>
              <a:t>Programming Language?</a:t>
            </a:r>
            <a:endParaRPr sz="3200" dirty="0"/>
          </a:p>
        </p:txBody>
      </p:sp>
      <p:sp>
        <p:nvSpPr>
          <p:cNvPr id="3824" name="Google Shape;3824;p67"/>
          <p:cNvSpPr txBox="1">
            <a:spLocks noGrp="1"/>
          </p:cNvSpPr>
          <p:nvPr>
            <p:ph type="subTitle" idx="1"/>
          </p:nvPr>
        </p:nvSpPr>
        <p:spPr>
          <a:xfrm>
            <a:off x="694175" y="1723629"/>
            <a:ext cx="5106000" cy="307919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t>A programming language is a set of instructions that enables humans to communicate commands to a computer in software development.</a:t>
            </a:r>
          </a:p>
          <a:p>
            <a:pPr marL="0" lvl="0" indent="0" algn="just" rtl="0">
              <a:lnSpc>
                <a:spcPct val="150000"/>
              </a:lnSpc>
              <a:spcBef>
                <a:spcPts val="0"/>
              </a:spcBef>
              <a:spcAft>
                <a:spcPts val="0"/>
              </a:spcAft>
              <a:buNone/>
            </a:pPr>
            <a:r>
              <a:rPr lang="en-US" dirty="0"/>
              <a:t>Python and Java are examples of Application-based Programming languages. They are ranked 3</a:t>
            </a:r>
            <a:r>
              <a:rPr lang="en-US" baseline="30000" dirty="0"/>
              <a:t>rd</a:t>
            </a:r>
            <a:r>
              <a:rPr lang="en-US" dirty="0"/>
              <a:t> and 4</a:t>
            </a:r>
            <a:r>
              <a:rPr lang="en-US" baseline="30000" dirty="0"/>
              <a:t>th</a:t>
            </a:r>
            <a:r>
              <a:rPr lang="en-US" dirty="0"/>
              <a:t> respectively on the most popular programming language among programmers for 2024 (statista.com)</a:t>
            </a:r>
          </a:p>
        </p:txBody>
      </p:sp>
      <p:grpSp>
        <p:nvGrpSpPr>
          <p:cNvPr id="3812" name="Google Shape;4461;p91">
            <a:extLst>
              <a:ext uri="{FF2B5EF4-FFF2-40B4-BE49-F238E27FC236}">
                <a16:creationId xmlns:a16="http://schemas.microsoft.com/office/drawing/2014/main" id="{6B794AAF-2DD4-7574-2DA8-BD26926950BB}"/>
              </a:ext>
            </a:extLst>
          </p:cNvPr>
          <p:cNvGrpSpPr/>
          <p:nvPr/>
        </p:nvGrpSpPr>
        <p:grpSpPr>
          <a:xfrm flipH="1">
            <a:off x="6459470" y="1765839"/>
            <a:ext cx="2128873" cy="3377661"/>
            <a:chOff x="5358500" y="3844150"/>
            <a:chExt cx="333350" cy="528900"/>
          </a:xfrm>
        </p:grpSpPr>
        <p:sp>
          <p:nvSpPr>
            <p:cNvPr id="3813" name="Google Shape;4462;p91">
              <a:extLst>
                <a:ext uri="{FF2B5EF4-FFF2-40B4-BE49-F238E27FC236}">
                  <a16:creationId xmlns:a16="http://schemas.microsoft.com/office/drawing/2014/main" id="{E6E10038-3EBA-DEA3-A99A-DB2E972FC45E}"/>
                </a:ext>
              </a:extLst>
            </p:cNvPr>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4463;p91">
              <a:extLst>
                <a:ext uri="{FF2B5EF4-FFF2-40B4-BE49-F238E27FC236}">
                  <a16:creationId xmlns:a16="http://schemas.microsoft.com/office/drawing/2014/main" id="{C9527A59-AB13-F515-D923-3FCC6C024BA5}"/>
                </a:ext>
              </a:extLst>
            </p:cNvPr>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4464;p91">
              <a:extLst>
                <a:ext uri="{FF2B5EF4-FFF2-40B4-BE49-F238E27FC236}">
                  <a16:creationId xmlns:a16="http://schemas.microsoft.com/office/drawing/2014/main" id="{E5D59382-ACF5-2C5D-A646-6D001DE63961}"/>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4465;p91">
              <a:extLst>
                <a:ext uri="{FF2B5EF4-FFF2-40B4-BE49-F238E27FC236}">
                  <a16:creationId xmlns:a16="http://schemas.microsoft.com/office/drawing/2014/main" id="{15A0A2E4-D02F-1961-1F49-860091F98DB7}"/>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4466;p91">
              <a:extLst>
                <a:ext uri="{FF2B5EF4-FFF2-40B4-BE49-F238E27FC236}">
                  <a16:creationId xmlns:a16="http://schemas.microsoft.com/office/drawing/2014/main" id="{CC54082F-3D02-EF22-DAA4-6FE2DFC16741}"/>
                </a:ext>
              </a:extLst>
            </p:cNvPr>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4467;p91">
              <a:extLst>
                <a:ext uri="{FF2B5EF4-FFF2-40B4-BE49-F238E27FC236}">
                  <a16:creationId xmlns:a16="http://schemas.microsoft.com/office/drawing/2014/main" id="{18EC3E66-4836-70A8-D5E6-FEAE9E7E760E}"/>
                </a:ext>
              </a:extLst>
            </p:cNvPr>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4468;p91">
              <a:extLst>
                <a:ext uri="{FF2B5EF4-FFF2-40B4-BE49-F238E27FC236}">
                  <a16:creationId xmlns:a16="http://schemas.microsoft.com/office/drawing/2014/main" id="{2171D225-6A41-491A-FE33-FF9B8FDF40DD}"/>
                </a:ext>
              </a:extLst>
            </p:cNvPr>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4469;p91">
              <a:extLst>
                <a:ext uri="{FF2B5EF4-FFF2-40B4-BE49-F238E27FC236}">
                  <a16:creationId xmlns:a16="http://schemas.microsoft.com/office/drawing/2014/main" id="{208E3CCC-02CC-4FEE-3534-93468A58425B}"/>
                </a:ext>
              </a:extLst>
            </p:cNvPr>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4470;p91">
              <a:extLst>
                <a:ext uri="{FF2B5EF4-FFF2-40B4-BE49-F238E27FC236}">
                  <a16:creationId xmlns:a16="http://schemas.microsoft.com/office/drawing/2014/main" id="{ADF60DC4-FA63-36DB-B528-D10991C74E1F}"/>
                </a:ext>
              </a:extLst>
            </p:cNvPr>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4471;p91">
              <a:extLst>
                <a:ext uri="{FF2B5EF4-FFF2-40B4-BE49-F238E27FC236}">
                  <a16:creationId xmlns:a16="http://schemas.microsoft.com/office/drawing/2014/main" id="{643C9C14-E97B-5875-9D21-ECF9CD7BE043}"/>
                </a:ext>
              </a:extLst>
            </p:cNvPr>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4472;p91">
              <a:extLst>
                <a:ext uri="{FF2B5EF4-FFF2-40B4-BE49-F238E27FC236}">
                  <a16:creationId xmlns:a16="http://schemas.microsoft.com/office/drawing/2014/main" id="{C1F6CE53-2151-047F-C65D-A7A6889D615E}"/>
                </a:ext>
              </a:extLst>
            </p:cNvPr>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4473;p91">
              <a:extLst>
                <a:ext uri="{FF2B5EF4-FFF2-40B4-BE49-F238E27FC236}">
                  <a16:creationId xmlns:a16="http://schemas.microsoft.com/office/drawing/2014/main" id="{DB25ABAD-0209-4502-A7DC-8418D359073B}"/>
                </a:ext>
              </a:extLst>
            </p:cNvPr>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4474;p91">
              <a:extLst>
                <a:ext uri="{FF2B5EF4-FFF2-40B4-BE49-F238E27FC236}">
                  <a16:creationId xmlns:a16="http://schemas.microsoft.com/office/drawing/2014/main" id="{D5ED46A6-ED3D-CBEA-0643-344939B0EF52}"/>
                </a:ext>
              </a:extLst>
            </p:cNvPr>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4475;p91">
              <a:extLst>
                <a:ext uri="{FF2B5EF4-FFF2-40B4-BE49-F238E27FC236}">
                  <a16:creationId xmlns:a16="http://schemas.microsoft.com/office/drawing/2014/main" id="{58725EB5-E08C-B3B6-9784-D97FAA213861}"/>
                </a:ext>
              </a:extLst>
            </p:cNvPr>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4476;p91">
              <a:extLst>
                <a:ext uri="{FF2B5EF4-FFF2-40B4-BE49-F238E27FC236}">
                  <a16:creationId xmlns:a16="http://schemas.microsoft.com/office/drawing/2014/main" id="{EC767910-D47C-5408-0717-FFBAD487AF50}"/>
                </a:ext>
              </a:extLst>
            </p:cNvPr>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4477;p91">
              <a:extLst>
                <a:ext uri="{FF2B5EF4-FFF2-40B4-BE49-F238E27FC236}">
                  <a16:creationId xmlns:a16="http://schemas.microsoft.com/office/drawing/2014/main" id="{647F5D0D-69DF-7EB5-72AE-BB799A599B85}"/>
                </a:ext>
              </a:extLst>
            </p:cNvPr>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4478;p91">
              <a:extLst>
                <a:ext uri="{FF2B5EF4-FFF2-40B4-BE49-F238E27FC236}">
                  <a16:creationId xmlns:a16="http://schemas.microsoft.com/office/drawing/2014/main" id="{DBE25463-ABCF-C602-4821-8CDD055C07C1}"/>
                </a:ext>
              </a:extLst>
            </p:cNvPr>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4479;p91">
              <a:extLst>
                <a:ext uri="{FF2B5EF4-FFF2-40B4-BE49-F238E27FC236}">
                  <a16:creationId xmlns:a16="http://schemas.microsoft.com/office/drawing/2014/main" id="{D12589C5-901C-C9F4-4B58-A347A043A3CD}"/>
                </a:ext>
              </a:extLst>
            </p:cNvPr>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4480;p91">
              <a:extLst>
                <a:ext uri="{FF2B5EF4-FFF2-40B4-BE49-F238E27FC236}">
                  <a16:creationId xmlns:a16="http://schemas.microsoft.com/office/drawing/2014/main" id="{AC4A6C97-F8F3-E017-B750-8380C1D04D68}"/>
                </a:ext>
              </a:extLst>
            </p:cNvPr>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4481;p91">
              <a:extLst>
                <a:ext uri="{FF2B5EF4-FFF2-40B4-BE49-F238E27FC236}">
                  <a16:creationId xmlns:a16="http://schemas.microsoft.com/office/drawing/2014/main" id="{C26078AC-498F-07F1-6E3B-99581056D57B}"/>
                </a:ext>
              </a:extLst>
            </p:cNvPr>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4482;p91">
              <a:extLst>
                <a:ext uri="{FF2B5EF4-FFF2-40B4-BE49-F238E27FC236}">
                  <a16:creationId xmlns:a16="http://schemas.microsoft.com/office/drawing/2014/main" id="{496EFD62-4D88-A4F9-503E-EBCF2D1C9AE1}"/>
                </a:ext>
              </a:extLst>
            </p:cNvPr>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4483;p91">
              <a:extLst>
                <a:ext uri="{FF2B5EF4-FFF2-40B4-BE49-F238E27FC236}">
                  <a16:creationId xmlns:a16="http://schemas.microsoft.com/office/drawing/2014/main" id="{36DC6271-9DB0-6DDA-1879-7438BCCE40DF}"/>
                </a:ext>
              </a:extLst>
            </p:cNvPr>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4484;p91">
              <a:extLst>
                <a:ext uri="{FF2B5EF4-FFF2-40B4-BE49-F238E27FC236}">
                  <a16:creationId xmlns:a16="http://schemas.microsoft.com/office/drawing/2014/main" id="{5526F392-BA56-D96D-AD26-E1C03FFC6E07}"/>
                </a:ext>
              </a:extLst>
            </p:cNvPr>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4485;p91">
              <a:extLst>
                <a:ext uri="{FF2B5EF4-FFF2-40B4-BE49-F238E27FC236}">
                  <a16:creationId xmlns:a16="http://schemas.microsoft.com/office/drawing/2014/main" id="{4236B0E1-7F3E-9BD9-923C-14ED4B8A2A8A}"/>
                </a:ext>
              </a:extLst>
            </p:cNvPr>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4486;p91">
              <a:extLst>
                <a:ext uri="{FF2B5EF4-FFF2-40B4-BE49-F238E27FC236}">
                  <a16:creationId xmlns:a16="http://schemas.microsoft.com/office/drawing/2014/main" id="{86B90A2C-84B3-37CB-47B6-2C2D80DEF537}"/>
                </a:ext>
              </a:extLst>
            </p:cNvPr>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4487;p91">
              <a:extLst>
                <a:ext uri="{FF2B5EF4-FFF2-40B4-BE49-F238E27FC236}">
                  <a16:creationId xmlns:a16="http://schemas.microsoft.com/office/drawing/2014/main" id="{2DE2AC3E-CD45-3266-7D6C-58D7B496CC3E}"/>
                </a:ext>
              </a:extLst>
            </p:cNvPr>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4488;p91">
              <a:extLst>
                <a:ext uri="{FF2B5EF4-FFF2-40B4-BE49-F238E27FC236}">
                  <a16:creationId xmlns:a16="http://schemas.microsoft.com/office/drawing/2014/main" id="{0D00E565-CD0B-88AC-2CB5-4A2D5C57581E}"/>
                </a:ext>
              </a:extLst>
            </p:cNvPr>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4489;p91">
              <a:extLst>
                <a:ext uri="{FF2B5EF4-FFF2-40B4-BE49-F238E27FC236}">
                  <a16:creationId xmlns:a16="http://schemas.microsoft.com/office/drawing/2014/main" id="{DCD04CD1-AE28-2B48-E21B-9A9DA210E8EA}"/>
                </a:ext>
              </a:extLst>
            </p:cNvPr>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4490;p91">
              <a:extLst>
                <a:ext uri="{FF2B5EF4-FFF2-40B4-BE49-F238E27FC236}">
                  <a16:creationId xmlns:a16="http://schemas.microsoft.com/office/drawing/2014/main" id="{2BA0876F-3EF9-AD64-9B56-F9110F566E06}"/>
                </a:ext>
              </a:extLst>
            </p:cNvPr>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4491;p91">
              <a:extLst>
                <a:ext uri="{FF2B5EF4-FFF2-40B4-BE49-F238E27FC236}">
                  <a16:creationId xmlns:a16="http://schemas.microsoft.com/office/drawing/2014/main" id="{53F4709D-4F33-5FE7-312F-7F65BC96A59F}"/>
                </a:ext>
              </a:extLst>
            </p:cNvPr>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4492;p91">
              <a:extLst>
                <a:ext uri="{FF2B5EF4-FFF2-40B4-BE49-F238E27FC236}">
                  <a16:creationId xmlns:a16="http://schemas.microsoft.com/office/drawing/2014/main" id="{28AC2938-D1C5-0D16-603A-159276941EAB}"/>
                </a:ext>
              </a:extLst>
            </p:cNvPr>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33168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Most used programming languages among developers worldwide as of 2024 </a:t>
            </a:r>
            <a:r>
              <a:rPr lang="en-US" sz="1800" dirty="0"/>
              <a:t>(statista.com)</a:t>
            </a:r>
            <a:endParaRPr lang="en-US" sz="1800" b="1" dirty="0"/>
          </a:p>
        </p:txBody>
      </p:sp>
      <p:pic>
        <p:nvPicPr>
          <p:cNvPr id="4" name="Picture 3">
            <a:extLst>
              <a:ext uri="{FF2B5EF4-FFF2-40B4-BE49-F238E27FC236}">
                <a16:creationId xmlns:a16="http://schemas.microsoft.com/office/drawing/2014/main" id="{3637184B-7283-90BC-560A-3C6C864837A7}"/>
              </a:ext>
            </a:extLst>
          </p:cNvPr>
          <p:cNvPicPr>
            <a:picLocks noChangeAspect="1"/>
          </p:cNvPicPr>
          <p:nvPr/>
        </p:nvPicPr>
        <p:blipFill>
          <a:blip r:embed="rId3"/>
          <a:stretch>
            <a:fillRect/>
          </a:stretch>
        </p:blipFill>
        <p:spPr>
          <a:xfrm>
            <a:off x="1677290" y="1051147"/>
            <a:ext cx="5789419" cy="3843729"/>
          </a:xfrm>
          <a:prstGeom prst="rect">
            <a:avLst/>
          </a:prstGeom>
        </p:spPr>
      </p:pic>
    </p:spTree>
    <p:extLst>
      <p:ext uri="{BB962C8B-B14F-4D97-AF65-F5344CB8AC3E}">
        <p14:creationId xmlns:p14="http://schemas.microsoft.com/office/powerpoint/2010/main" val="169970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Python</a:t>
            </a:r>
            <a:endParaRPr b="1" dirty="0"/>
          </a:p>
        </p:txBody>
      </p:sp>
      <p:sp>
        <p:nvSpPr>
          <p:cNvPr id="4275" name="Google Shape;4275;p84"/>
          <p:cNvSpPr txBox="1">
            <a:spLocks noGrp="1"/>
          </p:cNvSpPr>
          <p:nvPr>
            <p:ph type="subTitle" idx="1"/>
          </p:nvPr>
        </p:nvSpPr>
        <p:spPr>
          <a:xfrm>
            <a:off x="1405500" y="3833475"/>
            <a:ext cx="41994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Python</a:t>
            </a:r>
            <a:endParaRPr dirty="0"/>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a:t>
            </a:r>
            <a:r>
              <a:rPr lang="en" b="1" dirty="0"/>
              <a:t>Python</a:t>
            </a:r>
            <a:endParaRPr b="1" dirty="0"/>
          </a:p>
        </p:txBody>
      </p:sp>
      <p:sp>
        <p:nvSpPr>
          <p:cNvPr id="4460" name="Google Shape;4460;p91"/>
          <p:cNvSpPr txBox="1">
            <a:spLocks noGrp="1"/>
          </p:cNvSpPr>
          <p:nvPr>
            <p:ph type="body" idx="1"/>
          </p:nvPr>
        </p:nvSpPr>
        <p:spPr>
          <a:xfrm>
            <a:off x="713225" y="1765850"/>
            <a:ext cx="4569900" cy="31346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Python is a high-level, interpreted, object-oriented programming language with dynamic semantics created by Guido van Rossum. Originally released in 1991, Python is a dynamically typed and garbage-collected language designed to be highly readable. Its demand is growing at a very rapid pace due to its vast use cases in Modern Technological fields like Data Science, Machine learning, and Automation Tasks.</a:t>
            </a:r>
            <a:endParaRPr sz="1800" dirty="0"/>
          </a:p>
        </p:txBody>
      </p:sp>
      <p:sp>
        <p:nvSpPr>
          <p:cNvPr id="2" name="Rectangle 1">
            <a:extLst>
              <a:ext uri="{FF2B5EF4-FFF2-40B4-BE49-F238E27FC236}">
                <a16:creationId xmlns:a16="http://schemas.microsoft.com/office/drawing/2014/main" id="{8F4149FE-188D-E160-7687-908EA2D4F653}"/>
              </a:ext>
            </a:extLst>
          </p:cNvPr>
          <p:cNvSpPr/>
          <p:nvPr/>
        </p:nvSpPr>
        <p:spPr>
          <a:xfrm>
            <a:off x="5453028" y="1309280"/>
            <a:ext cx="3416652" cy="3655912"/>
          </a:xfrm>
          <a:prstGeom prst="rect">
            <a:avLst/>
          </a:prstGeom>
          <a:solidFill>
            <a:srgbClr val="F7F9FB"/>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52A23B0-6E8E-74DD-AFC3-6A6F620F951A}"/>
              </a:ext>
            </a:extLst>
          </p:cNvPr>
          <p:cNvPicPr>
            <a:picLocks noChangeAspect="1"/>
          </p:cNvPicPr>
          <p:nvPr/>
        </p:nvPicPr>
        <p:blipFill rotWithShape="1">
          <a:blip r:embed="rId3"/>
          <a:srcRect l="61664"/>
          <a:stretch/>
        </p:blipFill>
        <p:spPr>
          <a:xfrm>
            <a:off x="5900305" y="1511271"/>
            <a:ext cx="2530470" cy="330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41917"/>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a:t>
            </a:r>
            <a:r>
              <a:rPr lang="en" b="1" dirty="0"/>
              <a:t>Python</a:t>
            </a:r>
            <a:endParaRPr b="1" dirty="0"/>
          </a:p>
        </p:txBody>
      </p:sp>
      <p:pic>
        <p:nvPicPr>
          <p:cNvPr id="4" name="Picture 3">
            <a:extLst>
              <a:ext uri="{FF2B5EF4-FFF2-40B4-BE49-F238E27FC236}">
                <a16:creationId xmlns:a16="http://schemas.microsoft.com/office/drawing/2014/main" id="{661C8755-51AD-1DE9-80BE-F11AEA4BBB3A}"/>
              </a:ext>
            </a:extLst>
          </p:cNvPr>
          <p:cNvPicPr>
            <a:picLocks noChangeAspect="1"/>
          </p:cNvPicPr>
          <p:nvPr/>
        </p:nvPicPr>
        <p:blipFill>
          <a:blip r:embed="rId3"/>
          <a:stretch>
            <a:fillRect/>
          </a:stretch>
        </p:blipFill>
        <p:spPr>
          <a:xfrm>
            <a:off x="1661751" y="816945"/>
            <a:ext cx="5808004" cy="4069302"/>
          </a:xfrm>
          <a:prstGeom prst="rect">
            <a:avLst/>
          </a:prstGeom>
        </p:spPr>
      </p:pic>
    </p:spTree>
    <p:extLst>
      <p:ext uri="{BB962C8B-B14F-4D97-AF65-F5344CB8AC3E}">
        <p14:creationId xmlns:p14="http://schemas.microsoft.com/office/powerpoint/2010/main" val="1034095733"/>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596</Words>
  <Application>Microsoft Office PowerPoint</Application>
  <PresentationFormat>On-screen Show (16:9)</PresentationFormat>
  <Paragraphs>126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Space Grotesk Light</vt:lpstr>
      <vt:lpstr>Wingdings</vt:lpstr>
      <vt:lpstr>Dosis</vt:lpstr>
      <vt:lpstr>Caveat</vt:lpstr>
      <vt:lpstr>Space Grotesk Medium</vt:lpstr>
      <vt:lpstr>Space Grotesk</vt:lpstr>
      <vt:lpstr>Montserrat</vt:lpstr>
      <vt:lpstr>Arial</vt:lpstr>
      <vt:lpstr>Big Data Science Consulting Toolkit by Slidesgo</vt:lpstr>
      <vt:lpstr>Python Java Understanding Characteristics, Use Cases, And Advantages</vt:lpstr>
      <vt:lpstr>Table of contents</vt:lpstr>
      <vt:lpstr>Table of contents</vt:lpstr>
      <vt:lpstr>Introduction</vt:lpstr>
      <vt:lpstr>What is Programming Language?</vt:lpstr>
      <vt:lpstr>Most used programming languages among developers worldwide as of 2024 (statista.com)</vt:lpstr>
      <vt:lpstr>Python</vt:lpstr>
      <vt:lpstr>Overview of Python</vt:lpstr>
      <vt:lpstr>Features of Python</vt:lpstr>
      <vt:lpstr>Applications of Python</vt:lpstr>
      <vt:lpstr>Advantages of Python</vt:lpstr>
      <vt:lpstr>Disadvantages of Python</vt:lpstr>
      <vt:lpstr>Java</vt:lpstr>
      <vt:lpstr>Overview of  Java</vt:lpstr>
      <vt:lpstr>Features of Java</vt:lpstr>
      <vt:lpstr>Applications of Java</vt:lpstr>
      <vt:lpstr>Pros and Cons of Java</vt:lpstr>
      <vt:lpstr>Python vs Java</vt:lpstr>
      <vt:lpstr>Working Model of Python vs Java </vt:lpstr>
      <vt:lpstr>Python vs Java</vt:lpstr>
      <vt:lpstr>Python vs Java comparison table</vt:lpstr>
      <vt:lpstr>Python vs Java comparison table</vt:lpstr>
      <vt:lpstr>Python vs Java comparison table</vt:lpstr>
      <vt:lpstr>Python vs Java comparison table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Mr. Romeo</dc:creator>
  <cp:lastModifiedBy>ROMEO</cp:lastModifiedBy>
  <cp:revision>15</cp:revision>
  <dcterms:modified xsi:type="dcterms:W3CDTF">2024-08-24T08:58:27Z</dcterms:modified>
</cp:coreProperties>
</file>