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59" r:id="rId5"/>
    <p:sldId id="260" r:id="rId6"/>
    <p:sldId id="261" r:id="rId7"/>
    <p:sldId id="264" r:id="rId8"/>
    <p:sldId id="265" r:id="rId9"/>
    <p:sldId id="266" r:id="rId10"/>
    <p:sldId id="262" r:id="rId11"/>
    <p:sldId id="267" r:id="rId12"/>
    <p:sldId id="268" r:id="rId13"/>
    <p:sldId id="263" r:id="rId14"/>
    <p:sldId id="269" r:id="rId15"/>
    <p:sldId id="270" r:id="rId16"/>
    <p:sldId id="271" r:id="rId17"/>
    <p:sldId id="272" r:id="rId18"/>
    <p:sldId id="273" r:id="rId19"/>
    <p:sldId id="274" r:id="rId20"/>
    <p:sldId id="275" r:id="rId21"/>
    <p:sldId id="276" r:id="rId22"/>
    <p:sldId id="279" r:id="rId23"/>
    <p:sldId id="277" r:id="rId24"/>
    <p:sldId id="280" r:id="rId25"/>
    <p:sldId id="281" r:id="rId26"/>
    <p:sldId id="278"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C4B"/>
    <a:srgbClr val="FFFF66"/>
    <a:srgbClr val="ABA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187866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384282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1763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462400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2936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3420143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3603561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52478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266274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2874A5-DD66-4279-9375-F2ACEA55B16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428263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874A5-DD66-4279-9375-F2ACEA55B16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290557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874A5-DD66-4279-9375-F2ACEA55B16F}"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237413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874A5-DD66-4279-9375-F2ACEA55B16F}"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372297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874A5-DD66-4279-9375-F2ACEA55B16F}"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268916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874A5-DD66-4279-9375-F2ACEA55B16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239089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2874A5-DD66-4279-9375-F2ACEA55B16F}"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B9ED2-7829-43A9-BE20-49266ACA8530}" type="slidenum">
              <a:rPr lang="en-US" smtClean="0"/>
              <a:t>‹#›</a:t>
            </a:fld>
            <a:endParaRPr lang="en-US"/>
          </a:p>
        </p:txBody>
      </p:sp>
    </p:spTree>
    <p:extLst>
      <p:ext uri="{BB962C8B-B14F-4D97-AF65-F5344CB8AC3E}">
        <p14:creationId xmlns:p14="http://schemas.microsoft.com/office/powerpoint/2010/main" val="345823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2874A5-DD66-4279-9375-F2ACEA55B16F}" type="datetimeFigureOut">
              <a:rPr lang="en-US" smtClean="0"/>
              <a:t>8/25/2023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4B9ED2-7829-43A9-BE20-49266ACA8530}" type="slidenum">
              <a:rPr lang="en-US" smtClean="0"/>
              <a:t>‹#›</a:t>
            </a:fld>
            <a:endParaRPr lang="en-US"/>
          </a:p>
        </p:txBody>
      </p:sp>
    </p:spTree>
    <p:extLst>
      <p:ext uri="{BB962C8B-B14F-4D97-AF65-F5344CB8AC3E}">
        <p14:creationId xmlns:p14="http://schemas.microsoft.com/office/powerpoint/2010/main" val="340251460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340022" y="748441"/>
            <a:ext cx="9381327" cy="1965960"/>
          </a:xfrm>
        </p:spPr>
        <p:txBody>
          <a:bodyPr>
            <a:normAutofit/>
          </a:bodyPr>
          <a:lstStyle/>
          <a:p>
            <a:pPr algn="ctr"/>
            <a:r>
              <a:rPr lang="en-US" dirty="0" err="1">
                <a:solidFill>
                  <a:schemeClr val="tx1"/>
                </a:solidFill>
              </a:rPr>
              <a:t>NewHope</a:t>
            </a:r>
            <a:r>
              <a:rPr lang="en-US" dirty="0">
                <a:solidFill>
                  <a:schemeClr val="tx1"/>
                </a:solidFill>
              </a:rPr>
              <a:t> University Intelligent Search</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404949" y="3788230"/>
            <a:ext cx="4480560" cy="2939142"/>
          </a:xfrm>
        </p:spPr>
        <p:txBody>
          <a:bodyPr>
            <a:normAutofit/>
          </a:bodyPr>
          <a:lstStyle/>
          <a:p>
            <a:pPr algn="l"/>
            <a:r>
              <a:rPr lang="en-US" dirty="0" smtClean="0">
                <a:solidFill>
                  <a:schemeClr val="tx1"/>
                </a:solidFill>
              </a:rPr>
              <a:t>PEACE </a:t>
            </a:r>
            <a:r>
              <a:rPr lang="en-US" dirty="0">
                <a:solidFill>
                  <a:schemeClr val="tx1"/>
                </a:solidFill>
              </a:rPr>
              <a:t>MIRIYA </a:t>
            </a:r>
            <a:r>
              <a:rPr lang="en-US" dirty="0" smtClean="0">
                <a:solidFill>
                  <a:schemeClr val="tx1"/>
                </a:solidFill>
              </a:rPr>
              <a:t>SAMUEL</a:t>
            </a:r>
          </a:p>
          <a:p>
            <a:pPr algn="l"/>
            <a:r>
              <a:rPr lang="en-US" dirty="0">
                <a:solidFill>
                  <a:schemeClr val="tx1"/>
                </a:solidFill>
              </a:rPr>
              <a:t>OLAMIDE </a:t>
            </a:r>
            <a:r>
              <a:rPr lang="en-US" dirty="0" smtClean="0">
                <a:solidFill>
                  <a:schemeClr val="tx1"/>
                </a:solidFill>
              </a:rPr>
              <a:t>LANRE</a:t>
            </a:r>
            <a:endParaRPr lang="en-US" dirty="0">
              <a:solidFill>
                <a:schemeClr val="tx1"/>
              </a:solidFill>
            </a:endParaRPr>
          </a:p>
          <a:p>
            <a:pPr algn="l"/>
            <a:r>
              <a:rPr lang="en-US" sz="2000" dirty="0" smtClean="0">
                <a:solidFill>
                  <a:schemeClr val="tx1"/>
                </a:solidFill>
              </a:rPr>
              <a:t>ILUOBE</a:t>
            </a:r>
            <a:r>
              <a:rPr lang="en-US" dirty="0" smtClean="0">
                <a:solidFill>
                  <a:schemeClr val="tx1"/>
                </a:solidFill>
              </a:rPr>
              <a:t> ROMEO THOMAS</a:t>
            </a:r>
          </a:p>
          <a:p>
            <a:pPr algn="l"/>
            <a:r>
              <a:rPr lang="en-US" dirty="0">
                <a:solidFill>
                  <a:schemeClr val="tx1"/>
                </a:solidFill>
              </a:rPr>
              <a:t>ABDULLAHI IDRIS ABDULLAHI</a:t>
            </a:r>
          </a:p>
          <a:p>
            <a:pPr algn="l"/>
            <a:r>
              <a:rPr lang="en-US" dirty="0">
                <a:solidFill>
                  <a:schemeClr val="tx1"/>
                </a:solidFill>
              </a:rPr>
              <a:t>ALIYU SANI</a:t>
            </a:r>
          </a:p>
          <a:p>
            <a:pPr algn="l"/>
            <a:r>
              <a:rPr lang="en-US" dirty="0">
                <a:solidFill>
                  <a:schemeClr val="tx1"/>
                </a:solidFill>
              </a:rPr>
              <a:t>BASHIR USMAN </a:t>
            </a:r>
            <a:r>
              <a:rPr lang="en-US" dirty="0" smtClean="0">
                <a:solidFill>
                  <a:schemeClr val="tx1"/>
                </a:solidFill>
              </a:rPr>
              <a:t>SAULAWA</a:t>
            </a:r>
          </a:p>
          <a:p>
            <a:pPr algn="l"/>
            <a:r>
              <a:rPr lang="en-US" dirty="0" smtClean="0">
                <a:solidFill>
                  <a:schemeClr val="tx1"/>
                </a:solidFill>
              </a:rPr>
              <a:t>OBINEZE, COLLINS C.</a:t>
            </a:r>
            <a:endParaRPr lang="en-US" dirty="0">
              <a:solidFill>
                <a:schemeClr val="tx1"/>
              </a:solidFill>
            </a:endParaRPr>
          </a:p>
          <a:p>
            <a:endParaRPr lang="en-US" dirty="0"/>
          </a:p>
          <a:p>
            <a:pPr algn="l"/>
            <a:endParaRPr lang="en-US" dirty="0">
              <a:solidFill>
                <a:srgbClr val="FF0000"/>
              </a:solidFill>
            </a:endParaRPr>
          </a:p>
        </p:txBody>
      </p:sp>
      <p:sp>
        <p:nvSpPr>
          <p:cNvPr id="4" name="Rectangle 3"/>
          <p:cNvSpPr/>
          <p:nvPr/>
        </p:nvSpPr>
        <p:spPr>
          <a:xfrm>
            <a:off x="404949" y="3008597"/>
            <a:ext cx="4042768" cy="584775"/>
          </a:xfrm>
          <a:prstGeom prst="rect">
            <a:avLst/>
          </a:prstGeom>
        </p:spPr>
        <p:txBody>
          <a:bodyPr wrap="square">
            <a:spAutoFit/>
          </a:bodyPr>
          <a:lstStyle/>
          <a:p>
            <a:r>
              <a:rPr lang="en-US" sz="3200" dirty="0"/>
              <a:t>Presented By:</a:t>
            </a:r>
            <a:endParaRPr lang="en-US" sz="3200" b="1" dirty="0"/>
          </a:p>
        </p:txBody>
      </p:sp>
    </p:spTree>
    <p:extLst>
      <p:ext uri="{BB962C8B-B14F-4D97-AF65-F5344CB8AC3E}">
        <p14:creationId xmlns:p14="http://schemas.microsoft.com/office/powerpoint/2010/main" val="586043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78D0C4-C796-AE8B-09E1-A40431D5BEB2}"/>
              </a:ext>
            </a:extLst>
          </p:cNvPr>
          <p:cNvSpPr txBox="1"/>
          <p:nvPr/>
        </p:nvSpPr>
        <p:spPr>
          <a:xfrm>
            <a:off x="225286" y="5910470"/>
            <a:ext cx="11607071" cy="369332"/>
          </a:xfrm>
          <a:prstGeom prst="rect">
            <a:avLst/>
          </a:prstGeom>
          <a:noFill/>
        </p:spPr>
        <p:txBody>
          <a:bodyPr wrap="square" rtlCol="0">
            <a:spAutoFit/>
          </a:bodyPr>
          <a:lstStyle/>
          <a:p>
            <a:pPr algn="ctr"/>
            <a:r>
              <a:rPr lang="en-US" dirty="0">
                <a:solidFill>
                  <a:srgbClr val="FF5C4B"/>
                </a:solidFill>
              </a:rPr>
              <a:t>FULLTEXT SEARCH </a:t>
            </a:r>
          </a:p>
        </p:txBody>
      </p:sp>
      <p:pic>
        <p:nvPicPr>
          <p:cNvPr id="3" name="Picture 2">
            <a:extLst>
              <a:ext uri="{FF2B5EF4-FFF2-40B4-BE49-F238E27FC236}">
                <a16:creationId xmlns:a16="http://schemas.microsoft.com/office/drawing/2014/main" id="{E1C82162-373E-9D02-0BDD-311B0DCDD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6" y="578198"/>
            <a:ext cx="5221357" cy="3838575"/>
          </a:xfrm>
          <a:prstGeom prst="rect">
            <a:avLst/>
          </a:prstGeom>
        </p:spPr>
      </p:pic>
      <p:pic>
        <p:nvPicPr>
          <p:cNvPr id="5" name="Picture 4">
            <a:extLst>
              <a:ext uri="{FF2B5EF4-FFF2-40B4-BE49-F238E27FC236}">
                <a16:creationId xmlns:a16="http://schemas.microsoft.com/office/drawing/2014/main" id="{4637C89A-9C33-39E5-35AA-169BE0276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052" y="578197"/>
            <a:ext cx="5744818" cy="3838575"/>
          </a:xfrm>
          <a:prstGeom prst="rect">
            <a:avLst/>
          </a:prstGeom>
        </p:spPr>
      </p:pic>
    </p:spTree>
    <p:extLst>
      <p:ext uri="{BB962C8B-B14F-4D97-AF65-F5344CB8AC3E}">
        <p14:creationId xmlns:p14="http://schemas.microsoft.com/office/powerpoint/2010/main" val="3119761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E943CC1-DD1A-218B-8645-A12C6F4BC664}"/>
              </a:ext>
            </a:extLst>
          </p:cNvPr>
          <p:cNvSpPr>
            <a:spLocks noGrp="1"/>
          </p:cNvSpPr>
          <p:nvPr>
            <p:ph type="subTitle" idx="1"/>
          </p:nvPr>
        </p:nvSpPr>
        <p:spPr>
          <a:xfrm>
            <a:off x="437616" y="3684104"/>
            <a:ext cx="11184541" cy="2941983"/>
          </a:xfrm>
        </p:spPr>
        <p:txBody>
          <a:bodyPr>
            <a:normAutofit fontScale="92500"/>
          </a:bodyPr>
          <a:lstStyle/>
          <a:p>
            <a:pPr algn="l">
              <a:lnSpc>
                <a:spcPct val="150000"/>
              </a:lnSpc>
            </a:pPr>
            <a:r>
              <a:rPr lang="en-US" sz="2400" dirty="0">
                <a:solidFill>
                  <a:srgbClr val="374151"/>
                </a:solidFill>
                <a:latin typeface="Söhne"/>
              </a:rPr>
              <a:t>T</a:t>
            </a:r>
            <a:r>
              <a:rPr lang="en-US" sz="2400" b="0" i="0" dirty="0">
                <a:solidFill>
                  <a:srgbClr val="374151"/>
                </a:solidFill>
                <a:effectLst/>
                <a:latin typeface="Söhne"/>
              </a:rPr>
              <a:t>hese lines of SQL code work together to establish a full-text search capability for the "course" table. The process involves creating a full-text catalog to hold full-text indexes, creating a unique index to maintain course ID uniqueness, and finally, creating a full-text index on the "name" column for efficient text-based searches. The linkage between the full-text index and the unique index helps ensure accurate and fast search results.</a:t>
            </a:r>
            <a:endParaRPr lang="en-US" sz="2400" dirty="0">
              <a:solidFill>
                <a:schemeClr val="tx1"/>
              </a:solidFill>
            </a:endParaRPr>
          </a:p>
        </p:txBody>
      </p:sp>
      <p:pic>
        <p:nvPicPr>
          <p:cNvPr id="3" name="Picture 2">
            <a:extLst>
              <a:ext uri="{FF2B5EF4-FFF2-40B4-BE49-F238E27FC236}">
                <a16:creationId xmlns:a16="http://schemas.microsoft.com/office/drawing/2014/main" id="{BA0E88FB-2EE9-222C-408D-0D9C4BA48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16" y="473216"/>
            <a:ext cx="11184541" cy="3210888"/>
          </a:xfrm>
          <a:prstGeom prst="rect">
            <a:avLst/>
          </a:prstGeom>
        </p:spPr>
      </p:pic>
    </p:spTree>
    <p:extLst>
      <p:ext uri="{BB962C8B-B14F-4D97-AF65-F5344CB8AC3E}">
        <p14:creationId xmlns:p14="http://schemas.microsoft.com/office/powerpoint/2010/main" val="983166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Web Interface Design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364974"/>
            <a:ext cx="11714922" cy="5088835"/>
          </a:xfrm>
        </p:spPr>
        <p:txBody>
          <a:bodyPr>
            <a:normAutofit/>
          </a:bodyPr>
          <a:lstStyle/>
          <a:p>
            <a:pPr algn="l">
              <a:lnSpc>
                <a:spcPct val="150000"/>
              </a:lnSpc>
              <a:buClrTx/>
              <a:buSzPct val="100000"/>
            </a:pPr>
            <a:r>
              <a:rPr lang="en-US" sz="2000" b="0" i="0" dirty="0">
                <a:solidFill>
                  <a:srgbClr val="374151"/>
                </a:solidFill>
                <a:effectLst/>
                <a:latin typeface="Söhne"/>
              </a:rPr>
              <a:t>In this phase of our project, we've developed a user-friendly web interface that transforms the way users interact with the academic staff database. Our interface is thoughtfully designed to provide an effortless and intuitive experience for both data entry and information retrieval. Below  visuals capture the essence of our design philosophy, showcasing the harmonious blend of aesthetics and usability.</a:t>
            </a:r>
          </a:p>
          <a:p>
            <a:pPr algn="l">
              <a:lnSpc>
                <a:spcPct val="150000"/>
              </a:lnSpc>
              <a:buClrTx/>
              <a:buSzPct val="100000"/>
            </a:pPr>
            <a:endParaRPr lang="en-US" sz="2000" b="0" i="0" dirty="0">
              <a:solidFill>
                <a:schemeClr val="tx1"/>
              </a:solidFill>
              <a:effectLst/>
              <a:latin typeface="Söhne"/>
            </a:endParaRPr>
          </a:p>
        </p:txBody>
      </p:sp>
      <p:pic>
        <p:nvPicPr>
          <p:cNvPr id="5" name="Picture 4">
            <a:extLst>
              <a:ext uri="{FF2B5EF4-FFF2-40B4-BE49-F238E27FC236}">
                <a16:creationId xmlns:a16="http://schemas.microsoft.com/office/drawing/2014/main" id="{FC6FC467-7E9D-9890-D0E7-F645AF272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63" y="3429000"/>
            <a:ext cx="11102260" cy="3427325"/>
          </a:xfrm>
          <a:prstGeom prst="rect">
            <a:avLst/>
          </a:prstGeom>
        </p:spPr>
      </p:pic>
    </p:spTree>
    <p:extLst>
      <p:ext uri="{BB962C8B-B14F-4D97-AF65-F5344CB8AC3E}">
        <p14:creationId xmlns:p14="http://schemas.microsoft.com/office/powerpoint/2010/main" val="1214529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78D0C4-C796-AE8B-09E1-A40431D5BEB2}"/>
              </a:ext>
            </a:extLst>
          </p:cNvPr>
          <p:cNvSpPr txBox="1"/>
          <p:nvPr/>
        </p:nvSpPr>
        <p:spPr>
          <a:xfrm>
            <a:off x="225286" y="5910470"/>
            <a:ext cx="11607071" cy="369332"/>
          </a:xfrm>
          <a:prstGeom prst="rect">
            <a:avLst/>
          </a:prstGeom>
          <a:noFill/>
        </p:spPr>
        <p:txBody>
          <a:bodyPr wrap="square" rtlCol="0">
            <a:spAutoFit/>
          </a:bodyPr>
          <a:lstStyle/>
          <a:p>
            <a:pPr algn="ctr"/>
            <a:r>
              <a:rPr lang="en-US" dirty="0">
                <a:solidFill>
                  <a:srgbClr val="FF5C4B"/>
                </a:solidFill>
              </a:rPr>
              <a:t>WEB INTERFACE </a:t>
            </a:r>
          </a:p>
        </p:txBody>
      </p:sp>
      <p:pic>
        <p:nvPicPr>
          <p:cNvPr id="4" name="Picture 3">
            <a:extLst>
              <a:ext uri="{FF2B5EF4-FFF2-40B4-BE49-F238E27FC236}">
                <a16:creationId xmlns:a16="http://schemas.microsoft.com/office/drawing/2014/main" id="{68F0C506-7BDB-67EC-E84A-64C6CCB10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470" y="571500"/>
            <a:ext cx="9475304" cy="4888396"/>
          </a:xfrm>
          <a:prstGeom prst="rect">
            <a:avLst/>
          </a:prstGeom>
        </p:spPr>
      </p:pic>
    </p:spTree>
    <p:extLst>
      <p:ext uri="{BB962C8B-B14F-4D97-AF65-F5344CB8AC3E}">
        <p14:creationId xmlns:p14="http://schemas.microsoft.com/office/powerpoint/2010/main" val="3238458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Web Interface Design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364974"/>
            <a:ext cx="11714922" cy="5088835"/>
          </a:xfrm>
        </p:spPr>
        <p:txBody>
          <a:bodyPr>
            <a:normAutofit/>
          </a:bodyPr>
          <a:lstStyle/>
          <a:p>
            <a:pPr algn="l">
              <a:lnSpc>
                <a:spcPct val="150000"/>
              </a:lnSpc>
              <a:buClrTx/>
              <a:buSzPct val="100000"/>
            </a:pPr>
            <a:endParaRPr lang="en-US" sz="2000" b="0" i="0" dirty="0">
              <a:solidFill>
                <a:schemeClr val="tx1"/>
              </a:solidFill>
              <a:effectLst/>
              <a:latin typeface="Söhne"/>
            </a:endParaRPr>
          </a:p>
        </p:txBody>
      </p:sp>
      <p:pic>
        <p:nvPicPr>
          <p:cNvPr id="6" name="Picture 5">
            <a:extLst>
              <a:ext uri="{FF2B5EF4-FFF2-40B4-BE49-F238E27FC236}">
                <a16:creationId xmlns:a16="http://schemas.microsoft.com/office/drawing/2014/main" id="{91AEE696-DFB5-6A46-B762-7B417F4C6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1224"/>
            <a:ext cx="11887201" cy="4842961"/>
          </a:xfrm>
          <a:prstGeom prst="rect">
            <a:avLst/>
          </a:prstGeom>
        </p:spPr>
      </p:pic>
    </p:spTree>
    <p:extLst>
      <p:ext uri="{BB962C8B-B14F-4D97-AF65-F5344CB8AC3E}">
        <p14:creationId xmlns:p14="http://schemas.microsoft.com/office/powerpoint/2010/main" val="1658909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Web Interface Design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364974"/>
            <a:ext cx="11714922" cy="5088835"/>
          </a:xfrm>
        </p:spPr>
        <p:txBody>
          <a:bodyPr>
            <a:normAutofit/>
          </a:bodyPr>
          <a:lstStyle/>
          <a:p>
            <a:pPr algn="l">
              <a:lnSpc>
                <a:spcPct val="150000"/>
              </a:lnSpc>
              <a:buClrTx/>
              <a:buSzPct val="100000"/>
            </a:pPr>
            <a:endParaRPr lang="en-US" sz="2000" b="0" i="0" dirty="0">
              <a:solidFill>
                <a:schemeClr val="tx1"/>
              </a:solidFill>
              <a:effectLst/>
              <a:latin typeface="Söhne"/>
            </a:endParaRPr>
          </a:p>
        </p:txBody>
      </p:sp>
      <p:pic>
        <p:nvPicPr>
          <p:cNvPr id="5" name="Picture 4">
            <a:extLst>
              <a:ext uri="{FF2B5EF4-FFF2-40B4-BE49-F238E27FC236}">
                <a16:creationId xmlns:a16="http://schemas.microsoft.com/office/drawing/2014/main" id="{40553B7A-8152-7514-F2B8-3B8283390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8" y="1497496"/>
            <a:ext cx="12265087" cy="5088835"/>
          </a:xfrm>
          <a:prstGeom prst="rect">
            <a:avLst/>
          </a:prstGeom>
        </p:spPr>
      </p:pic>
    </p:spTree>
    <p:extLst>
      <p:ext uri="{BB962C8B-B14F-4D97-AF65-F5344CB8AC3E}">
        <p14:creationId xmlns:p14="http://schemas.microsoft.com/office/powerpoint/2010/main" val="1861260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Web Interface Design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364974"/>
            <a:ext cx="11714922" cy="5088835"/>
          </a:xfrm>
        </p:spPr>
        <p:txBody>
          <a:bodyPr>
            <a:normAutofit/>
          </a:bodyPr>
          <a:lstStyle/>
          <a:p>
            <a:pPr algn="l">
              <a:lnSpc>
                <a:spcPct val="150000"/>
              </a:lnSpc>
              <a:buClrTx/>
              <a:buSzPct val="100000"/>
            </a:pPr>
            <a:endParaRPr lang="en-US" sz="2000" b="0" i="0" dirty="0">
              <a:solidFill>
                <a:schemeClr val="tx1"/>
              </a:solidFill>
              <a:effectLst/>
              <a:latin typeface="Söhne"/>
            </a:endParaRPr>
          </a:p>
        </p:txBody>
      </p:sp>
      <p:pic>
        <p:nvPicPr>
          <p:cNvPr id="6" name="Picture 5">
            <a:extLst>
              <a:ext uri="{FF2B5EF4-FFF2-40B4-BE49-F238E27FC236}">
                <a16:creationId xmlns:a16="http://schemas.microsoft.com/office/drawing/2014/main" id="{8D1FB15D-A4AD-12AC-482F-2B11DB557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9" y="1364974"/>
            <a:ext cx="12192000" cy="5287617"/>
          </a:xfrm>
          <a:prstGeom prst="rect">
            <a:avLst/>
          </a:prstGeom>
        </p:spPr>
      </p:pic>
    </p:spTree>
    <p:extLst>
      <p:ext uri="{BB962C8B-B14F-4D97-AF65-F5344CB8AC3E}">
        <p14:creationId xmlns:p14="http://schemas.microsoft.com/office/powerpoint/2010/main" val="717568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Web Interface Design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364974"/>
            <a:ext cx="11714922" cy="5088835"/>
          </a:xfrm>
        </p:spPr>
        <p:txBody>
          <a:bodyPr>
            <a:normAutofit/>
          </a:bodyPr>
          <a:lstStyle/>
          <a:p>
            <a:pPr algn="l">
              <a:lnSpc>
                <a:spcPct val="150000"/>
              </a:lnSpc>
              <a:buClrTx/>
              <a:buSzPct val="100000"/>
            </a:pPr>
            <a:endParaRPr lang="en-US" sz="2000" b="0" i="0" dirty="0">
              <a:solidFill>
                <a:schemeClr val="tx1"/>
              </a:solidFill>
              <a:effectLst/>
              <a:latin typeface="Söhne"/>
            </a:endParaRPr>
          </a:p>
        </p:txBody>
      </p:sp>
      <p:pic>
        <p:nvPicPr>
          <p:cNvPr id="5" name="Picture 4">
            <a:extLst>
              <a:ext uri="{FF2B5EF4-FFF2-40B4-BE49-F238E27FC236}">
                <a16:creationId xmlns:a16="http://schemas.microsoft.com/office/drawing/2014/main" id="{7576024E-4FA8-8F07-7F74-EA2DAA371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7496"/>
            <a:ext cx="12192000" cy="5358830"/>
          </a:xfrm>
          <a:prstGeom prst="rect">
            <a:avLst/>
          </a:prstGeom>
        </p:spPr>
      </p:pic>
    </p:spTree>
    <p:extLst>
      <p:ext uri="{BB962C8B-B14F-4D97-AF65-F5344CB8AC3E}">
        <p14:creationId xmlns:p14="http://schemas.microsoft.com/office/powerpoint/2010/main" val="3544043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Web Interface Design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364974"/>
            <a:ext cx="11714922" cy="5088835"/>
          </a:xfrm>
        </p:spPr>
        <p:txBody>
          <a:bodyPr>
            <a:normAutofit/>
          </a:bodyPr>
          <a:lstStyle/>
          <a:p>
            <a:pPr algn="l">
              <a:lnSpc>
                <a:spcPct val="150000"/>
              </a:lnSpc>
              <a:buClrTx/>
              <a:buSzPct val="100000"/>
            </a:pPr>
            <a:endParaRPr lang="en-US" sz="2000" b="0" i="0" dirty="0">
              <a:solidFill>
                <a:schemeClr val="tx1"/>
              </a:solidFill>
              <a:effectLst/>
              <a:latin typeface="Söhne"/>
            </a:endParaRPr>
          </a:p>
        </p:txBody>
      </p:sp>
      <p:pic>
        <p:nvPicPr>
          <p:cNvPr id="6" name="Picture 5">
            <a:extLst>
              <a:ext uri="{FF2B5EF4-FFF2-40B4-BE49-F238E27FC236}">
                <a16:creationId xmlns:a16="http://schemas.microsoft.com/office/drawing/2014/main" id="{29BE152C-2250-F669-0832-33B965B68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6922"/>
            <a:ext cx="12192000" cy="5809404"/>
          </a:xfrm>
          <a:prstGeom prst="rect">
            <a:avLst/>
          </a:prstGeom>
        </p:spPr>
      </p:pic>
    </p:spTree>
    <p:extLst>
      <p:ext uri="{BB962C8B-B14F-4D97-AF65-F5344CB8AC3E}">
        <p14:creationId xmlns:p14="http://schemas.microsoft.com/office/powerpoint/2010/main" val="2004789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Web Interface Design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364974"/>
            <a:ext cx="11714922" cy="5088835"/>
          </a:xfrm>
        </p:spPr>
        <p:txBody>
          <a:bodyPr>
            <a:normAutofit/>
          </a:bodyPr>
          <a:lstStyle/>
          <a:p>
            <a:pPr algn="l">
              <a:lnSpc>
                <a:spcPct val="150000"/>
              </a:lnSpc>
              <a:buClrTx/>
              <a:buSzPct val="100000"/>
            </a:pPr>
            <a:endParaRPr lang="en-US" sz="2000" b="0" i="0" dirty="0">
              <a:solidFill>
                <a:schemeClr val="tx1"/>
              </a:solidFill>
              <a:effectLst/>
              <a:latin typeface="Söhne"/>
            </a:endParaRPr>
          </a:p>
        </p:txBody>
      </p:sp>
      <p:pic>
        <p:nvPicPr>
          <p:cNvPr id="5" name="Picture 4">
            <a:extLst>
              <a:ext uri="{FF2B5EF4-FFF2-40B4-BE49-F238E27FC236}">
                <a16:creationId xmlns:a16="http://schemas.microsoft.com/office/drawing/2014/main" id="{96C97041-30F3-1D8F-3778-8BE4BE0AD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974"/>
            <a:ext cx="12192000" cy="5491352"/>
          </a:xfrm>
          <a:prstGeom prst="rect">
            <a:avLst/>
          </a:prstGeom>
        </p:spPr>
      </p:pic>
    </p:spTree>
    <p:extLst>
      <p:ext uri="{BB962C8B-B14F-4D97-AF65-F5344CB8AC3E}">
        <p14:creationId xmlns:p14="http://schemas.microsoft.com/office/powerpoint/2010/main" val="2421885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546014" y="872196"/>
            <a:ext cx="9381327" cy="4304714"/>
          </a:xfrm>
        </p:spPr>
        <p:txBody>
          <a:bodyPr>
            <a:normAutofit/>
          </a:bodyPr>
          <a:lstStyle/>
          <a:p>
            <a:r>
              <a:rPr lang="en-US" b="0" i="0" dirty="0">
                <a:solidFill>
                  <a:srgbClr val="374151"/>
                </a:solidFill>
                <a:effectLst/>
                <a:latin typeface="Söhne"/>
              </a:rPr>
              <a:t>"Google's job is to get you off Google as fast as possible.“</a:t>
            </a:r>
            <a:br>
              <a:rPr lang="en-US" b="0" i="0" dirty="0">
                <a:solidFill>
                  <a:srgbClr val="374151"/>
                </a:solidFill>
                <a:effectLst/>
                <a:latin typeface="Söhne"/>
              </a:rPr>
            </a:br>
            <a:r>
              <a:rPr lang="en-US" sz="3600" b="0" i="0" dirty="0">
                <a:solidFill>
                  <a:srgbClr val="374151"/>
                </a:solidFill>
                <a:effectLst/>
                <a:latin typeface="Söhne"/>
              </a:rPr>
              <a:t>(Sergey Brin)</a:t>
            </a:r>
            <a:r>
              <a:rPr lang="en-US" sz="3600" dirty="0"/>
              <a:t/>
            </a:r>
            <a:br>
              <a:rPr lang="en-US" sz="3600" dirty="0"/>
            </a:br>
            <a:r>
              <a:rPr lang="en-US" b="0" i="0" dirty="0">
                <a:solidFill>
                  <a:srgbClr val="374151"/>
                </a:solidFill>
                <a:effectLst/>
                <a:latin typeface="Söhne"/>
              </a:rPr>
              <a:t> </a:t>
            </a:r>
            <a:endParaRPr lang="en-US" dirty="0">
              <a:solidFill>
                <a:schemeClr val="tx1">
                  <a:lumMod val="95000"/>
                  <a:lumOff val="5000"/>
                </a:schemeClr>
              </a:solidFill>
            </a:endParaRPr>
          </a:p>
        </p:txBody>
      </p:sp>
    </p:spTree>
    <p:extLst>
      <p:ext uri="{BB962C8B-B14F-4D97-AF65-F5344CB8AC3E}">
        <p14:creationId xmlns:p14="http://schemas.microsoft.com/office/powerpoint/2010/main" val="3492895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1703415"/>
          </a:xfrm>
        </p:spPr>
        <p:txBody>
          <a:bodyPr>
            <a:normAutofit fontScale="90000"/>
          </a:bodyPr>
          <a:lstStyle/>
          <a:p>
            <a:pPr algn="ctr"/>
            <a:r>
              <a:rPr lang="en-US" dirty="0">
                <a:solidFill>
                  <a:srgbClr val="FF5C4B"/>
                </a:solidFill>
              </a:rPr>
              <a:t>Advantages of Web Interface, Full-Text Search, and Index </a:t>
            </a:r>
          </a:p>
        </p:txBody>
      </p:sp>
      <p:graphicFrame>
        <p:nvGraphicFramePr>
          <p:cNvPr id="8" name="Table 7">
            <a:extLst>
              <a:ext uri="{FF2B5EF4-FFF2-40B4-BE49-F238E27FC236}">
                <a16:creationId xmlns:a16="http://schemas.microsoft.com/office/drawing/2014/main" id="{226619D9-8AD8-71C0-5945-F392207D1CA5}"/>
              </a:ext>
            </a:extLst>
          </p:cNvPr>
          <p:cNvGraphicFramePr>
            <a:graphicFrameLocks noGrp="1"/>
          </p:cNvGraphicFramePr>
          <p:nvPr>
            <p:extLst>
              <p:ext uri="{D42A27DB-BD31-4B8C-83A1-F6EECF244321}">
                <p14:modId xmlns:p14="http://schemas.microsoft.com/office/powerpoint/2010/main" val="2279966320"/>
              </p:ext>
            </p:extLst>
          </p:nvPr>
        </p:nvGraphicFramePr>
        <p:xfrm>
          <a:off x="1405336" y="2409666"/>
          <a:ext cx="8480784" cy="3487546"/>
        </p:xfrm>
        <a:graphic>
          <a:graphicData uri="http://schemas.openxmlformats.org/drawingml/2006/table">
            <a:tbl>
              <a:tblPr/>
              <a:tblGrid>
                <a:gridCol w="2826928">
                  <a:extLst>
                    <a:ext uri="{9D8B030D-6E8A-4147-A177-3AD203B41FA5}">
                      <a16:colId xmlns:a16="http://schemas.microsoft.com/office/drawing/2014/main" val="1096483792"/>
                    </a:ext>
                  </a:extLst>
                </a:gridCol>
                <a:gridCol w="2826928">
                  <a:extLst>
                    <a:ext uri="{9D8B030D-6E8A-4147-A177-3AD203B41FA5}">
                      <a16:colId xmlns:a16="http://schemas.microsoft.com/office/drawing/2014/main" val="3039577562"/>
                    </a:ext>
                  </a:extLst>
                </a:gridCol>
                <a:gridCol w="2826928">
                  <a:extLst>
                    <a:ext uri="{9D8B030D-6E8A-4147-A177-3AD203B41FA5}">
                      <a16:colId xmlns:a16="http://schemas.microsoft.com/office/drawing/2014/main" val="3813120280"/>
                    </a:ext>
                  </a:extLst>
                </a:gridCol>
              </a:tblGrid>
              <a:tr h="659806">
                <a:tc>
                  <a:txBody>
                    <a:bodyPr/>
                    <a:lstStyle/>
                    <a:p>
                      <a:pPr fontAlgn="b"/>
                      <a:r>
                        <a:rPr lang="en-US" b="1">
                          <a:effectLst/>
                        </a:rPr>
                        <a:t>Advantages of Web Interface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Benefits of Full-Text Search</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Benefits of Index Implementation</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920721193"/>
                  </a:ext>
                </a:extLst>
              </a:tr>
              <a:tr h="942580">
                <a:tc>
                  <a:txBody>
                    <a:bodyPr/>
                    <a:lstStyle/>
                    <a:p>
                      <a:pPr fontAlgn="base"/>
                      <a:r>
                        <a:rPr lang="en-US">
                          <a:effectLst/>
                        </a:rPr>
                        <a:t>Simplified data entry process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Quick and accurate search results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Faster search operations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52152432"/>
                  </a:ext>
                </a:extLst>
              </a:tr>
              <a:tr h="942580">
                <a:tc>
                  <a:txBody>
                    <a:bodyPr/>
                    <a:lstStyle/>
                    <a:p>
                      <a:pPr fontAlgn="base"/>
                      <a:r>
                        <a:rPr lang="en-US">
                          <a:effectLst/>
                        </a:rPr>
                        <a:t>Enhanced user experience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Comprehensive searches across profiles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Improved query performance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165879507"/>
                  </a:ext>
                </a:extLst>
              </a:tr>
              <a:tr h="942580">
                <a:tc>
                  <a:txBody>
                    <a:bodyPr/>
                    <a:lstStyle/>
                    <a:p>
                      <a:pPr fontAlgn="base"/>
                      <a:r>
                        <a:rPr lang="en-US">
                          <a:effectLst/>
                        </a:rPr>
                        <a:t>Accessibility for users without SQL knowledge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Improved user experience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Enhanced data retrieval efficiency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74252376"/>
                  </a:ext>
                </a:extLst>
              </a:tr>
            </a:tbl>
          </a:graphicData>
        </a:graphic>
      </p:graphicFrame>
      <p:sp>
        <p:nvSpPr>
          <p:cNvPr id="9" name="Rectangle 2">
            <a:extLst>
              <a:ext uri="{FF2B5EF4-FFF2-40B4-BE49-F238E27FC236}">
                <a16:creationId xmlns:a16="http://schemas.microsoft.com/office/drawing/2014/main" id="{67EE363A-C1E6-F974-D3A5-1B2AAECCE56A}"/>
              </a:ext>
            </a:extLst>
          </p:cNvPr>
          <p:cNvSpPr>
            <a:spLocks noChangeArrowheads="1"/>
          </p:cNvSpPr>
          <p:nvPr/>
        </p:nvSpPr>
        <p:spPr bwMode="auto">
          <a:xfrm>
            <a:off x="1866900" y="2409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9876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Project Implementation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a:bodyPr>
          <a:lstStyle/>
          <a:p>
            <a:pPr algn="l">
              <a:lnSpc>
                <a:spcPct val="150000"/>
              </a:lnSpc>
              <a:buClrTx/>
              <a:buSzPct val="100000"/>
            </a:pPr>
            <a:r>
              <a:rPr lang="en-US" sz="2000" b="0" i="0" dirty="0">
                <a:solidFill>
                  <a:srgbClr val="374151"/>
                </a:solidFill>
                <a:effectLst/>
                <a:latin typeface="Söhne"/>
              </a:rPr>
              <a:t>Our project's execution involved a systematic approach that leveraged cutting-edge technologies and strategic steps. We carefully orchestrated the implementation of indexes, full-text search, and the user-friendly web interface to enhance the </a:t>
            </a:r>
            <a:r>
              <a:rPr lang="en-US" sz="2000" dirty="0" err="1">
                <a:solidFill>
                  <a:srgbClr val="374151"/>
                </a:solidFill>
                <a:latin typeface="Söhne"/>
              </a:rPr>
              <a:t>NewHope</a:t>
            </a:r>
            <a:r>
              <a:rPr lang="en-US" sz="2000" dirty="0">
                <a:solidFill>
                  <a:srgbClr val="374151"/>
                </a:solidFill>
                <a:latin typeface="Söhne"/>
              </a:rPr>
              <a:t> </a:t>
            </a:r>
            <a:r>
              <a:rPr lang="en-US" sz="2000" dirty="0" err="1">
                <a:solidFill>
                  <a:srgbClr val="374151"/>
                </a:solidFill>
                <a:latin typeface="Söhne"/>
              </a:rPr>
              <a:t>Universtiy</a:t>
            </a:r>
            <a:r>
              <a:rPr lang="en-US" sz="2000" dirty="0">
                <a:solidFill>
                  <a:srgbClr val="374151"/>
                </a:solidFill>
                <a:latin typeface="Söhne"/>
              </a:rPr>
              <a:t> </a:t>
            </a:r>
            <a:r>
              <a:rPr lang="en-US" sz="2000" b="0" i="0" dirty="0">
                <a:solidFill>
                  <a:srgbClr val="374151"/>
                </a:solidFill>
                <a:effectLst/>
                <a:latin typeface="Söhne"/>
              </a:rPr>
              <a:t>staff database.</a:t>
            </a:r>
          </a:p>
          <a:p>
            <a:pPr algn="l"/>
            <a:r>
              <a:rPr lang="en-US" sz="2000" b="1" i="0" dirty="0">
                <a:solidFill>
                  <a:srgbClr val="374151"/>
                </a:solidFill>
                <a:effectLst/>
                <a:latin typeface="Söhne"/>
              </a:rPr>
              <a:t>Technologies Utilized:</a:t>
            </a:r>
            <a:endParaRPr lang="en-US" sz="2000" b="0" i="0" dirty="0">
              <a:solidFill>
                <a:srgbClr val="374151"/>
              </a:solidFill>
              <a:effectLst/>
              <a:latin typeface="Söhne"/>
            </a:endParaRPr>
          </a:p>
          <a:p>
            <a:pPr marL="342900" indent="-342900" algn="l">
              <a:buClrTx/>
              <a:buFont typeface="Wingdings" panose="05000000000000000000" pitchFamily="2" charset="2"/>
              <a:buChar char="Ø"/>
            </a:pPr>
            <a:r>
              <a:rPr lang="en-US" sz="2000" b="1" i="0" dirty="0">
                <a:solidFill>
                  <a:srgbClr val="374151"/>
                </a:solidFill>
                <a:effectLst/>
                <a:latin typeface="Söhne"/>
              </a:rPr>
              <a:t>Database Management System:</a:t>
            </a:r>
            <a:r>
              <a:rPr lang="en-US" sz="2000" b="0" i="0" dirty="0">
                <a:solidFill>
                  <a:srgbClr val="374151"/>
                </a:solidFill>
                <a:effectLst/>
                <a:latin typeface="Söhne"/>
              </a:rPr>
              <a:t> Microsoft SQL Server</a:t>
            </a:r>
          </a:p>
          <a:p>
            <a:pPr marL="342900" indent="-342900" algn="l">
              <a:buClrTx/>
              <a:buFont typeface="Wingdings" panose="05000000000000000000" pitchFamily="2" charset="2"/>
              <a:buChar char="Ø"/>
            </a:pPr>
            <a:r>
              <a:rPr lang="en-US" sz="2000" b="1" i="0" dirty="0">
                <a:solidFill>
                  <a:srgbClr val="374151"/>
                </a:solidFill>
                <a:effectLst/>
                <a:latin typeface="Söhne"/>
              </a:rPr>
              <a:t>Web Development Tools:</a:t>
            </a:r>
            <a:r>
              <a:rPr lang="en-US" sz="2000" b="0" i="0" dirty="0">
                <a:solidFill>
                  <a:srgbClr val="374151"/>
                </a:solidFill>
                <a:effectLst/>
                <a:latin typeface="Söhne"/>
              </a:rPr>
              <a:t> HTML, </a:t>
            </a:r>
            <a:r>
              <a:rPr lang="en-US" sz="2000" b="0" i="0" dirty="0" smtClean="0">
                <a:solidFill>
                  <a:srgbClr val="374151"/>
                </a:solidFill>
                <a:effectLst/>
                <a:latin typeface="Söhne"/>
              </a:rPr>
              <a:t>CSS</a:t>
            </a:r>
            <a:r>
              <a:rPr lang="en-US" sz="2000" b="0" i="0" dirty="0">
                <a:solidFill>
                  <a:srgbClr val="374151"/>
                </a:solidFill>
                <a:effectLst/>
                <a:latin typeface="Söhne"/>
              </a:rPr>
              <a:t>, JavaScript </a:t>
            </a:r>
          </a:p>
          <a:p>
            <a:pPr marL="342900" indent="-342900" algn="l">
              <a:buClrTx/>
              <a:buFont typeface="Wingdings" panose="05000000000000000000" pitchFamily="2" charset="2"/>
              <a:buChar char="Ø"/>
            </a:pPr>
            <a:r>
              <a:rPr lang="en-US" sz="2000" b="1" i="0" dirty="0">
                <a:solidFill>
                  <a:srgbClr val="374151"/>
                </a:solidFill>
                <a:effectLst/>
                <a:latin typeface="Söhne"/>
              </a:rPr>
              <a:t>Server-Side Scripting:</a:t>
            </a:r>
            <a:r>
              <a:rPr lang="en-US" sz="2000" b="0" i="0" dirty="0">
                <a:solidFill>
                  <a:srgbClr val="374151"/>
                </a:solidFill>
                <a:effectLst/>
                <a:latin typeface="Söhne"/>
              </a:rPr>
              <a:t> PHP</a:t>
            </a:r>
          </a:p>
          <a:p>
            <a:pPr marL="342900" indent="-342900" algn="l">
              <a:buClrTx/>
              <a:buFont typeface="Wingdings" panose="05000000000000000000" pitchFamily="2" charset="2"/>
              <a:buChar char="Ø"/>
            </a:pPr>
            <a:r>
              <a:rPr lang="en-US" sz="2000" b="1" i="0" dirty="0">
                <a:solidFill>
                  <a:srgbClr val="374151"/>
                </a:solidFill>
                <a:effectLst/>
                <a:latin typeface="Söhne"/>
              </a:rPr>
              <a:t>Web Server:</a:t>
            </a:r>
            <a:r>
              <a:rPr lang="en-US" sz="2000" b="0" i="0" dirty="0">
                <a:solidFill>
                  <a:srgbClr val="374151"/>
                </a:solidFill>
                <a:effectLst/>
                <a:latin typeface="Söhne"/>
              </a:rPr>
              <a:t> XAMPP with </a:t>
            </a:r>
            <a:r>
              <a:rPr lang="en-US" sz="2000" b="0" i="0" dirty="0" err="1">
                <a:solidFill>
                  <a:srgbClr val="374151"/>
                </a:solidFill>
                <a:effectLst/>
                <a:latin typeface="Söhne"/>
              </a:rPr>
              <a:t>sqlsvr</a:t>
            </a:r>
            <a:r>
              <a:rPr lang="en-US" sz="2000" b="0" i="0" dirty="0">
                <a:solidFill>
                  <a:srgbClr val="374151"/>
                </a:solidFill>
                <a:effectLst/>
                <a:latin typeface="Söhne"/>
              </a:rPr>
              <a:t> extension enabled</a:t>
            </a:r>
          </a:p>
          <a:p>
            <a:pPr algn="l">
              <a:lnSpc>
                <a:spcPct val="150000"/>
              </a:lnSpc>
              <a:buClrTx/>
              <a:buSzPct val="100000"/>
            </a:pPr>
            <a:endParaRPr lang="en-US" sz="2000" b="0" i="0" dirty="0">
              <a:solidFill>
                <a:schemeClr val="tx1"/>
              </a:solidFill>
              <a:effectLst/>
              <a:latin typeface="Söhne"/>
            </a:endParaRPr>
          </a:p>
        </p:txBody>
      </p:sp>
      <p:sp>
        <p:nvSpPr>
          <p:cNvPr id="4" name="Rectangle 3">
            <a:extLst>
              <a:ext uri="{FF2B5EF4-FFF2-40B4-BE49-F238E27FC236}">
                <a16:creationId xmlns:a16="http://schemas.microsoft.com/office/drawing/2014/main" id="{05B76E23-40A5-84D3-DAEA-C11B201C6A97}"/>
              </a:ext>
            </a:extLst>
          </p:cNvPr>
          <p:cNvSpPr/>
          <p:nvPr/>
        </p:nvSpPr>
        <p:spPr>
          <a:xfrm>
            <a:off x="9481631" y="5453267"/>
            <a:ext cx="1761934" cy="9939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Testing and Refinement</a:t>
            </a:r>
            <a:endParaRPr lang="en-US" dirty="0">
              <a:solidFill>
                <a:schemeClr val="tx1"/>
              </a:solidFill>
            </a:endParaRPr>
          </a:p>
        </p:txBody>
      </p:sp>
      <p:sp>
        <p:nvSpPr>
          <p:cNvPr id="10" name="Rectangle 9">
            <a:extLst>
              <a:ext uri="{FF2B5EF4-FFF2-40B4-BE49-F238E27FC236}">
                <a16:creationId xmlns:a16="http://schemas.microsoft.com/office/drawing/2014/main" id="{E356A3D7-9D0E-3C03-64FA-F4E6C30CF044}"/>
              </a:ext>
            </a:extLst>
          </p:cNvPr>
          <p:cNvSpPr/>
          <p:nvPr/>
        </p:nvSpPr>
        <p:spPr>
          <a:xfrm>
            <a:off x="304799" y="5469836"/>
            <a:ext cx="1761934" cy="9939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tx1"/>
                </a:solidFill>
                <a:effectLst/>
                <a:latin typeface="Söhne"/>
              </a:rPr>
              <a:t>Planning and Design</a:t>
            </a:r>
            <a:endParaRPr lang="en-US" dirty="0">
              <a:solidFill>
                <a:schemeClr val="tx1"/>
              </a:solidFill>
            </a:endParaRPr>
          </a:p>
        </p:txBody>
      </p:sp>
      <p:sp>
        <p:nvSpPr>
          <p:cNvPr id="11" name="Rectangle 10">
            <a:extLst>
              <a:ext uri="{FF2B5EF4-FFF2-40B4-BE49-F238E27FC236}">
                <a16:creationId xmlns:a16="http://schemas.microsoft.com/office/drawing/2014/main" id="{A2C5D669-029E-8EDA-8BA9-486BB6BE651D}"/>
              </a:ext>
            </a:extLst>
          </p:cNvPr>
          <p:cNvSpPr/>
          <p:nvPr/>
        </p:nvSpPr>
        <p:spPr>
          <a:xfrm>
            <a:off x="2579405" y="5469836"/>
            <a:ext cx="1761934" cy="9939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 Web Interface Development</a:t>
            </a:r>
            <a:endParaRPr lang="en-US" dirty="0">
              <a:solidFill>
                <a:schemeClr val="tx1"/>
              </a:solidFill>
            </a:endParaRPr>
          </a:p>
        </p:txBody>
      </p:sp>
      <p:sp>
        <p:nvSpPr>
          <p:cNvPr id="12" name="Rectangle 11">
            <a:extLst>
              <a:ext uri="{FF2B5EF4-FFF2-40B4-BE49-F238E27FC236}">
                <a16:creationId xmlns:a16="http://schemas.microsoft.com/office/drawing/2014/main" id="{C66F0BB8-FC95-4398-BE80-39C2A53D4CAF}"/>
              </a:ext>
            </a:extLst>
          </p:cNvPr>
          <p:cNvSpPr/>
          <p:nvPr/>
        </p:nvSpPr>
        <p:spPr>
          <a:xfrm>
            <a:off x="4875960" y="5400258"/>
            <a:ext cx="1761934" cy="9939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Index Implementation</a:t>
            </a:r>
            <a:endParaRPr lang="en-US" dirty="0">
              <a:solidFill>
                <a:schemeClr val="tx1"/>
              </a:solidFill>
            </a:endParaRPr>
          </a:p>
        </p:txBody>
      </p:sp>
      <p:sp>
        <p:nvSpPr>
          <p:cNvPr id="13" name="Rectangle 12">
            <a:extLst>
              <a:ext uri="{FF2B5EF4-FFF2-40B4-BE49-F238E27FC236}">
                <a16:creationId xmlns:a16="http://schemas.microsoft.com/office/drawing/2014/main" id="{F7BE6549-3246-6A48-57E8-3C45485A7F46}"/>
              </a:ext>
            </a:extLst>
          </p:cNvPr>
          <p:cNvSpPr/>
          <p:nvPr/>
        </p:nvSpPr>
        <p:spPr>
          <a:xfrm>
            <a:off x="7150159" y="5426762"/>
            <a:ext cx="1761934" cy="9939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Full-Text Search Integration</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E84600F2-8C12-CAE2-5B6C-92238192C5AC}"/>
              </a:ext>
            </a:extLst>
          </p:cNvPr>
          <p:cNvCxnSpPr>
            <a:stCxn id="10" idx="3"/>
            <a:endCxn id="11" idx="1"/>
          </p:cNvCxnSpPr>
          <p:nvPr/>
        </p:nvCxnSpPr>
        <p:spPr>
          <a:xfrm>
            <a:off x="2066733" y="5966793"/>
            <a:ext cx="512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C68FC4-03F0-D88D-F572-50DE90751B50}"/>
              </a:ext>
            </a:extLst>
          </p:cNvPr>
          <p:cNvCxnSpPr/>
          <p:nvPr/>
        </p:nvCxnSpPr>
        <p:spPr>
          <a:xfrm>
            <a:off x="4341339" y="5966793"/>
            <a:ext cx="512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403290-940E-19E8-2729-2BD73F518961}"/>
              </a:ext>
            </a:extLst>
          </p:cNvPr>
          <p:cNvCxnSpPr/>
          <p:nvPr/>
        </p:nvCxnSpPr>
        <p:spPr>
          <a:xfrm>
            <a:off x="6653839" y="6013177"/>
            <a:ext cx="512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E209EB-299A-935C-3DF3-DDC7363CA9FF}"/>
              </a:ext>
            </a:extLst>
          </p:cNvPr>
          <p:cNvCxnSpPr/>
          <p:nvPr/>
        </p:nvCxnSpPr>
        <p:spPr>
          <a:xfrm>
            <a:off x="8953099" y="6033057"/>
            <a:ext cx="512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8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Results and Performance </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a:bodyPr>
          <a:lstStyle/>
          <a:p>
            <a:pPr algn="ctr">
              <a:lnSpc>
                <a:spcPct val="150000"/>
              </a:lnSpc>
              <a:buClrTx/>
              <a:buSzPct val="100000"/>
            </a:pPr>
            <a:r>
              <a:rPr lang="en-US" sz="2000" b="0" i="0" dirty="0">
                <a:solidFill>
                  <a:schemeClr val="tx1"/>
                </a:solidFill>
                <a:effectLst/>
                <a:latin typeface="Söhne"/>
              </a:rPr>
              <a:t>NOT INDEXED</a:t>
            </a:r>
          </a:p>
        </p:txBody>
      </p:sp>
      <p:pic>
        <p:nvPicPr>
          <p:cNvPr id="5" name="Picture 4">
            <a:extLst>
              <a:ext uri="{FF2B5EF4-FFF2-40B4-BE49-F238E27FC236}">
                <a16:creationId xmlns:a16="http://schemas.microsoft.com/office/drawing/2014/main" id="{007E4067-8F21-95B9-05B8-FE74B2D41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683026"/>
            <a:ext cx="11582402" cy="4982232"/>
          </a:xfrm>
          <a:prstGeom prst="rect">
            <a:avLst/>
          </a:prstGeom>
        </p:spPr>
      </p:pic>
    </p:spTree>
    <p:extLst>
      <p:ext uri="{BB962C8B-B14F-4D97-AF65-F5344CB8AC3E}">
        <p14:creationId xmlns:p14="http://schemas.microsoft.com/office/powerpoint/2010/main" val="2723301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Results and Performance </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a:bodyPr>
          <a:lstStyle/>
          <a:p>
            <a:pPr algn="ctr">
              <a:lnSpc>
                <a:spcPct val="150000"/>
              </a:lnSpc>
              <a:buClrTx/>
              <a:buSzPct val="100000"/>
            </a:pPr>
            <a:r>
              <a:rPr lang="en-US" sz="2000" b="0" i="0" dirty="0">
                <a:solidFill>
                  <a:schemeClr val="tx1"/>
                </a:solidFill>
                <a:effectLst/>
                <a:latin typeface="Söhne"/>
              </a:rPr>
              <a:t>INDEXED</a:t>
            </a:r>
          </a:p>
        </p:txBody>
      </p:sp>
      <p:pic>
        <p:nvPicPr>
          <p:cNvPr id="19" name="Picture 18">
            <a:extLst>
              <a:ext uri="{FF2B5EF4-FFF2-40B4-BE49-F238E27FC236}">
                <a16:creationId xmlns:a16="http://schemas.microsoft.com/office/drawing/2014/main" id="{69B6CB8D-F92A-5AB7-C0B0-D894CFC69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6522"/>
            <a:ext cx="12192000" cy="4967747"/>
          </a:xfrm>
          <a:prstGeom prst="rect">
            <a:avLst/>
          </a:prstGeom>
        </p:spPr>
      </p:pic>
    </p:spTree>
    <p:extLst>
      <p:ext uri="{BB962C8B-B14F-4D97-AF65-F5344CB8AC3E}">
        <p14:creationId xmlns:p14="http://schemas.microsoft.com/office/powerpoint/2010/main" val="3606204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Results and Performance </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a:bodyPr>
          <a:lstStyle/>
          <a:p>
            <a:pPr algn="ctr">
              <a:lnSpc>
                <a:spcPct val="150000"/>
              </a:lnSpc>
              <a:buClrTx/>
              <a:buSzPct val="100000"/>
            </a:pPr>
            <a:r>
              <a:rPr lang="en-US" sz="2000" b="0" i="0" dirty="0">
                <a:solidFill>
                  <a:schemeClr val="tx1"/>
                </a:solidFill>
                <a:effectLst/>
                <a:latin typeface="Söhne"/>
              </a:rPr>
              <a:t>NOT INDEXED</a:t>
            </a:r>
          </a:p>
        </p:txBody>
      </p:sp>
      <p:pic>
        <p:nvPicPr>
          <p:cNvPr id="7" name="Picture 6">
            <a:extLst>
              <a:ext uri="{FF2B5EF4-FFF2-40B4-BE49-F238E27FC236}">
                <a16:creationId xmlns:a16="http://schemas.microsoft.com/office/drawing/2014/main" id="{02492E22-B398-2465-D4D4-AEDDEA784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2929"/>
            <a:ext cx="12192000" cy="4783324"/>
          </a:xfrm>
          <a:prstGeom prst="rect">
            <a:avLst/>
          </a:prstGeom>
        </p:spPr>
      </p:pic>
    </p:spTree>
    <p:extLst>
      <p:ext uri="{BB962C8B-B14F-4D97-AF65-F5344CB8AC3E}">
        <p14:creationId xmlns:p14="http://schemas.microsoft.com/office/powerpoint/2010/main" val="3684375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Results and Performance </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a:bodyPr>
          <a:lstStyle/>
          <a:p>
            <a:pPr algn="ctr">
              <a:lnSpc>
                <a:spcPct val="150000"/>
              </a:lnSpc>
              <a:buClrTx/>
              <a:buSzPct val="100000"/>
            </a:pPr>
            <a:r>
              <a:rPr lang="en-US" sz="2000" dirty="0">
                <a:solidFill>
                  <a:schemeClr val="tx1"/>
                </a:solidFill>
                <a:latin typeface="Söhne"/>
              </a:rPr>
              <a:t>INDEXED</a:t>
            </a:r>
            <a:endParaRPr lang="en-US" sz="2000" b="0" i="0" dirty="0">
              <a:solidFill>
                <a:schemeClr val="tx1"/>
              </a:solidFill>
              <a:effectLst/>
              <a:latin typeface="Söhne"/>
            </a:endParaRPr>
          </a:p>
        </p:txBody>
      </p:sp>
      <p:pic>
        <p:nvPicPr>
          <p:cNvPr id="5" name="Picture 4">
            <a:extLst>
              <a:ext uri="{FF2B5EF4-FFF2-40B4-BE49-F238E27FC236}">
                <a16:creationId xmlns:a16="http://schemas.microsoft.com/office/drawing/2014/main" id="{E160486A-6D4F-2D51-2B14-8814DAE5C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2930"/>
            <a:ext cx="10376452" cy="4774398"/>
          </a:xfrm>
          <a:prstGeom prst="rect">
            <a:avLst/>
          </a:prstGeom>
        </p:spPr>
      </p:pic>
    </p:spTree>
    <p:extLst>
      <p:ext uri="{BB962C8B-B14F-4D97-AF65-F5344CB8AC3E}">
        <p14:creationId xmlns:p14="http://schemas.microsoft.com/office/powerpoint/2010/main" val="2409940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 Results and Performance </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a:bodyPr>
          <a:lstStyle/>
          <a:p>
            <a:pPr algn="l">
              <a:lnSpc>
                <a:spcPct val="150000"/>
              </a:lnSpc>
              <a:buClrTx/>
              <a:buSzPct val="100000"/>
            </a:pPr>
            <a:endParaRPr lang="en-US" sz="2000" b="0" i="0" dirty="0">
              <a:solidFill>
                <a:schemeClr val="tx1"/>
              </a:solidFill>
              <a:effectLst/>
              <a:latin typeface="Söhne"/>
            </a:endParaRPr>
          </a:p>
        </p:txBody>
      </p:sp>
      <p:graphicFrame>
        <p:nvGraphicFramePr>
          <p:cNvPr id="4" name="Table 3">
            <a:extLst>
              <a:ext uri="{FF2B5EF4-FFF2-40B4-BE49-F238E27FC236}">
                <a16:creationId xmlns:a16="http://schemas.microsoft.com/office/drawing/2014/main" id="{9D5E79FA-7E13-43FA-D770-60D1770C621F}"/>
              </a:ext>
            </a:extLst>
          </p:cNvPr>
          <p:cNvGraphicFramePr>
            <a:graphicFrameLocks noGrp="1"/>
          </p:cNvGraphicFramePr>
          <p:nvPr>
            <p:extLst>
              <p:ext uri="{D42A27DB-BD31-4B8C-83A1-F6EECF244321}">
                <p14:modId xmlns:p14="http://schemas.microsoft.com/office/powerpoint/2010/main" val="1322944037"/>
              </p:ext>
            </p:extLst>
          </p:nvPr>
        </p:nvGraphicFramePr>
        <p:xfrm>
          <a:off x="172279" y="1046922"/>
          <a:ext cx="11714920" cy="5406887"/>
        </p:xfrm>
        <a:graphic>
          <a:graphicData uri="http://schemas.openxmlformats.org/drawingml/2006/table">
            <a:tbl>
              <a:tblPr/>
              <a:tblGrid>
                <a:gridCol w="2342984">
                  <a:extLst>
                    <a:ext uri="{9D8B030D-6E8A-4147-A177-3AD203B41FA5}">
                      <a16:colId xmlns:a16="http://schemas.microsoft.com/office/drawing/2014/main" val="2280254389"/>
                    </a:ext>
                  </a:extLst>
                </a:gridCol>
                <a:gridCol w="2342984">
                  <a:extLst>
                    <a:ext uri="{9D8B030D-6E8A-4147-A177-3AD203B41FA5}">
                      <a16:colId xmlns:a16="http://schemas.microsoft.com/office/drawing/2014/main" val="332925653"/>
                    </a:ext>
                  </a:extLst>
                </a:gridCol>
                <a:gridCol w="2342984">
                  <a:extLst>
                    <a:ext uri="{9D8B030D-6E8A-4147-A177-3AD203B41FA5}">
                      <a16:colId xmlns:a16="http://schemas.microsoft.com/office/drawing/2014/main" val="3977004510"/>
                    </a:ext>
                  </a:extLst>
                </a:gridCol>
                <a:gridCol w="2342984">
                  <a:extLst>
                    <a:ext uri="{9D8B030D-6E8A-4147-A177-3AD203B41FA5}">
                      <a16:colId xmlns:a16="http://schemas.microsoft.com/office/drawing/2014/main" val="1327862752"/>
                    </a:ext>
                  </a:extLst>
                </a:gridCol>
                <a:gridCol w="2342984">
                  <a:extLst>
                    <a:ext uri="{9D8B030D-6E8A-4147-A177-3AD203B41FA5}">
                      <a16:colId xmlns:a16="http://schemas.microsoft.com/office/drawing/2014/main" val="2102071437"/>
                    </a:ext>
                  </a:extLst>
                </a:gridCol>
              </a:tblGrid>
              <a:tr h="720919">
                <a:tc>
                  <a:txBody>
                    <a:bodyPr/>
                    <a:lstStyle/>
                    <a:p>
                      <a:pPr fontAlgn="b"/>
                      <a:r>
                        <a:rPr lang="en-US" sz="1000" b="1">
                          <a:effectLst/>
                        </a:rPr>
                        <a:t>Metric</a:t>
                      </a:r>
                    </a:p>
                  </a:txBody>
                  <a:tcPr marL="51752" marR="51752" marT="25876" marB="2587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Without Nonclustered Index</a:t>
                      </a:r>
                    </a:p>
                  </a:txBody>
                  <a:tcPr marL="51752" marR="51752" marT="25876" marB="2587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With Nonclustered Index</a:t>
                      </a:r>
                    </a:p>
                  </a:txBody>
                  <a:tcPr marL="51752" marR="51752" marT="25876" marB="2587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dirty="0">
                          <a:effectLst/>
                        </a:rPr>
                        <a:t>Difference (Seconds)</a:t>
                      </a:r>
                    </a:p>
                  </a:txBody>
                  <a:tcPr marL="51752" marR="51752" marT="25876" marB="2587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000" b="1">
                          <a:effectLst/>
                        </a:rPr>
                        <a:t>Advantage</a:t>
                      </a:r>
                    </a:p>
                  </a:txBody>
                  <a:tcPr marL="51752" marR="51752" marT="25876" marB="2587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7246802"/>
                  </a:ext>
                </a:extLst>
              </a:tr>
              <a:tr h="2451122">
                <a:tc>
                  <a:txBody>
                    <a:bodyPr/>
                    <a:lstStyle/>
                    <a:p>
                      <a:pPr fontAlgn="base"/>
                      <a:r>
                        <a:rPr lang="en-US" sz="1000" dirty="0">
                          <a:effectLst/>
                        </a:rPr>
                        <a:t>CPU Time (</a:t>
                      </a:r>
                      <a:r>
                        <a:rPr lang="en-US" sz="1000" dirty="0" err="1">
                          <a:effectLst/>
                        </a:rPr>
                        <a:t>ms</a:t>
                      </a:r>
                      <a:r>
                        <a:rPr lang="en-US" sz="1000" dirty="0">
                          <a:effectLst/>
                        </a:rPr>
                        <a:t>)</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39312</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8515</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30.80</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b="1">
                          <a:effectLst/>
                        </a:rPr>
                        <a:t>Significantly Faster:</a:t>
                      </a:r>
                      <a:r>
                        <a:rPr lang="en-US" sz="1000">
                          <a:effectLst/>
                        </a:rPr>
                        <a:t> CPU time reduced by 30.80 seconds, leading to quicker processing.</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81424029"/>
                  </a:ext>
                </a:extLst>
              </a:tr>
              <a:tr h="2234846">
                <a:tc>
                  <a:txBody>
                    <a:bodyPr/>
                    <a:lstStyle/>
                    <a:p>
                      <a:pPr fontAlgn="base"/>
                      <a:r>
                        <a:rPr lang="en-US" sz="1000" dirty="0">
                          <a:effectLst/>
                        </a:rPr>
                        <a:t>Elapsed Time (</a:t>
                      </a:r>
                      <a:r>
                        <a:rPr lang="en-US" sz="1000" dirty="0" err="1">
                          <a:effectLst/>
                        </a:rPr>
                        <a:t>ms</a:t>
                      </a:r>
                      <a:r>
                        <a:rPr lang="en-US" sz="1000" dirty="0">
                          <a:effectLst/>
                        </a:rPr>
                        <a:t>)</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78623</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a:effectLst/>
                        </a:rPr>
                        <a:t>74956</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dirty="0">
                          <a:effectLst/>
                        </a:rPr>
                        <a:t>3.67</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000" b="1" dirty="0">
                          <a:effectLst/>
                        </a:rPr>
                        <a:t>Enhanced Efficiency:</a:t>
                      </a:r>
                      <a:r>
                        <a:rPr lang="en-US" sz="1000" dirty="0">
                          <a:effectLst/>
                        </a:rPr>
                        <a:t> Elapsed time reduced by 3.67 seconds, optimizing overall speed.</a:t>
                      </a:r>
                    </a:p>
                  </a:txBody>
                  <a:tcPr marL="51752" marR="51752" marT="25876" marB="258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91175119"/>
                  </a:ext>
                </a:extLst>
              </a:tr>
            </a:tbl>
          </a:graphicData>
        </a:graphic>
      </p:graphicFrame>
    </p:spTree>
    <p:extLst>
      <p:ext uri="{BB962C8B-B14F-4D97-AF65-F5344CB8AC3E}">
        <p14:creationId xmlns:p14="http://schemas.microsoft.com/office/powerpoint/2010/main" val="1917801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Future Enhancements </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fontScale="85000" lnSpcReduction="10000"/>
          </a:bodyPr>
          <a:lstStyle/>
          <a:p>
            <a:pPr algn="l">
              <a:lnSpc>
                <a:spcPct val="150000"/>
              </a:lnSpc>
            </a:pPr>
            <a:r>
              <a:rPr lang="en-US" sz="2000" b="0" i="0" dirty="0">
                <a:solidFill>
                  <a:srgbClr val="374151"/>
                </a:solidFill>
                <a:effectLst/>
                <a:latin typeface="Söhne"/>
              </a:rPr>
              <a:t>As part of our commitment to continuous improvement, here are some potential enhancements that could further elevate the system's capabilities:</a:t>
            </a:r>
          </a:p>
          <a:p>
            <a:pPr algn="l">
              <a:lnSpc>
                <a:spcPct val="150000"/>
              </a:lnSpc>
            </a:pPr>
            <a:r>
              <a:rPr lang="en-US" sz="2000" b="1" i="0" dirty="0">
                <a:solidFill>
                  <a:srgbClr val="374151"/>
                </a:solidFill>
                <a:effectLst/>
                <a:latin typeface="Söhne"/>
              </a:rPr>
              <a:t>Integration with Other University Systems:</a:t>
            </a:r>
            <a:r>
              <a:rPr lang="en-US" sz="2000" b="0" i="0" dirty="0">
                <a:solidFill>
                  <a:srgbClr val="374151"/>
                </a:solidFill>
                <a:effectLst/>
                <a:latin typeface="Söhne"/>
              </a:rPr>
              <a:t> We envision seamless collaboration by integrating our enhanced system with other university platforms, fostering a unified ecosystem that maximizes efficiency and data sharing.</a:t>
            </a:r>
          </a:p>
          <a:p>
            <a:pPr algn="l">
              <a:lnSpc>
                <a:spcPct val="150000"/>
              </a:lnSpc>
            </a:pPr>
            <a:r>
              <a:rPr lang="en-US" sz="2000" b="1" i="0" dirty="0">
                <a:solidFill>
                  <a:srgbClr val="374151"/>
                </a:solidFill>
                <a:effectLst/>
                <a:latin typeface="Söhne"/>
              </a:rPr>
              <a:t>Expanding Search Scope:</a:t>
            </a:r>
            <a:r>
              <a:rPr lang="en-US" sz="2000" b="0" i="0" dirty="0">
                <a:solidFill>
                  <a:srgbClr val="374151"/>
                </a:solidFill>
                <a:effectLst/>
                <a:latin typeface="Söhne"/>
              </a:rPr>
              <a:t> We plan to enhance search capabilities by extending the search location to encompass the entire database table. This expansion will provide users with a more comprehensive search experience, facilitating the discovery of relevant information.</a:t>
            </a:r>
          </a:p>
          <a:p>
            <a:pPr algn="l">
              <a:lnSpc>
                <a:spcPct val="150000"/>
              </a:lnSpc>
            </a:pPr>
            <a:r>
              <a:rPr lang="en-US" sz="2000" b="1" i="0" dirty="0">
                <a:solidFill>
                  <a:srgbClr val="374151"/>
                </a:solidFill>
                <a:effectLst/>
                <a:latin typeface="Söhne"/>
              </a:rPr>
              <a:t>Further Improvements to the Web Interface:</a:t>
            </a:r>
            <a:r>
              <a:rPr lang="en-US" sz="2000" b="0" i="0" dirty="0">
                <a:solidFill>
                  <a:srgbClr val="374151"/>
                </a:solidFill>
                <a:effectLst/>
                <a:latin typeface="Söhne"/>
              </a:rPr>
              <a:t> We aim to empower users by introducing advanced filtering options to the web interface. This enhancement will allow users to refine their searches based on specific criteria, streamlining the retrieval of precise information.</a:t>
            </a:r>
          </a:p>
          <a:p>
            <a:pPr algn="l">
              <a:lnSpc>
                <a:spcPct val="150000"/>
              </a:lnSpc>
            </a:pPr>
            <a:r>
              <a:rPr lang="en-US" sz="2000" b="0" i="0" dirty="0">
                <a:solidFill>
                  <a:srgbClr val="374151"/>
                </a:solidFill>
                <a:effectLst/>
                <a:latin typeface="Söhne"/>
              </a:rPr>
              <a:t>These potential future enhancements reflect our dedication to evolving technology and meeting the ever-growing needs of </a:t>
            </a:r>
            <a:r>
              <a:rPr lang="en-US" sz="2000" b="0" i="0" dirty="0" err="1">
                <a:solidFill>
                  <a:srgbClr val="374151"/>
                </a:solidFill>
                <a:effectLst/>
                <a:latin typeface="Söhne"/>
              </a:rPr>
              <a:t>NewHope</a:t>
            </a:r>
            <a:r>
              <a:rPr lang="en-US" sz="2000" b="0" i="0" dirty="0">
                <a:solidFill>
                  <a:srgbClr val="374151"/>
                </a:solidFill>
                <a:effectLst/>
                <a:latin typeface="Söhne"/>
              </a:rPr>
              <a:t> University.</a:t>
            </a: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lnSpc>
                <a:spcPct val="150000"/>
              </a:lnSpc>
              <a:buClrTx/>
              <a:buSzPct val="100000"/>
            </a:pPr>
            <a:endParaRPr lang="en-US" sz="2000" b="0" i="0" dirty="0">
              <a:solidFill>
                <a:schemeClr val="tx1"/>
              </a:solidFill>
              <a:effectLst/>
              <a:latin typeface="Söhne"/>
            </a:endParaRPr>
          </a:p>
        </p:txBody>
      </p:sp>
    </p:spTree>
    <p:extLst>
      <p:ext uri="{BB962C8B-B14F-4D97-AF65-F5344CB8AC3E}">
        <p14:creationId xmlns:p14="http://schemas.microsoft.com/office/powerpoint/2010/main" val="3730897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736007"/>
          </a:xfrm>
        </p:spPr>
        <p:txBody>
          <a:bodyPr>
            <a:normAutofit fontScale="90000"/>
          </a:bodyPr>
          <a:lstStyle/>
          <a:p>
            <a:pPr algn="ctr"/>
            <a:r>
              <a:rPr lang="en-US" dirty="0">
                <a:solidFill>
                  <a:srgbClr val="FF5C4B"/>
                </a:solidFill>
              </a:rPr>
              <a:t>Conclusion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72279" y="1046922"/>
            <a:ext cx="11714922" cy="5406887"/>
          </a:xfrm>
        </p:spPr>
        <p:txBody>
          <a:bodyPr>
            <a:normAutofit/>
          </a:bodyPr>
          <a:lstStyle/>
          <a:p>
            <a:pPr algn="l"/>
            <a:r>
              <a:rPr lang="en-US" sz="2000" b="0" i="0" dirty="0">
                <a:solidFill>
                  <a:srgbClr val="374151"/>
                </a:solidFill>
                <a:effectLst/>
                <a:latin typeface="Söhne"/>
              </a:rPr>
              <a:t>In conclusion, our journey has illuminated the significance of optimizing database search capabilities within </a:t>
            </a:r>
            <a:r>
              <a:rPr lang="en-US" sz="2000" b="0" i="0" dirty="0" err="1">
                <a:solidFill>
                  <a:srgbClr val="374151"/>
                </a:solidFill>
                <a:effectLst/>
                <a:latin typeface="Söhne"/>
              </a:rPr>
              <a:t>NewHope</a:t>
            </a:r>
            <a:r>
              <a:rPr lang="en-US" sz="2000" b="0" i="0" dirty="0">
                <a:solidFill>
                  <a:srgbClr val="374151"/>
                </a:solidFill>
                <a:effectLst/>
                <a:latin typeface="Söhne"/>
              </a:rPr>
              <a:t> University's academic ecosystem. Through the implementation of indexes, full-text search functionality, and a user-friendly web interface, we have realized substantial benefits that extend far beyond mere technological improvements.</a:t>
            </a:r>
          </a:p>
          <a:p>
            <a:pPr algn="l"/>
            <a:r>
              <a:rPr lang="en-US" sz="2000" b="1" i="0" dirty="0">
                <a:solidFill>
                  <a:srgbClr val="374151"/>
                </a:solidFill>
                <a:effectLst/>
                <a:latin typeface="Söhne"/>
              </a:rPr>
              <a:t>Key Takeaways:</a:t>
            </a:r>
            <a:endParaRPr lang="en-US" sz="2000" b="0" i="0" dirty="0">
              <a:solidFill>
                <a:srgbClr val="374151"/>
              </a:solidFill>
              <a:effectLst/>
              <a:latin typeface="Söhne"/>
            </a:endParaRPr>
          </a:p>
          <a:p>
            <a:pPr marL="342900" indent="-342900" algn="l">
              <a:buClrTx/>
              <a:buFont typeface="Wingdings" panose="05000000000000000000" pitchFamily="2" charset="2"/>
              <a:buChar char="Ø"/>
            </a:pPr>
            <a:r>
              <a:rPr lang="en-US" sz="2000" b="1" i="0" dirty="0">
                <a:solidFill>
                  <a:srgbClr val="374151"/>
                </a:solidFill>
                <a:effectLst/>
                <a:latin typeface="Söhne"/>
              </a:rPr>
              <a:t>Efficient Database Search:</a:t>
            </a:r>
            <a:r>
              <a:rPr lang="en-US" sz="2000" b="0" i="0" dirty="0">
                <a:solidFill>
                  <a:srgbClr val="374151"/>
                </a:solidFill>
                <a:effectLst/>
                <a:latin typeface="Söhne"/>
              </a:rPr>
              <a:t> We've underscored the critical role of efficient search capabilities in ensuring rapid and accurate access to vital academic information.</a:t>
            </a:r>
          </a:p>
          <a:p>
            <a:pPr marL="342900" indent="-342900" algn="l">
              <a:buClrTx/>
              <a:buFont typeface="Wingdings" panose="05000000000000000000" pitchFamily="2" charset="2"/>
              <a:buChar char="Ø"/>
            </a:pPr>
            <a:r>
              <a:rPr lang="en-US" sz="2000" b="1" i="0" dirty="0">
                <a:solidFill>
                  <a:srgbClr val="374151"/>
                </a:solidFill>
                <a:effectLst/>
                <a:latin typeface="Söhne"/>
              </a:rPr>
              <a:t>Enhancements' Benefits:</a:t>
            </a:r>
            <a:r>
              <a:rPr lang="en-US" sz="2000" b="0" i="0" dirty="0">
                <a:solidFill>
                  <a:srgbClr val="374151"/>
                </a:solidFill>
                <a:effectLst/>
                <a:latin typeface="Söhne"/>
              </a:rPr>
              <a:t> The integration of indexes, full-text search, and a user-friendly web interface has led to faster searches, improved accuracy, reduced user frustration, and increased accessibility.</a:t>
            </a:r>
          </a:p>
          <a:p>
            <a:pPr marL="342900" indent="-342900" algn="l">
              <a:buClrTx/>
              <a:buFont typeface="Wingdings" panose="05000000000000000000" pitchFamily="2" charset="2"/>
              <a:buChar char="Ø"/>
            </a:pPr>
            <a:r>
              <a:rPr lang="en-US" sz="2000" b="1" i="0" dirty="0">
                <a:solidFill>
                  <a:srgbClr val="374151"/>
                </a:solidFill>
                <a:effectLst/>
                <a:latin typeface="Söhne"/>
              </a:rPr>
              <a:t>Positive Impact:</a:t>
            </a:r>
            <a:r>
              <a:rPr lang="en-US" sz="2000" b="0" i="0" dirty="0">
                <a:solidFill>
                  <a:srgbClr val="374151"/>
                </a:solidFill>
                <a:effectLst/>
                <a:latin typeface="Söhne"/>
              </a:rPr>
              <a:t> Our efforts have positively transformed </a:t>
            </a:r>
            <a:r>
              <a:rPr lang="en-US" sz="2000" b="0" i="0" dirty="0" err="1">
                <a:solidFill>
                  <a:srgbClr val="374151"/>
                </a:solidFill>
                <a:effectLst/>
                <a:latin typeface="Söhne"/>
              </a:rPr>
              <a:t>NewHope</a:t>
            </a:r>
            <a:r>
              <a:rPr lang="en-US" sz="2000" b="0" i="0" dirty="0">
                <a:solidFill>
                  <a:srgbClr val="374151"/>
                </a:solidFill>
                <a:effectLst/>
                <a:latin typeface="Söhne"/>
              </a:rPr>
              <a:t> University's academic staff database, empowering both staff and students to harness the wealth of knowledge it holds.</a:t>
            </a:r>
          </a:p>
          <a:p>
            <a:pPr algn="l"/>
            <a:r>
              <a:rPr lang="en-US" sz="2000" b="0" i="0" dirty="0">
                <a:solidFill>
                  <a:srgbClr val="374151"/>
                </a:solidFill>
                <a:effectLst/>
                <a:latin typeface="Söhne"/>
              </a:rPr>
              <a:t>With these enhancements, we have laid a solid foundation for </a:t>
            </a:r>
            <a:r>
              <a:rPr lang="en-US" sz="2000" b="0" i="0" dirty="0" err="1">
                <a:solidFill>
                  <a:srgbClr val="374151"/>
                </a:solidFill>
                <a:effectLst/>
                <a:latin typeface="Söhne"/>
              </a:rPr>
              <a:t>NewHope</a:t>
            </a:r>
            <a:r>
              <a:rPr lang="en-US" sz="2000" b="0" i="0" dirty="0">
                <a:solidFill>
                  <a:srgbClr val="374151"/>
                </a:solidFill>
                <a:effectLst/>
                <a:latin typeface="Söhne"/>
              </a:rPr>
              <a:t> University's continuous pursuit of academic excellence and innovation.</a:t>
            </a: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lnSpc>
                <a:spcPct val="150000"/>
              </a:lnSpc>
              <a:buClrTx/>
              <a:buSzPct val="100000"/>
            </a:pPr>
            <a:endParaRPr lang="en-US" sz="2000" b="0" i="0" dirty="0">
              <a:solidFill>
                <a:schemeClr val="tx1"/>
              </a:solidFill>
              <a:effectLst/>
              <a:latin typeface="Söhne"/>
            </a:endParaRPr>
          </a:p>
        </p:txBody>
      </p:sp>
    </p:spTree>
    <p:extLst>
      <p:ext uri="{BB962C8B-B14F-4D97-AF65-F5344CB8AC3E}">
        <p14:creationId xmlns:p14="http://schemas.microsoft.com/office/powerpoint/2010/main" val="1350686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106016" y="2693504"/>
            <a:ext cx="11714922" cy="1470991"/>
          </a:xfrm>
        </p:spPr>
        <p:txBody>
          <a:bodyPr>
            <a:normAutofit lnSpcReduction="10000"/>
          </a:bodyPr>
          <a:lstStyle/>
          <a:p>
            <a:pPr algn="ctr"/>
            <a:r>
              <a:rPr lang="en-US" sz="9600" b="1" dirty="0">
                <a:solidFill>
                  <a:srgbClr val="374151"/>
                </a:solidFill>
                <a:latin typeface="Söhne"/>
              </a:rPr>
              <a:t>THANKS</a:t>
            </a:r>
            <a:endParaRPr lang="en-US" sz="9600" b="1"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endParaRPr lang="en-US" sz="2000" b="0" i="0" dirty="0">
              <a:solidFill>
                <a:srgbClr val="374151"/>
              </a:solidFill>
              <a:effectLst/>
              <a:latin typeface="Söhne"/>
            </a:endParaRPr>
          </a:p>
          <a:p>
            <a:pPr algn="l">
              <a:lnSpc>
                <a:spcPct val="150000"/>
              </a:lnSpc>
              <a:buClrTx/>
              <a:buSzPct val="100000"/>
            </a:pPr>
            <a:endParaRPr lang="en-US" sz="2000" b="0" i="0" dirty="0">
              <a:solidFill>
                <a:schemeClr val="tx1"/>
              </a:solidFill>
              <a:effectLst/>
              <a:latin typeface="Söhne"/>
            </a:endParaRPr>
          </a:p>
        </p:txBody>
      </p:sp>
    </p:spTree>
    <p:extLst>
      <p:ext uri="{BB962C8B-B14F-4D97-AF65-F5344CB8AC3E}">
        <p14:creationId xmlns:p14="http://schemas.microsoft.com/office/powerpoint/2010/main" val="1380175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1109922"/>
          </a:xfrm>
        </p:spPr>
        <p:txBody>
          <a:bodyPr>
            <a:normAutofit/>
          </a:bodyPr>
          <a:lstStyle/>
          <a:p>
            <a:pPr algn="ctr"/>
            <a:r>
              <a:rPr lang="en-US" b="1" i="0" dirty="0">
                <a:solidFill>
                  <a:schemeClr val="accent5"/>
                </a:solidFill>
                <a:effectLst/>
                <a:latin typeface="Söhne"/>
              </a:rPr>
              <a:t>Introduction</a:t>
            </a:r>
            <a:endParaRPr lang="en-US" dirty="0">
              <a:solidFill>
                <a:schemeClr val="accent5"/>
              </a:solidFill>
            </a:endParaRP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829994" y="1575583"/>
            <a:ext cx="10213143" cy="4867420"/>
          </a:xfrm>
        </p:spPr>
        <p:txBody>
          <a:bodyPr>
            <a:noAutofit/>
          </a:bodyPr>
          <a:lstStyle/>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Introduction to </a:t>
            </a:r>
            <a:r>
              <a:rPr lang="en-US" b="1" i="0" dirty="0" err="1">
                <a:solidFill>
                  <a:schemeClr val="tx1"/>
                </a:solidFill>
                <a:effectLst/>
                <a:latin typeface="Söhne"/>
              </a:rPr>
              <a:t>NewHope</a:t>
            </a:r>
            <a:r>
              <a:rPr lang="en-US" b="1" i="0" dirty="0">
                <a:solidFill>
                  <a:schemeClr val="tx1"/>
                </a:solidFill>
                <a:effectLst/>
                <a:latin typeface="Söhne"/>
              </a:rPr>
              <a:t> University:</a:t>
            </a:r>
            <a:r>
              <a:rPr lang="en-US" b="0" i="0" dirty="0">
                <a:solidFill>
                  <a:schemeClr val="tx1"/>
                </a:solidFill>
                <a:effectLst/>
                <a:latin typeface="Söhne"/>
              </a:rPr>
              <a:t> </a:t>
            </a:r>
            <a:r>
              <a:rPr lang="en-US" b="0" i="0" dirty="0" err="1">
                <a:solidFill>
                  <a:schemeClr val="tx1"/>
                </a:solidFill>
                <a:effectLst/>
                <a:latin typeface="Söhne"/>
              </a:rPr>
              <a:t>NewHope</a:t>
            </a:r>
            <a:r>
              <a:rPr lang="en-US" b="0" i="0" dirty="0">
                <a:solidFill>
                  <a:schemeClr val="tx1"/>
                </a:solidFill>
                <a:effectLst/>
                <a:latin typeface="Söhne"/>
              </a:rPr>
              <a:t> University is a beacon of academic excellence and innovation, molding future leaders through its dedication to quality education and research</a:t>
            </a:r>
            <a:r>
              <a:rPr lang="en-US" b="0" i="0" dirty="0">
                <a:solidFill>
                  <a:srgbClr val="374151"/>
                </a:solidFill>
                <a:effectLst/>
                <a:latin typeface="Söhne"/>
              </a:rPr>
              <a:t>.</a:t>
            </a:r>
            <a:r>
              <a:rPr lang="en-US" b="1" i="0" dirty="0">
                <a:effectLst/>
                <a:latin typeface="Söhne"/>
              </a:rPr>
              <a:t> </a:t>
            </a:r>
          </a:p>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Knowledge Nexus</a:t>
            </a:r>
            <a:r>
              <a:rPr lang="en-US" i="0" dirty="0">
                <a:solidFill>
                  <a:schemeClr val="tx1"/>
                </a:solidFill>
                <a:effectLst/>
                <a:latin typeface="Söhne"/>
              </a:rPr>
              <a:t>: </a:t>
            </a:r>
            <a:r>
              <a:rPr lang="en-US" i="0" dirty="0" err="1">
                <a:solidFill>
                  <a:schemeClr val="tx1"/>
                </a:solidFill>
                <a:effectLst/>
                <a:latin typeface="Söhne"/>
              </a:rPr>
              <a:t>NewHope</a:t>
            </a:r>
            <a:r>
              <a:rPr lang="en-US" i="0" dirty="0">
                <a:solidFill>
                  <a:schemeClr val="tx1"/>
                </a:solidFill>
                <a:effectLst/>
                <a:latin typeface="Söhne"/>
              </a:rPr>
              <a:t> University's academic database houses comprehensive info about esteemed staff. This includes personal profiles, achievements, history, research, and taught courses.</a:t>
            </a:r>
            <a:endParaRPr lang="en-US" dirty="0">
              <a:solidFill>
                <a:schemeClr val="tx1"/>
              </a:solidFill>
            </a:endParaRPr>
          </a:p>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Importance of Effective Search:</a:t>
            </a:r>
            <a:r>
              <a:rPr lang="en-US" b="0" i="0" dirty="0">
                <a:solidFill>
                  <a:schemeClr val="tx1"/>
                </a:solidFill>
                <a:effectLst/>
                <a:latin typeface="Söhne"/>
              </a:rPr>
              <a:t> In the era of information, swift and accurate data access is crucial. A refined academic staff database with efficient search capabilities unlocks </a:t>
            </a:r>
            <a:r>
              <a:rPr lang="en-US" b="0" i="0" dirty="0" err="1">
                <a:solidFill>
                  <a:schemeClr val="tx1"/>
                </a:solidFill>
                <a:effectLst/>
                <a:latin typeface="Söhne"/>
              </a:rPr>
              <a:t>NewHope</a:t>
            </a:r>
            <a:r>
              <a:rPr lang="en-US" b="0" i="0" dirty="0">
                <a:solidFill>
                  <a:schemeClr val="tx1"/>
                </a:solidFill>
                <a:effectLst/>
                <a:latin typeface="Söhne"/>
              </a:rPr>
              <a:t> University's wealth of knowledge.</a:t>
            </a:r>
          </a:p>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Empowering Exploration: </a:t>
            </a:r>
            <a:r>
              <a:rPr lang="en-US" b="0" i="0" dirty="0">
                <a:solidFill>
                  <a:schemeClr val="tx1"/>
                </a:solidFill>
                <a:effectLst/>
                <a:latin typeface="Söhne"/>
              </a:rPr>
              <a:t>A strong search system not only streamlines operations but also empowers staff and students to delve into </a:t>
            </a:r>
            <a:r>
              <a:rPr lang="en-US" b="0" i="0" dirty="0" err="1">
                <a:solidFill>
                  <a:schemeClr val="tx1"/>
                </a:solidFill>
                <a:effectLst/>
                <a:latin typeface="Söhne"/>
              </a:rPr>
              <a:t>NewHope</a:t>
            </a:r>
            <a:r>
              <a:rPr lang="en-US" b="0" i="0" dirty="0">
                <a:solidFill>
                  <a:schemeClr val="tx1"/>
                </a:solidFill>
                <a:effectLst/>
                <a:latin typeface="Söhne"/>
              </a:rPr>
              <a:t> University's vibrant academic landscape</a:t>
            </a:r>
            <a:r>
              <a:rPr lang="en-US" b="0" i="0" dirty="0">
                <a:solidFill>
                  <a:srgbClr val="374151"/>
                </a:solidFill>
                <a:effectLst/>
                <a:latin typeface="Söhne"/>
              </a:rPr>
              <a:t>.</a:t>
            </a:r>
          </a:p>
        </p:txBody>
      </p:sp>
    </p:spTree>
    <p:extLst>
      <p:ext uri="{BB962C8B-B14F-4D97-AF65-F5344CB8AC3E}">
        <p14:creationId xmlns:p14="http://schemas.microsoft.com/office/powerpoint/2010/main" val="1019280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117565"/>
            <a:ext cx="9381327" cy="1028951"/>
          </a:xfrm>
        </p:spPr>
        <p:txBody>
          <a:bodyPr>
            <a:normAutofit/>
          </a:bodyPr>
          <a:lstStyle/>
          <a:p>
            <a:pPr algn="ctr"/>
            <a:r>
              <a:rPr lang="en-US" b="1" i="0" dirty="0">
                <a:solidFill>
                  <a:srgbClr val="FF5C4B"/>
                </a:solidFill>
                <a:effectLst/>
                <a:latin typeface="Söhne"/>
              </a:rPr>
              <a:t>Current System Limitations</a:t>
            </a:r>
            <a:endParaRPr lang="en-US" dirty="0">
              <a:solidFill>
                <a:srgbClr val="FF5C4B"/>
              </a:solidFill>
            </a:endParaRPr>
          </a:p>
        </p:txBody>
      </p:sp>
      <p:pic>
        <p:nvPicPr>
          <p:cNvPr id="7" name="Picture 6">
            <a:extLst>
              <a:ext uri="{FF2B5EF4-FFF2-40B4-BE49-F238E27FC236}">
                <a16:creationId xmlns:a16="http://schemas.microsoft.com/office/drawing/2014/main" id="{DBF155D6-5B64-12A3-71C9-6ACD7890C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7" y="3882683"/>
            <a:ext cx="2461077" cy="2664402"/>
          </a:xfrm>
          <a:prstGeom prst="rect">
            <a:avLst/>
          </a:prstGeom>
        </p:spPr>
      </p:pic>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254224" y="1146516"/>
            <a:ext cx="9346976" cy="4867420"/>
          </a:xfrm>
        </p:spPr>
        <p:txBody>
          <a:bodyPr>
            <a:noAutofit/>
          </a:bodyPr>
          <a:lstStyle/>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Performance Challenges:</a:t>
            </a:r>
            <a:r>
              <a:rPr lang="en-US" b="0" i="0" dirty="0">
                <a:solidFill>
                  <a:schemeClr val="tx1"/>
                </a:solidFill>
                <a:effectLst/>
                <a:latin typeface="Söhne"/>
              </a:rPr>
              <a:t> As data gets bigger, system gets slow. Handling lots of data is hard, makes it slow to respond, affects user experience. This can disrupt quick school tasks.</a:t>
            </a:r>
          </a:p>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Inefficient Search:</a:t>
            </a:r>
            <a:r>
              <a:rPr lang="en-US" b="0" i="0" dirty="0">
                <a:solidFill>
                  <a:schemeClr val="tx1"/>
                </a:solidFill>
                <a:effectLst/>
                <a:latin typeface="Söhne"/>
              </a:rPr>
              <a:t> The existing academic staff database suffers from inefficiencies in search capabilities. Queries take longer to process, resulting in slower retrieval of information. This hampers the ability to swiftly access essential data, leading to potential delays in decision-making and research endeavors.</a:t>
            </a:r>
            <a:endParaRPr lang="en-US" dirty="0">
              <a:solidFill>
                <a:schemeClr val="tx1"/>
              </a:solidFill>
              <a:latin typeface="Söhne"/>
            </a:endParaRPr>
          </a:p>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Limited Query Power:</a:t>
            </a:r>
            <a:r>
              <a:rPr lang="en-US" b="0" i="0" dirty="0">
                <a:solidFill>
                  <a:schemeClr val="tx1"/>
                </a:solidFill>
                <a:effectLst/>
                <a:latin typeface="Söhne"/>
              </a:rPr>
              <a:t> System lacks advanced searches. No indexes, complex searches not possible. Users can't search keywords or close words, important for efficient info finding.</a:t>
            </a:r>
          </a:p>
          <a:p>
            <a:pPr marL="342900" indent="-342900" algn="l">
              <a:lnSpc>
                <a:spcPct val="150000"/>
              </a:lnSpc>
              <a:buClrTx/>
              <a:buSzPct val="100000"/>
              <a:buFont typeface="Wingdings" panose="05000000000000000000" pitchFamily="2" charset="2"/>
              <a:buChar char="Ø"/>
            </a:pPr>
            <a:r>
              <a:rPr lang="en-US" b="1" i="0" dirty="0">
                <a:solidFill>
                  <a:schemeClr val="tx1"/>
                </a:solidFill>
                <a:effectLst/>
                <a:latin typeface="Söhne"/>
              </a:rPr>
              <a:t>Complex Data Entry:</a:t>
            </a:r>
            <a:r>
              <a:rPr lang="en-US" b="0" i="0" dirty="0">
                <a:solidFill>
                  <a:schemeClr val="tx1"/>
                </a:solidFill>
                <a:effectLst/>
                <a:latin typeface="Söhne"/>
              </a:rPr>
              <a:t> No easy interface, hard to put info. Staff without SQL skills struggle with input and retrieval. This makes profiles outdated, affects operations.</a:t>
            </a:r>
          </a:p>
        </p:txBody>
      </p:sp>
      <p:pic>
        <p:nvPicPr>
          <p:cNvPr id="5" name="Picture 4">
            <a:extLst>
              <a:ext uri="{FF2B5EF4-FFF2-40B4-BE49-F238E27FC236}">
                <a16:creationId xmlns:a16="http://schemas.microsoft.com/office/drawing/2014/main" id="{ECEEF2EB-100D-B7CE-8961-6D52B61B0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7047" y="1420837"/>
            <a:ext cx="2414953" cy="2461846"/>
          </a:xfrm>
          <a:prstGeom prst="rect">
            <a:avLst/>
          </a:prstGeom>
        </p:spPr>
      </p:pic>
    </p:spTree>
    <p:extLst>
      <p:ext uri="{BB962C8B-B14F-4D97-AF65-F5344CB8AC3E}">
        <p14:creationId xmlns:p14="http://schemas.microsoft.com/office/powerpoint/2010/main" val="394929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209006"/>
            <a:ext cx="9381327" cy="859134"/>
          </a:xfrm>
        </p:spPr>
        <p:txBody>
          <a:bodyPr>
            <a:normAutofit fontScale="90000"/>
          </a:bodyPr>
          <a:lstStyle/>
          <a:p>
            <a:pPr algn="ctr"/>
            <a:r>
              <a:rPr lang="en-US" dirty="0">
                <a:solidFill>
                  <a:srgbClr val="FF5C4B"/>
                </a:solidFill>
              </a:rPr>
              <a:t>Vision for Improvement</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293412" y="1068139"/>
            <a:ext cx="10065434" cy="5593917"/>
          </a:xfrm>
        </p:spPr>
        <p:txBody>
          <a:bodyPr>
            <a:normAutofit fontScale="92500" lnSpcReduction="20000"/>
          </a:bodyPr>
          <a:lstStyle/>
          <a:p>
            <a:pPr marL="342900" indent="-342900" algn="l">
              <a:lnSpc>
                <a:spcPct val="150000"/>
              </a:lnSpc>
              <a:buClrTx/>
              <a:buSzPct val="100000"/>
              <a:buFont typeface="Wingdings" panose="05000000000000000000" pitchFamily="2" charset="2"/>
              <a:buChar char="Ø"/>
            </a:pPr>
            <a:r>
              <a:rPr lang="en-US" sz="2400" b="1" i="0" dirty="0">
                <a:solidFill>
                  <a:schemeClr val="tx1"/>
                </a:solidFill>
                <a:effectLst/>
                <a:latin typeface="Söhne"/>
              </a:rPr>
              <a:t>Implementing Indexes:</a:t>
            </a:r>
            <a:r>
              <a:rPr lang="en-US" sz="2400" b="0" i="0" dirty="0">
                <a:solidFill>
                  <a:schemeClr val="tx1"/>
                </a:solidFill>
                <a:effectLst/>
                <a:latin typeface="Söhne"/>
              </a:rPr>
              <a:t> We're going to upgrade how we search by adding something called "indexes." Imagine a big book with special tabs that help you quickly find exactly what you're looking for. In our system, these indexes will guide us to information faster, making our searches smarter and quicker.</a:t>
            </a:r>
          </a:p>
          <a:p>
            <a:pPr marL="342900" indent="-342900" algn="l">
              <a:lnSpc>
                <a:spcPct val="150000"/>
              </a:lnSpc>
              <a:buClrTx/>
              <a:buSzPct val="100000"/>
              <a:buFont typeface="Wingdings" panose="05000000000000000000" pitchFamily="2" charset="2"/>
              <a:buChar char="Ø"/>
            </a:pPr>
            <a:r>
              <a:rPr lang="en-US" sz="2400" b="1" i="0" dirty="0">
                <a:solidFill>
                  <a:schemeClr val="tx1"/>
                </a:solidFill>
                <a:effectLst/>
                <a:latin typeface="Söhne"/>
              </a:rPr>
              <a:t>Full-Text Search:</a:t>
            </a:r>
            <a:r>
              <a:rPr lang="en-US" sz="2400" b="0" i="0" dirty="0">
                <a:solidFill>
                  <a:schemeClr val="tx1"/>
                </a:solidFill>
                <a:effectLst/>
                <a:latin typeface="Söhne"/>
              </a:rPr>
              <a:t> Ever wished you could find a specific word in a long story? Think of our system as a magic magnifying glass for words. It'll let us search through big documents and find those important words, just like finding a needle in a haystack.</a:t>
            </a:r>
            <a:endParaRPr lang="en-US" sz="2400" dirty="0">
              <a:solidFill>
                <a:schemeClr val="tx1"/>
              </a:solidFill>
              <a:latin typeface="Söhne"/>
            </a:endParaRPr>
          </a:p>
          <a:p>
            <a:pPr marL="342900" indent="-342900" algn="l">
              <a:lnSpc>
                <a:spcPct val="150000"/>
              </a:lnSpc>
              <a:buClrTx/>
              <a:buSzPct val="100000"/>
              <a:buFont typeface="Wingdings" panose="05000000000000000000" pitchFamily="2" charset="2"/>
              <a:buChar char="Ø"/>
            </a:pPr>
            <a:r>
              <a:rPr lang="en-US" sz="2400" b="1" i="0" dirty="0">
                <a:solidFill>
                  <a:schemeClr val="tx1"/>
                </a:solidFill>
                <a:effectLst/>
                <a:latin typeface="Söhne"/>
              </a:rPr>
              <a:t>User-Friendly Web Interface:</a:t>
            </a:r>
            <a:r>
              <a:rPr lang="en-US" sz="2400" b="0" i="0" dirty="0">
                <a:solidFill>
                  <a:schemeClr val="tx1"/>
                </a:solidFill>
                <a:effectLst/>
                <a:latin typeface="Söhne"/>
              </a:rPr>
              <a:t> We're making things super easy with a new way to put information and find what we need. Imagine colorful buttons on a screen that make everything simple. You won't need to know any secret computer codes – it's like using a friendly map to navigate.</a:t>
            </a:r>
          </a:p>
          <a:p>
            <a:pPr algn="l">
              <a:lnSpc>
                <a:spcPct val="150000"/>
              </a:lnSpc>
              <a:buClrTx/>
              <a:buSzPct val="100000"/>
            </a:pPr>
            <a:endParaRPr lang="en-US" sz="2000" b="0" i="0" dirty="0">
              <a:solidFill>
                <a:schemeClr val="tx1"/>
              </a:solidFill>
              <a:effectLst/>
              <a:latin typeface="Söhne"/>
            </a:endParaRPr>
          </a:p>
        </p:txBody>
      </p:sp>
    </p:spTree>
    <p:extLst>
      <p:ext uri="{BB962C8B-B14F-4D97-AF65-F5344CB8AC3E}">
        <p14:creationId xmlns:p14="http://schemas.microsoft.com/office/powerpoint/2010/main" val="2435801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5B232A-D152-585C-427D-C77488A83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1" y="159521"/>
            <a:ext cx="3432312" cy="5287122"/>
          </a:xfrm>
          <a:prstGeom prst="rect">
            <a:avLst/>
          </a:prstGeom>
        </p:spPr>
      </p:pic>
      <p:pic>
        <p:nvPicPr>
          <p:cNvPr id="11" name="Picture 10">
            <a:extLst>
              <a:ext uri="{FF2B5EF4-FFF2-40B4-BE49-F238E27FC236}">
                <a16:creationId xmlns:a16="http://schemas.microsoft.com/office/drawing/2014/main" id="{A1D59E04-B1CB-4794-C7C5-94F6C63BC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4922" y="159521"/>
            <a:ext cx="4227443" cy="5105256"/>
          </a:xfrm>
          <a:prstGeom prst="rect">
            <a:avLst/>
          </a:prstGeom>
        </p:spPr>
      </p:pic>
      <p:pic>
        <p:nvPicPr>
          <p:cNvPr id="13" name="Picture 12">
            <a:extLst>
              <a:ext uri="{FF2B5EF4-FFF2-40B4-BE49-F238E27FC236}">
                <a16:creationId xmlns:a16="http://schemas.microsoft.com/office/drawing/2014/main" id="{0F26D735-AEF4-35A1-49CF-6388E8B39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895" y="159521"/>
            <a:ext cx="3324463" cy="5088340"/>
          </a:xfrm>
          <a:prstGeom prst="rect">
            <a:avLst/>
          </a:prstGeom>
        </p:spPr>
      </p:pic>
      <p:sp>
        <p:nvSpPr>
          <p:cNvPr id="14" name="TextBox 13">
            <a:extLst>
              <a:ext uri="{FF2B5EF4-FFF2-40B4-BE49-F238E27FC236}">
                <a16:creationId xmlns:a16="http://schemas.microsoft.com/office/drawing/2014/main" id="{2F78D0C4-C796-AE8B-09E1-A40431D5BEB2}"/>
              </a:ext>
            </a:extLst>
          </p:cNvPr>
          <p:cNvSpPr txBox="1"/>
          <p:nvPr/>
        </p:nvSpPr>
        <p:spPr>
          <a:xfrm>
            <a:off x="225286" y="5910470"/>
            <a:ext cx="11607071" cy="369332"/>
          </a:xfrm>
          <a:prstGeom prst="rect">
            <a:avLst/>
          </a:prstGeom>
          <a:noFill/>
        </p:spPr>
        <p:txBody>
          <a:bodyPr wrap="square" rtlCol="0">
            <a:spAutoFit/>
          </a:bodyPr>
          <a:lstStyle/>
          <a:p>
            <a:pPr algn="ctr"/>
            <a:r>
              <a:rPr lang="en-US" dirty="0">
                <a:solidFill>
                  <a:srgbClr val="FF5C4B"/>
                </a:solidFill>
              </a:rPr>
              <a:t>BOOK INDEXING </a:t>
            </a:r>
          </a:p>
        </p:txBody>
      </p:sp>
    </p:spTree>
    <p:extLst>
      <p:ext uri="{BB962C8B-B14F-4D97-AF65-F5344CB8AC3E}">
        <p14:creationId xmlns:p14="http://schemas.microsoft.com/office/powerpoint/2010/main" val="2635658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1109922"/>
          </a:xfrm>
        </p:spPr>
        <p:txBody>
          <a:bodyPr>
            <a:normAutofit/>
          </a:bodyPr>
          <a:lstStyle/>
          <a:p>
            <a:pPr algn="ctr"/>
            <a:r>
              <a:rPr lang="en-US" dirty="0">
                <a:solidFill>
                  <a:srgbClr val="FF5C4B"/>
                </a:solidFill>
              </a:rPr>
              <a:t>Indexes Implementation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267287" y="1420837"/>
            <a:ext cx="9509760" cy="5022166"/>
          </a:xfrm>
        </p:spPr>
        <p:txBody>
          <a:bodyPr>
            <a:normAutofit fontScale="92500" lnSpcReduction="10000"/>
          </a:bodyPr>
          <a:lstStyle/>
          <a:p>
            <a:pPr algn="l">
              <a:lnSpc>
                <a:spcPct val="150000"/>
              </a:lnSpc>
              <a:buClrTx/>
              <a:buSzPct val="100000"/>
            </a:pPr>
            <a:r>
              <a:rPr lang="en-US" sz="2000" b="1" i="0" dirty="0">
                <a:effectLst/>
                <a:latin typeface="Söhne"/>
              </a:rPr>
              <a:t>Selecting Columns:</a:t>
            </a:r>
            <a:r>
              <a:rPr lang="en-US" sz="2000" b="0" i="0" dirty="0">
                <a:solidFill>
                  <a:srgbClr val="374151"/>
                </a:solidFill>
                <a:effectLst/>
                <a:latin typeface="Söhne"/>
              </a:rPr>
              <a:t> We </a:t>
            </a:r>
            <a:r>
              <a:rPr lang="en-US" sz="2000" b="0" i="0" dirty="0" err="1">
                <a:solidFill>
                  <a:srgbClr val="374151"/>
                </a:solidFill>
                <a:effectLst/>
                <a:latin typeface="Söhne"/>
              </a:rPr>
              <a:t>choosed</a:t>
            </a:r>
            <a:r>
              <a:rPr lang="en-US" sz="2000" b="0" i="0" dirty="0">
                <a:solidFill>
                  <a:srgbClr val="374151"/>
                </a:solidFill>
                <a:effectLst/>
                <a:latin typeface="Söhne"/>
              </a:rPr>
              <a:t> specific parts of the data, like names or subjects, to create indexes. This helps the system find things faster. Choosing specific columns for indexing is based on frequently used search criteria, commonly joined columns, frequently sorted columns, and high data cardinality, aiming to enhance query performance without overloading the database with unnecessary indexes.</a:t>
            </a:r>
          </a:p>
          <a:p>
            <a:pPr algn="l">
              <a:lnSpc>
                <a:spcPct val="150000"/>
              </a:lnSpc>
              <a:buClrTx/>
              <a:buSzPct val="100000"/>
            </a:pPr>
            <a:endParaRPr lang="en-US" sz="2000" b="0" i="0" dirty="0">
              <a:solidFill>
                <a:srgbClr val="374151"/>
              </a:solidFill>
              <a:effectLst/>
              <a:latin typeface="Söhne"/>
            </a:endParaRPr>
          </a:p>
          <a:p>
            <a:pPr algn="l">
              <a:lnSpc>
                <a:spcPct val="150000"/>
              </a:lnSpc>
              <a:buClrTx/>
              <a:buSzPct val="100000"/>
            </a:pPr>
            <a:r>
              <a:rPr lang="en-US" sz="2000" b="0" i="0" dirty="0">
                <a:solidFill>
                  <a:schemeClr val="tx1"/>
                </a:solidFill>
                <a:effectLst/>
                <a:latin typeface="Söhne"/>
              </a:rPr>
              <a:t>CREATE INDEX </a:t>
            </a:r>
            <a:r>
              <a:rPr lang="en-US" sz="2000" b="0" i="0" dirty="0" err="1">
                <a:solidFill>
                  <a:schemeClr val="tx1"/>
                </a:solidFill>
                <a:effectLst/>
                <a:latin typeface="Söhne"/>
              </a:rPr>
              <a:t>index_nameON</a:t>
            </a:r>
            <a:r>
              <a:rPr lang="en-US" sz="2000" b="0" i="0" dirty="0">
                <a:solidFill>
                  <a:schemeClr val="tx1"/>
                </a:solidFill>
                <a:effectLst/>
                <a:latin typeface="Söhne"/>
              </a:rPr>
              <a:t> </a:t>
            </a:r>
            <a:r>
              <a:rPr lang="en-US" sz="2000" b="0" i="0" dirty="0" err="1">
                <a:solidFill>
                  <a:schemeClr val="tx1"/>
                </a:solidFill>
                <a:effectLst/>
                <a:latin typeface="Söhne"/>
              </a:rPr>
              <a:t>table_name</a:t>
            </a:r>
            <a:r>
              <a:rPr lang="en-US" sz="2000" b="0" i="0" dirty="0">
                <a:solidFill>
                  <a:schemeClr val="tx1"/>
                </a:solidFill>
                <a:effectLst/>
                <a:latin typeface="Söhne"/>
              </a:rPr>
              <a:t> (column1, column2, ...);</a:t>
            </a:r>
          </a:p>
          <a:p>
            <a:pPr algn="l">
              <a:lnSpc>
                <a:spcPct val="150000"/>
              </a:lnSpc>
              <a:buClrTx/>
              <a:buSzPct val="100000"/>
            </a:pPr>
            <a:r>
              <a:rPr lang="en-US" sz="2000" b="0" i="0" dirty="0" err="1">
                <a:solidFill>
                  <a:schemeClr val="tx1"/>
                </a:solidFill>
                <a:effectLst/>
                <a:latin typeface="Söhne"/>
              </a:rPr>
              <a:t>index_name</a:t>
            </a:r>
            <a:r>
              <a:rPr lang="en-US" sz="2000" b="0" i="0" dirty="0">
                <a:solidFill>
                  <a:schemeClr val="tx1"/>
                </a:solidFill>
                <a:effectLst/>
                <a:latin typeface="Söhne"/>
              </a:rPr>
              <a:t>: Name of the index you want to create.</a:t>
            </a:r>
          </a:p>
          <a:p>
            <a:pPr algn="l">
              <a:lnSpc>
                <a:spcPct val="150000"/>
              </a:lnSpc>
              <a:buClrTx/>
              <a:buSzPct val="100000"/>
            </a:pPr>
            <a:r>
              <a:rPr lang="en-US" sz="2000" b="0" i="0" dirty="0" err="1">
                <a:solidFill>
                  <a:schemeClr val="tx1"/>
                </a:solidFill>
                <a:effectLst/>
                <a:latin typeface="Söhne"/>
              </a:rPr>
              <a:t>table_name</a:t>
            </a:r>
            <a:r>
              <a:rPr lang="en-US" sz="2000" b="0" i="0" dirty="0">
                <a:solidFill>
                  <a:schemeClr val="tx1"/>
                </a:solidFill>
                <a:effectLst/>
                <a:latin typeface="Söhne"/>
              </a:rPr>
              <a:t>: Name of the table on which you want to create the index.</a:t>
            </a:r>
          </a:p>
          <a:p>
            <a:pPr algn="l">
              <a:lnSpc>
                <a:spcPct val="150000"/>
              </a:lnSpc>
              <a:buClrTx/>
              <a:buSzPct val="100000"/>
            </a:pPr>
            <a:r>
              <a:rPr lang="en-US" sz="2000" b="0" i="0" dirty="0">
                <a:solidFill>
                  <a:schemeClr val="tx1"/>
                </a:solidFill>
                <a:effectLst/>
                <a:latin typeface="Söhne"/>
              </a:rPr>
              <a:t>column1, column2, ...: Names of the columns for which you want to create the index.</a:t>
            </a:r>
          </a:p>
        </p:txBody>
      </p:sp>
      <p:sp>
        <p:nvSpPr>
          <p:cNvPr id="5" name="TextBox 4">
            <a:extLst>
              <a:ext uri="{FF2B5EF4-FFF2-40B4-BE49-F238E27FC236}">
                <a16:creationId xmlns:a16="http://schemas.microsoft.com/office/drawing/2014/main" id="{AB3B60F5-0A01-AB61-2DD0-81E02CE0867D}"/>
              </a:ext>
            </a:extLst>
          </p:cNvPr>
          <p:cNvSpPr txBox="1"/>
          <p:nvPr/>
        </p:nvSpPr>
        <p:spPr>
          <a:xfrm>
            <a:off x="267287" y="3747254"/>
            <a:ext cx="9048991" cy="369332"/>
          </a:xfrm>
          <a:prstGeom prst="rect">
            <a:avLst/>
          </a:prstGeom>
          <a:noFill/>
        </p:spPr>
        <p:txBody>
          <a:bodyPr wrap="square" rtlCol="0">
            <a:spAutoFit/>
          </a:bodyPr>
          <a:lstStyle/>
          <a:p>
            <a:r>
              <a:rPr lang="en-US" b="0" i="0" u="sng" dirty="0">
                <a:solidFill>
                  <a:srgbClr val="FF5C4B"/>
                </a:solidFill>
                <a:effectLst/>
                <a:latin typeface="Söhne"/>
              </a:rPr>
              <a:t>T-SQL syntax for creating an index in SQL Server</a:t>
            </a:r>
            <a:endParaRPr lang="en-US" u="sng" dirty="0">
              <a:solidFill>
                <a:srgbClr val="FF5C4B"/>
              </a:solidFill>
            </a:endParaRPr>
          </a:p>
        </p:txBody>
      </p:sp>
    </p:spTree>
    <p:extLst>
      <p:ext uri="{BB962C8B-B14F-4D97-AF65-F5344CB8AC3E}">
        <p14:creationId xmlns:p14="http://schemas.microsoft.com/office/powerpoint/2010/main" val="390935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E943CC1-DD1A-218B-8645-A12C6F4BC664}"/>
              </a:ext>
            </a:extLst>
          </p:cNvPr>
          <p:cNvSpPr>
            <a:spLocks noGrp="1"/>
          </p:cNvSpPr>
          <p:nvPr>
            <p:ph type="subTitle" idx="1"/>
          </p:nvPr>
        </p:nvSpPr>
        <p:spPr>
          <a:xfrm>
            <a:off x="1507067" y="4050833"/>
            <a:ext cx="7766936" cy="1700610"/>
          </a:xfrm>
        </p:spPr>
        <p:txBody>
          <a:bodyPr>
            <a:normAutofit/>
          </a:bodyPr>
          <a:lstStyle/>
          <a:p>
            <a:pPr algn="l"/>
            <a:r>
              <a:rPr lang="en-US" sz="2400" b="1" i="0" dirty="0">
                <a:solidFill>
                  <a:schemeClr val="tx1"/>
                </a:solidFill>
                <a:effectLst/>
                <a:latin typeface="Söhne"/>
              </a:rPr>
              <a:t>Speeding Up Searches:</a:t>
            </a:r>
            <a:r>
              <a:rPr lang="en-US" sz="2400" b="0" i="0" dirty="0">
                <a:solidFill>
                  <a:schemeClr val="tx1"/>
                </a:solidFill>
                <a:effectLst/>
                <a:latin typeface="Söhne"/>
              </a:rPr>
              <a:t> Indexes act like signposts, telling the system where to look. When we search, the system follows these signposts and finds information quickly, like using a map to find a treasure.</a:t>
            </a:r>
            <a:endParaRPr lang="en-US" sz="2400" dirty="0">
              <a:solidFill>
                <a:schemeClr val="tx1"/>
              </a:solidFill>
            </a:endParaRPr>
          </a:p>
        </p:txBody>
      </p:sp>
      <p:pic>
        <p:nvPicPr>
          <p:cNvPr id="10" name="Picture 9">
            <a:extLst>
              <a:ext uri="{FF2B5EF4-FFF2-40B4-BE49-F238E27FC236}">
                <a16:creationId xmlns:a16="http://schemas.microsoft.com/office/drawing/2014/main" id="{78D63044-7ADB-77DE-EF70-1B7D90FFD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1" y="530088"/>
            <a:ext cx="10999304" cy="3260033"/>
          </a:xfrm>
          <a:prstGeom prst="rect">
            <a:avLst/>
          </a:prstGeom>
        </p:spPr>
      </p:pic>
    </p:spTree>
    <p:extLst>
      <p:ext uri="{BB962C8B-B14F-4D97-AF65-F5344CB8AC3E}">
        <p14:creationId xmlns:p14="http://schemas.microsoft.com/office/powerpoint/2010/main" val="316011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tx2">
                <a:lumMod val="20000"/>
                <a:lumOff val="80000"/>
              </a:schemeClr>
            </a:gs>
            <a:gs pos="77000">
              <a:srgbClr val="ABABF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1D22-FD09-CCC3-A7B7-0143175271A4}"/>
              </a:ext>
            </a:extLst>
          </p:cNvPr>
          <p:cNvSpPr>
            <a:spLocks noGrp="1"/>
          </p:cNvSpPr>
          <p:nvPr>
            <p:ph type="ctrTitle"/>
          </p:nvPr>
        </p:nvSpPr>
        <p:spPr>
          <a:xfrm>
            <a:off x="1405336" y="310915"/>
            <a:ext cx="9381327" cy="1109922"/>
          </a:xfrm>
        </p:spPr>
        <p:txBody>
          <a:bodyPr>
            <a:normAutofit/>
          </a:bodyPr>
          <a:lstStyle/>
          <a:p>
            <a:pPr algn="ctr"/>
            <a:r>
              <a:rPr lang="en-US" dirty="0">
                <a:solidFill>
                  <a:srgbClr val="FF5C4B"/>
                </a:solidFill>
              </a:rPr>
              <a:t> Full-Text Search Integration</a:t>
            </a:r>
          </a:p>
        </p:txBody>
      </p:sp>
      <p:sp>
        <p:nvSpPr>
          <p:cNvPr id="3" name="Subtitle 2">
            <a:extLst>
              <a:ext uri="{FF2B5EF4-FFF2-40B4-BE49-F238E27FC236}">
                <a16:creationId xmlns:a16="http://schemas.microsoft.com/office/drawing/2014/main" id="{2D34C430-0BDD-9D8B-77B5-869FC8BCB8A3}"/>
              </a:ext>
            </a:extLst>
          </p:cNvPr>
          <p:cNvSpPr>
            <a:spLocks noGrp="1"/>
          </p:cNvSpPr>
          <p:nvPr>
            <p:ph type="subTitle" idx="1"/>
          </p:nvPr>
        </p:nvSpPr>
        <p:spPr>
          <a:xfrm>
            <a:off x="267287" y="1420837"/>
            <a:ext cx="11341617" cy="5126248"/>
          </a:xfrm>
        </p:spPr>
        <p:txBody>
          <a:bodyPr>
            <a:normAutofit/>
          </a:bodyPr>
          <a:lstStyle/>
          <a:p>
            <a:pPr algn="l">
              <a:lnSpc>
                <a:spcPct val="150000"/>
              </a:lnSpc>
            </a:pPr>
            <a:r>
              <a:rPr lang="en-US" sz="2000" b="1" i="0" dirty="0">
                <a:solidFill>
                  <a:srgbClr val="374151"/>
                </a:solidFill>
                <a:effectLst/>
                <a:latin typeface="Söhne"/>
              </a:rPr>
              <a:t>Integrating Full-Text Search:</a:t>
            </a:r>
            <a:r>
              <a:rPr lang="en-US" sz="2000" b="0" i="0" dirty="0">
                <a:solidFill>
                  <a:srgbClr val="374151"/>
                </a:solidFill>
                <a:effectLst/>
                <a:latin typeface="Söhne"/>
              </a:rPr>
              <a:t> We're infusing our system with a remarkable ability – full-text search. This means our system will not only read but also understand the content within documents, just like we do.</a:t>
            </a:r>
            <a:endParaRPr lang="en-US" sz="2000" b="0" i="0" dirty="0">
              <a:solidFill>
                <a:schemeClr val="tx1"/>
              </a:solidFill>
              <a:effectLst/>
              <a:latin typeface="Söhne"/>
            </a:endParaRPr>
          </a:p>
          <a:p>
            <a:pPr algn="l">
              <a:lnSpc>
                <a:spcPct val="150000"/>
              </a:lnSpc>
            </a:pPr>
            <a:r>
              <a:rPr lang="en-US" sz="2000" dirty="0">
                <a:solidFill>
                  <a:schemeClr val="tx1"/>
                </a:solidFill>
                <a:latin typeface="Söhne"/>
              </a:rPr>
              <a:t>I</a:t>
            </a:r>
            <a:r>
              <a:rPr lang="en-US" sz="2000" b="1" i="0" dirty="0">
                <a:solidFill>
                  <a:srgbClr val="374151"/>
                </a:solidFill>
                <a:effectLst/>
                <a:latin typeface="Söhne"/>
              </a:rPr>
              <a:t>mplementing in SQL Server:</a:t>
            </a:r>
            <a:endParaRPr lang="en-US" sz="2000" b="0" i="0" dirty="0">
              <a:solidFill>
                <a:srgbClr val="374151"/>
              </a:solidFill>
              <a:effectLst/>
              <a:latin typeface="Söhne"/>
            </a:endParaRPr>
          </a:p>
          <a:p>
            <a:pPr algn="l">
              <a:lnSpc>
                <a:spcPct val="150000"/>
              </a:lnSpc>
              <a:buFont typeface="+mj-lt"/>
              <a:buAutoNum type="arabicPeriod"/>
            </a:pPr>
            <a:r>
              <a:rPr lang="en-US" sz="2000" b="1" i="0" dirty="0">
                <a:solidFill>
                  <a:srgbClr val="374151"/>
                </a:solidFill>
                <a:effectLst/>
                <a:latin typeface="Söhne"/>
              </a:rPr>
              <a:t>Enable Full-Text Search:</a:t>
            </a:r>
            <a:r>
              <a:rPr lang="en-US" sz="2000" b="0" i="0" dirty="0">
                <a:solidFill>
                  <a:srgbClr val="374151"/>
                </a:solidFill>
                <a:effectLst/>
                <a:latin typeface="Söhne"/>
              </a:rPr>
              <a:t> Turn on full-text search on the database.</a:t>
            </a:r>
          </a:p>
          <a:p>
            <a:pPr algn="l">
              <a:lnSpc>
                <a:spcPct val="150000"/>
              </a:lnSpc>
              <a:buFont typeface="+mj-lt"/>
              <a:buAutoNum type="arabicPeriod"/>
            </a:pPr>
            <a:r>
              <a:rPr lang="en-US" sz="2000" b="1" i="0" dirty="0">
                <a:solidFill>
                  <a:srgbClr val="374151"/>
                </a:solidFill>
                <a:effectLst/>
                <a:latin typeface="Söhne"/>
              </a:rPr>
              <a:t>Create Full-Text Catalog:</a:t>
            </a:r>
            <a:r>
              <a:rPr lang="en-US" sz="2000" b="0" i="0" dirty="0">
                <a:solidFill>
                  <a:srgbClr val="374151"/>
                </a:solidFill>
                <a:effectLst/>
                <a:latin typeface="Söhne"/>
              </a:rPr>
              <a:t> Build a catalog that organizes words.</a:t>
            </a:r>
          </a:p>
          <a:p>
            <a:pPr algn="l">
              <a:lnSpc>
                <a:spcPct val="150000"/>
              </a:lnSpc>
              <a:buFont typeface="+mj-lt"/>
              <a:buAutoNum type="arabicPeriod"/>
            </a:pPr>
            <a:r>
              <a:rPr lang="en-US" sz="2000" b="1" i="0" dirty="0">
                <a:solidFill>
                  <a:srgbClr val="374151"/>
                </a:solidFill>
                <a:effectLst/>
                <a:latin typeface="Söhne"/>
              </a:rPr>
              <a:t>Add Full-Text Index:</a:t>
            </a:r>
            <a:r>
              <a:rPr lang="en-US" sz="2000" b="0" i="0" dirty="0">
                <a:solidFill>
                  <a:srgbClr val="374151"/>
                </a:solidFill>
                <a:effectLst/>
                <a:latin typeface="Söhne"/>
              </a:rPr>
              <a:t> Select columns in the table that need full-text search.</a:t>
            </a:r>
          </a:p>
          <a:p>
            <a:pPr algn="l">
              <a:lnSpc>
                <a:spcPct val="150000"/>
              </a:lnSpc>
              <a:buFont typeface="+mj-lt"/>
              <a:buAutoNum type="arabicPeriod"/>
            </a:pPr>
            <a:r>
              <a:rPr lang="en-US" sz="2000" b="1" i="0" dirty="0">
                <a:solidFill>
                  <a:srgbClr val="374151"/>
                </a:solidFill>
                <a:effectLst/>
                <a:latin typeface="Söhne"/>
              </a:rPr>
              <a:t>Use CONTAINS or FREETEXT:</a:t>
            </a:r>
            <a:r>
              <a:rPr lang="en-US" sz="2000" b="0" i="0" dirty="0">
                <a:solidFill>
                  <a:srgbClr val="374151"/>
                </a:solidFill>
                <a:effectLst/>
                <a:latin typeface="Söhne"/>
              </a:rPr>
              <a:t> In queries, use these special functions to perform full-text searches.</a:t>
            </a:r>
          </a:p>
          <a:p>
            <a:pPr algn="l">
              <a:lnSpc>
                <a:spcPct val="150000"/>
              </a:lnSpc>
              <a:buClrTx/>
              <a:buSzPct val="100000"/>
            </a:pPr>
            <a:endParaRPr lang="en-US" sz="2000" b="0" i="0" dirty="0">
              <a:solidFill>
                <a:schemeClr val="tx1"/>
              </a:solidFill>
              <a:effectLst/>
              <a:latin typeface="Söhne"/>
            </a:endParaRPr>
          </a:p>
        </p:txBody>
      </p:sp>
    </p:spTree>
    <p:extLst>
      <p:ext uri="{BB962C8B-B14F-4D97-AF65-F5344CB8AC3E}">
        <p14:creationId xmlns:p14="http://schemas.microsoft.com/office/powerpoint/2010/main" val="3511071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5318</TotalTime>
  <Words>1472</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Söhne</vt:lpstr>
      <vt:lpstr>Trebuchet MS</vt:lpstr>
      <vt:lpstr>Wingdings</vt:lpstr>
      <vt:lpstr>Wingdings 3</vt:lpstr>
      <vt:lpstr>Facet</vt:lpstr>
      <vt:lpstr>NewHope University Intelligent Search</vt:lpstr>
      <vt:lpstr>"Google's job is to get you off Google as fast as possible.“ (Sergey Brin)  </vt:lpstr>
      <vt:lpstr>Introduction</vt:lpstr>
      <vt:lpstr>Current System Limitations</vt:lpstr>
      <vt:lpstr>Vision for Improvement</vt:lpstr>
      <vt:lpstr>PowerPoint Presentation</vt:lpstr>
      <vt:lpstr>Indexes Implementation</vt:lpstr>
      <vt:lpstr>PowerPoint Presentation</vt:lpstr>
      <vt:lpstr> Full-Text Search Integration</vt:lpstr>
      <vt:lpstr>PowerPoint Presentation</vt:lpstr>
      <vt:lpstr>PowerPoint Presentation</vt:lpstr>
      <vt:lpstr> Web Interface Design</vt:lpstr>
      <vt:lpstr>PowerPoint Presentation</vt:lpstr>
      <vt:lpstr> Web Interface Design</vt:lpstr>
      <vt:lpstr> Web Interface Design</vt:lpstr>
      <vt:lpstr> Web Interface Design</vt:lpstr>
      <vt:lpstr> Web Interface Design</vt:lpstr>
      <vt:lpstr> Web Interface Design</vt:lpstr>
      <vt:lpstr> Web Interface Design</vt:lpstr>
      <vt:lpstr>Advantages of Web Interface, Full-Text Search, and Index </vt:lpstr>
      <vt:lpstr> Project Implementation</vt:lpstr>
      <vt:lpstr> Results and Performance </vt:lpstr>
      <vt:lpstr> Results and Performance </vt:lpstr>
      <vt:lpstr> Results and Performance </vt:lpstr>
      <vt:lpstr> Results and Performance </vt:lpstr>
      <vt:lpstr> Results and Performance </vt:lpstr>
      <vt:lpstr>Future Enhancements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NewHope University Intelligent Search</dc:title>
  <dc:creator>USA</dc:creator>
  <cp:lastModifiedBy>TM</cp:lastModifiedBy>
  <cp:revision>11</cp:revision>
  <dcterms:created xsi:type="dcterms:W3CDTF">2023-08-15T19:27:33Z</dcterms:created>
  <dcterms:modified xsi:type="dcterms:W3CDTF">2023-08-25T10:46:13Z</dcterms:modified>
</cp:coreProperties>
</file>