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036"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555FE-E730-4342-8AEC-7B5F52615C91}" type="datetimeFigureOut">
              <a:rPr lang="en-GB" smtClean="0"/>
              <a:t>2022-05-25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CF1F3-57BD-4E96-90A4-2C101A462A6B}" type="slidenum">
              <a:rPr lang="en-GB" smtClean="0"/>
              <a:t>‹#›</a:t>
            </a:fld>
            <a:endParaRPr lang="en-GB"/>
          </a:p>
        </p:txBody>
      </p:sp>
    </p:spTree>
    <p:extLst>
      <p:ext uri="{BB962C8B-B14F-4D97-AF65-F5344CB8AC3E}">
        <p14:creationId xmlns:p14="http://schemas.microsoft.com/office/powerpoint/2010/main" val="313739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 = Being Seen</a:t>
            </a:r>
          </a:p>
          <a:p>
            <a:r>
              <a:rPr lang="en-GB" dirty="0"/>
              <a:t>Feature launched in 2018</a:t>
            </a:r>
          </a:p>
          <a:p>
            <a:r>
              <a:rPr lang="en-GB" dirty="0"/>
              <a:t>Let’s start with how this was communicated to users</a:t>
            </a:r>
          </a:p>
        </p:txBody>
      </p:sp>
      <p:sp>
        <p:nvSpPr>
          <p:cNvPr id="4" name="Slide Number Placeholder 3"/>
          <p:cNvSpPr>
            <a:spLocks noGrp="1"/>
          </p:cNvSpPr>
          <p:nvPr>
            <p:ph type="sldNum" sz="quarter" idx="5"/>
          </p:nvPr>
        </p:nvSpPr>
        <p:spPr/>
        <p:txBody>
          <a:bodyPr/>
          <a:lstStyle/>
          <a:p>
            <a:fld id="{B48CF1F3-57BD-4E96-90A4-2C101A462A6B}" type="slidenum">
              <a:rPr lang="en-GB" smtClean="0"/>
              <a:t>1</a:t>
            </a:fld>
            <a:endParaRPr lang="en-GB"/>
          </a:p>
        </p:txBody>
      </p:sp>
    </p:spTree>
    <p:extLst>
      <p:ext uri="{BB962C8B-B14F-4D97-AF65-F5344CB8AC3E}">
        <p14:creationId xmlns:p14="http://schemas.microsoft.com/office/powerpoint/2010/main" val="1868666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8CF1F3-57BD-4E96-90A4-2C101A462A6B}" type="slidenum">
              <a:rPr lang="en-GB" smtClean="0"/>
              <a:t>10</a:t>
            </a:fld>
            <a:endParaRPr lang="en-GB"/>
          </a:p>
        </p:txBody>
      </p:sp>
    </p:spTree>
    <p:extLst>
      <p:ext uri="{BB962C8B-B14F-4D97-AF65-F5344CB8AC3E}">
        <p14:creationId xmlns:p14="http://schemas.microsoft.com/office/powerpoint/2010/main" val="296843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their latest technology</a:t>
            </a:r>
          </a:p>
          <a:p>
            <a:r>
              <a:rPr lang="en-US" dirty="0"/>
              <a:t>Explore the points</a:t>
            </a:r>
          </a:p>
          <a:p>
            <a:r>
              <a:rPr lang="en-US" dirty="0"/>
              <a:t>Emphasis on the FR setting control</a:t>
            </a:r>
            <a:endParaRPr lang="en-GB" dirty="0"/>
          </a:p>
        </p:txBody>
      </p:sp>
      <p:sp>
        <p:nvSpPr>
          <p:cNvPr id="4" name="Slide Number Placeholder 3"/>
          <p:cNvSpPr>
            <a:spLocks noGrp="1"/>
          </p:cNvSpPr>
          <p:nvPr>
            <p:ph type="sldNum" sz="quarter" idx="5"/>
          </p:nvPr>
        </p:nvSpPr>
        <p:spPr/>
        <p:txBody>
          <a:bodyPr/>
          <a:lstStyle/>
          <a:p>
            <a:fld id="{B48CF1F3-57BD-4E96-90A4-2C101A462A6B}" type="slidenum">
              <a:rPr lang="en-GB" smtClean="0"/>
              <a:t>2</a:t>
            </a:fld>
            <a:endParaRPr lang="en-GB"/>
          </a:p>
        </p:txBody>
      </p:sp>
    </p:spTree>
    <p:extLst>
      <p:ext uri="{BB962C8B-B14F-4D97-AF65-F5344CB8AC3E}">
        <p14:creationId xmlns:p14="http://schemas.microsoft.com/office/powerpoint/2010/main" val="3195485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p>
          <a:p>
            <a:r>
              <a:rPr lang="en-US" dirty="0"/>
              <a:t>Image1: A friend of a friend </a:t>
            </a:r>
          </a:p>
          <a:p>
            <a:r>
              <a:rPr lang="en-US" dirty="0"/>
              <a:t>Image2: Memory lane</a:t>
            </a:r>
          </a:p>
          <a:p>
            <a:r>
              <a:rPr lang="en-US" dirty="0"/>
              <a:t>Image3: Friends phone selfie</a:t>
            </a:r>
          </a:p>
          <a:p>
            <a:r>
              <a:rPr lang="en-US" dirty="0"/>
              <a:t>Image 4: Oscar selfie Bradley Cooper -&gt; let me in on it -&gt; what is Spacey up to back there?</a:t>
            </a:r>
          </a:p>
          <a:p>
            <a:endParaRPr lang="en-US" dirty="0"/>
          </a:p>
          <a:p>
            <a:r>
              <a:rPr lang="en-US" dirty="0"/>
              <a:t>Cons:</a:t>
            </a:r>
          </a:p>
          <a:p>
            <a:r>
              <a:rPr lang="en-US" dirty="0"/>
              <a:t>Image5: Some selfies should stay off the internet. Drunken selfie: best body</a:t>
            </a:r>
          </a:p>
          <a:p>
            <a:r>
              <a:rPr lang="en-GB" dirty="0"/>
              <a:t>Image6: Unflattering photos</a:t>
            </a:r>
          </a:p>
          <a:p>
            <a:r>
              <a:rPr lang="en-GB" dirty="0"/>
              <a:t>Image7&amp;8: Bad timing</a:t>
            </a:r>
          </a:p>
          <a:p>
            <a:endParaRPr lang="en-GB" dirty="0"/>
          </a:p>
          <a:p>
            <a:r>
              <a:rPr lang="en-GB" dirty="0"/>
              <a:t>It’s safe to say that this technology has it’s drawbacks</a:t>
            </a:r>
          </a:p>
        </p:txBody>
      </p:sp>
      <p:sp>
        <p:nvSpPr>
          <p:cNvPr id="4" name="Slide Number Placeholder 3"/>
          <p:cNvSpPr>
            <a:spLocks noGrp="1"/>
          </p:cNvSpPr>
          <p:nvPr>
            <p:ph type="sldNum" sz="quarter" idx="5"/>
          </p:nvPr>
        </p:nvSpPr>
        <p:spPr/>
        <p:txBody>
          <a:bodyPr/>
          <a:lstStyle/>
          <a:p>
            <a:fld id="{B48CF1F3-57BD-4E96-90A4-2C101A462A6B}" type="slidenum">
              <a:rPr lang="en-GB" smtClean="0"/>
              <a:t>3</a:t>
            </a:fld>
            <a:endParaRPr lang="en-GB"/>
          </a:p>
        </p:txBody>
      </p:sp>
    </p:spTree>
    <p:extLst>
      <p:ext uri="{BB962C8B-B14F-4D97-AF65-F5344CB8AC3E}">
        <p14:creationId xmlns:p14="http://schemas.microsoft.com/office/powerpoint/2010/main" val="367989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fantastic -&gt; find your fake profiles</a:t>
            </a:r>
          </a:p>
          <a:p>
            <a:r>
              <a:rPr lang="en-US" dirty="0"/>
              <a:t>Katy Perry: Some catfishes are obvious</a:t>
            </a:r>
          </a:p>
          <a:p>
            <a:r>
              <a:rPr lang="en-US" dirty="0"/>
              <a:t>Lady is a Man: Some are not that obvious</a:t>
            </a:r>
          </a:p>
          <a:p>
            <a:r>
              <a:rPr lang="en-US" dirty="0"/>
              <a:t>GIF on Catfished: </a:t>
            </a:r>
            <a:r>
              <a:rPr lang="en-US" dirty="0" err="1"/>
              <a:t>Realisation</a:t>
            </a:r>
            <a:r>
              <a:rPr lang="en-US" dirty="0"/>
              <a:t>, Priceless (MasterCard)</a:t>
            </a:r>
          </a:p>
        </p:txBody>
      </p:sp>
      <p:sp>
        <p:nvSpPr>
          <p:cNvPr id="4" name="Slide Number Placeholder 3"/>
          <p:cNvSpPr>
            <a:spLocks noGrp="1"/>
          </p:cNvSpPr>
          <p:nvPr>
            <p:ph type="sldNum" sz="quarter" idx="5"/>
          </p:nvPr>
        </p:nvSpPr>
        <p:spPr/>
        <p:txBody>
          <a:bodyPr/>
          <a:lstStyle/>
          <a:p>
            <a:fld id="{B48CF1F3-57BD-4E96-90A4-2C101A462A6B}" type="slidenum">
              <a:rPr lang="en-GB" smtClean="0"/>
              <a:t>4</a:t>
            </a:fld>
            <a:endParaRPr lang="en-GB"/>
          </a:p>
        </p:txBody>
      </p:sp>
    </p:spTree>
    <p:extLst>
      <p:ext uri="{BB962C8B-B14F-4D97-AF65-F5344CB8AC3E}">
        <p14:creationId xmlns:p14="http://schemas.microsoft.com/office/powerpoint/2010/main" val="132811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Went out on a limb to Identify the challenges for people with low vision or blindness to consume their visual content, which can make this specific group of people feel isolated and even frustrated as they can’t fully engage with the interaction around these visual contents</a:t>
            </a:r>
          </a:p>
          <a:p>
            <a:r>
              <a:rPr lang="en-US" dirty="0"/>
              <a:t>March: to understand their everyday experiences on FB. Along with a previous study, </a:t>
            </a:r>
          </a:p>
          <a:p>
            <a:pPr marL="171450" indent="-171450">
              <a:buFontTx/>
              <a:buChar char="-"/>
            </a:pPr>
            <a:r>
              <a:rPr lang="en-GB" b="0" i="0" dirty="0">
                <a:solidFill>
                  <a:srgbClr val="68788A"/>
                </a:solidFill>
                <a:effectLst/>
                <a:latin typeface="Optimistic Text"/>
              </a:rPr>
              <a:t>This group of people comment and like photos as often as people who did not have visual impairments, though they create and share slightly fewer photos than the average Facebook user</a:t>
            </a:r>
          </a:p>
          <a:p>
            <a:pPr marL="171450" indent="-171450">
              <a:buFontTx/>
              <a:buChar char="-"/>
            </a:pPr>
            <a:r>
              <a:rPr lang="en-GB" b="0" i="0" dirty="0">
                <a:solidFill>
                  <a:srgbClr val="68788A"/>
                </a:solidFill>
                <a:effectLst/>
                <a:latin typeface="Optimistic Text"/>
              </a:rPr>
              <a:t>By focusing on the experience of taking and posting photos and videos, interpreting visual content, and responding to visual content. These findings, have informed their new AI-powered automatic alternative (alt) text to better caption visual content on Facebook.</a:t>
            </a:r>
            <a:endParaRPr lang="en-GB" dirty="0"/>
          </a:p>
        </p:txBody>
      </p:sp>
      <p:sp>
        <p:nvSpPr>
          <p:cNvPr id="4" name="Slide Number Placeholder 3"/>
          <p:cNvSpPr>
            <a:spLocks noGrp="1"/>
          </p:cNvSpPr>
          <p:nvPr>
            <p:ph type="sldNum" sz="quarter" idx="5"/>
          </p:nvPr>
        </p:nvSpPr>
        <p:spPr/>
        <p:txBody>
          <a:bodyPr/>
          <a:lstStyle/>
          <a:p>
            <a:fld id="{B48CF1F3-57BD-4E96-90A4-2C101A462A6B}" type="slidenum">
              <a:rPr lang="en-GB" smtClean="0"/>
              <a:t>5</a:t>
            </a:fld>
            <a:endParaRPr lang="en-GB"/>
          </a:p>
        </p:txBody>
      </p:sp>
    </p:spTree>
    <p:extLst>
      <p:ext uri="{BB962C8B-B14F-4D97-AF65-F5344CB8AC3E}">
        <p14:creationId xmlns:p14="http://schemas.microsoft.com/office/powerpoint/2010/main" val="49330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Georgia" panose="02040502050405020303" pitchFamily="18" charset="0"/>
              </a:rPr>
              <a:t>“tag suggestions” or “face recognition” turned on </a:t>
            </a:r>
          </a:p>
          <a:p>
            <a:r>
              <a:rPr lang="en-GB" b="0" i="0" dirty="0" err="1">
                <a:solidFill>
                  <a:srgbClr val="222222"/>
                </a:solidFill>
                <a:effectLst/>
                <a:latin typeface="Georgia" panose="02040502050405020303" pitchFamily="18" charset="0"/>
              </a:rPr>
              <a:t>FaceMap</a:t>
            </a:r>
            <a:r>
              <a:rPr lang="en-GB" b="0" i="0" dirty="0">
                <a:solidFill>
                  <a:srgbClr val="222222"/>
                </a:solidFill>
                <a:effectLst/>
                <a:latin typeface="Georgia" panose="02040502050405020303" pitchFamily="18" charset="0"/>
              </a:rPr>
              <a:t> Images: the platform’s machine learning systems analyse the pixels of the face in the image, creating what’s called a “template.”</a:t>
            </a:r>
          </a:p>
          <a:p>
            <a:r>
              <a:rPr lang="en-GB" b="0" i="0" dirty="0" err="1">
                <a:solidFill>
                  <a:srgbClr val="222222"/>
                </a:solidFill>
                <a:effectLst/>
                <a:latin typeface="Georgia" panose="02040502050405020303" pitchFamily="18" charset="0"/>
              </a:rPr>
              <a:t>Matrix:They</a:t>
            </a:r>
            <a:r>
              <a:rPr lang="en-GB" b="0" i="0" dirty="0">
                <a:solidFill>
                  <a:srgbClr val="222222"/>
                </a:solidFill>
                <a:effectLst/>
                <a:latin typeface="Georgia" panose="02040502050405020303" pitchFamily="18" charset="0"/>
              </a:rPr>
              <a:t> describe the template as a “string of numbers,”</a:t>
            </a:r>
          </a:p>
          <a:p>
            <a:r>
              <a:rPr lang="en-GB" b="0" i="0" dirty="0">
                <a:solidFill>
                  <a:srgbClr val="222222"/>
                </a:solidFill>
                <a:effectLst/>
                <a:latin typeface="Georgia" panose="02040502050405020303" pitchFamily="18" charset="0"/>
              </a:rPr>
              <a:t>Celeb Collage: Unique template -&gt; new photos -&gt; faces present in the image to existing templates</a:t>
            </a:r>
          </a:p>
          <a:p>
            <a:pPr marL="0" indent="0">
              <a:buFontTx/>
              <a:buNone/>
            </a:pPr>
            <a:r>
              <a:rPr lang="en-GB" b="0" i="0" dirty="0">
                <a:solidFill>
                  <a:srgbClr val="222222"/>
                </a:solidFill>
                <a:effectLst/>
                <a:latin typeface="Georgia" panose="02040502050405020303" pitchFamily="18" charset="0"/>
              </a:rPr>
              <a:t>Oscar’s selfie: suggests a tag if there’s a match. </a:t>
            </a:r>
          </a:p>
        </p:txBody>
      </p:sp>
      <p:sp>
        <p:nvSpPr>
          <p:cNvPr id="4" name="Slide Number Placeholder 3"/>
          <p:cNvSpPr>
            <a:spLocks noGrp="1"/>
          </p:cNvSpPr>
          <p:nvPr>
            <p:ph type="sldNum" sz="quarter" idx="5"/>
          </p:nvPr>
        </p:nvSpPr>
        <p:spPr/>
        <p:txBody>
          <a:bodyPr/>
          <a:lstStyle/>
          <a:p>
            <a:fld id="{B48CF1F3-57BD-4E96-90A4-2C101A462A6B}" type="slidenum">
              <a:rPr lang="en-GB" smtClean="0"/>
              <a:t>6</a:t>
            </a:fld>
            <a:endParaRPr lang="en-GB"/>
          </a:p>
        </p:txBody>
      </p:sp>
    </p:spTree>
    <p:extLst>
      <p:ext uri="{BB962C8B-B14F-4D97-AF65-F5344CB8AC3E}">
        <p14:creationId xmlns:p14="http://schemas.microsoft.com/office/powerpoint/2010/main" val="3472053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Opt</a:t>
            </a:r>
            <a:r>
              <a:rPr lang="en-US" dirty="0"/>
              <a:t> Out</a:t>
            </a:r>
          </a:p>
          <a:p>
            <a:r>
              <a:rPr lang="en-US" dirty="0"/>
              <a:t>If tag suggestions turned off, FR is off</a:t>
            </a:r>
          </a:p>
          <a:p>
            <a:endParaRPr lang="en-US" dirty="0"/>
          </a:p>
          <a:p>
            <a:r>
              <a:rPr lang="en-US" dirty="0" err="1"/>
              <a:t>Opt</a:t>
            </a:r>
            <a:r>
              <a:rPr lang="en-US" dirty="0"/>
              <a:t> In</a:t>
            </a:r>
          </a:p>
          <a:p>
            <a:r>
              <a:rPr lang="en-GB" b="0" i="0" dirty="0">
                <a:solidFill>
                  <a:srgbClr val="222222"/>
                </a:solidFill>
                <a:effectLst/>
                <a:latin typeface="Georgia" panose="02040502050405020303" pitchFamily="18" charset="0"/>
              </a:rPr>
              <a:t>Tag suggestions on / set to friend, face recognition is on.</a:t>
            </a:r>
          </a:p>
          <a:p>
            <a:r>
              <a:rPr lang="en-GB" b="0" i="0" dirty="0">
                <a:solidFill>
                  <a:srgbClr val="222222"/>
                </a:solidFill>
                <a:effectLst/>
                <a:latin typeface="Georgia" panose="02040502050405020303" pitchFamily="18" charset="0"/>
              </a:rPr>
              <a:t>setting isn’t truly OFF by default</a:t>
            </a:r>
            <a:endParaRPr lang="en-GB" dirty="0"/>
          </a:p>
        </p:txBody>
      </p:sp>
      <p:sp>
        <p:nvSpPr>
          <p:cNvPr id="4" name="Slide Number Placeholder 3"/>
          <p:cNvSpPr>
            <a:spLocks noGrp="1"/>
          </p:cNvSpPr>
          <p:nvPr>
            <p:ph type="sldNum" sz="quarter" idx="5"/>
          </p:nvPr>
        </p:nvSpPr>
        <p:spPr/>
        <p:txBody>
          <a:bodyPr/>
          <a:lstStyle/>
          <a:p>
            <a:fld id="{B48CF1F3-57BD-4E96-90A4-2C101A462A6B}" type="slidenum">
              <a:rPr lang="en-GB" smtClean="0"/>
              <a:t>7</a:t>
            </a:fld>
            <a:endParaRPr lang="en-GB"/>
          </a:p>
        </p:txBody>
      </p:sp>
    </p:spTree>
    <p:extLst>
      <p:ext uri="{BB962C8B-B14F-4D97-AF65-F5344CB8AC3E}">
        <p14:creationId xmlns:p14="http://schemas.microsoft.com/office/powerpoint/2010/main" val="14185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Georgia" panose="02040502050405020303" pitchFamily="18" charset="0"/>
              </a:rPr>
              <a:t>Legal?</a:t>
            </a:r>
          </a:p>
          <a:p>
            <a:r>
              <a:rPr lang="en-GB" b="0" i="0" dirty="0" err="1">
                <a:solidFill>
                  <a:srgbClr val="222222"/>
                </a:solidFill>
                <a:effectLst/>
                <a:latin typeface="Georgia" panose="02040502050405020303" pitchFamily="18" charset="0"/>
              </a:rPr>
              <a:t>BioData</a:t>
            </a:r>
            <a:r>
              <a:rPr lang="en-GB" b="0" i="0" dirty="0">
                <a:solidFill>
                  <a:srgbClr val="222222"/>
                </a:solidFill>
                <a:effectLst/>
                <a:latin typeface="Georgia" panose="02040502050405020303" pitchFamily="18" charset="0"/>
              </a:rPr>
              <a:t> precious -&gt; Protect it</a:t>
            </a:r>
          </a:p>
          <a:p>
            <a:endParaRPr lang="en-GB" b="0" i="0" dirty="0">
              <a:solidFill>
                <a:srgbClr val="222222"/>
              </a:solidFill>
              <a:effectLst/>
              <a:latin typeface="Georgia" panose="02040502050405020303" pitchFamily="18" charset="0"/>
            </a:endParaRPr>
          </a:p>
          <a:p>
            <a:r>
              <a:rPr lang="en-GB" b="0" i="0" dirty="0" err="1">
                <a:solidFill>
                  <a:srgbClr val="222222"/>
                </a:solidFill>
                <a:effectLst/>
                <a:latin typeface="Georgia" panose="02040502050405020303" pitchFamily="18" charset="0"/>
              </a:rPr>
              <a:t>Sueing</a:t>
            </a:r>
            <a:r>
              <a:rPr lang="en-GB" b="0" i="0" dirty="0">
                <a:solidFill>
                  <a:srgbClr val="222222"/>
                </a:solidFill>
                <a:effectLst/>
                <a:latin typeface="Georgia" panose="02040502050405020303" pitchFamily="18" charset="0"/>
              </a:rPr>
              <a:t>:</a:t>
            </a:r>
          </a:p>
          <a:p>
            <a:r>
              <a:rPr lang="en-GB" b="0" i="0" dirty="0">
                <a:solidFill>
                  <a:srgbClr val="222222"/>
                </a:solidFill>
                <a:effectLst/>
                <a:latin typeface="Georgia" panose="02040502050405020303" pitchFamily="18" charset="0"/>
              </a:rPr>
              <a:t>Illinois’ BIPA -&gt; Collection of face data violates BIPA -&gt; FB retaliated  -&gt; does no harm -&gt; Throw out case -&gt; Settled: 650mil for 1.42mil ppl</a:t>
            </a:r>
          </a:p>
          <a:p>
            <a:endParaRPr lang="en-GB" b="0" i="0" dirty="0">
              <a:solidFill>
                <a:srgbClr val="222222"/>
              </a:solidFill>
              <a:effectLst/>
              <a:latin typeface="Georgia" panose="02040502050405020303" pitchFamily="18" charset="0"/>
            </a:endParaRPr>
          </a:p>
          <a:p>
            <a:r>
              <a:rPr lang="en-GB" dirty="0"/>
              <a:t>2021 -&gt; bye </a:t>
            </a:r>
            <a:r>
              <a:rPr lang="en-GB" dirty="0" err="1"/>
              <a:t>bye</a:t>
            </a:r>
            <a:r>
              <a:rPr lang="en-GB" dirty="0"/>
              <a:t> FB FR entirely</a:t>
            </a:r>
          </a:p>
        </p:txBody>
      </p:sp>
      <p:sp>
        <p:nvSpPr>
          <p:cNvPr id="4" name="Slide Number Placeholder 3"/>
          <p:cNvSpPr>
            <a:spLocks noGrp="1"/>
          </p:cNvSpPr>
          <p:nvPr>
            <p:ph type="sldNum" sz="quarter" idx="5"/>
          </p:nvPr>
        </p:nvSpPr>
        <p:spPr/>
        <p:txBody>
          <a:bodyPr/>
          <a:lstStyle/>
          <a:p>
            <a:fld id="{B48CF1F3-57BD-4E96-90A4-2C101A462A6B}" type="slidenum">
              <a:rPr lang="en-GB" smtClean="0"/>
              <a:t>8</a:t>
            </a:fld>
            <a:endParaRPr lang="en-GB"/>
          </a:p>
        </p:txBody>
      </p:sp>
    </p:spTree>
    <p:extLst>
      <p:ext uri="{BB962C8B-B14F-4D97-AF65-F5344CB8AC3E}">
        <p14:creationId xmlns:p14="http://schemas.microsoft.com/office/powerpoint/2010/main" val="361047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Future?</a:t>
            </a:r>
          </a:p>
          <a:p>
            <a:r>
              <a:rPr lang="en-US" dirty="0"/>
              <a:t>Face unlock phones</a:t>
            </a:r>
          </a:p>
          <a:p>
            <a:r>
              <a:rPr lang="en-US" dirty="0"/>
              <a:t>Pay with just a smile</a:t>
            </a:r>
          </a:p>
          <a:p>
            <a:r>
              <a:rPr lang="en-US" dirty="0"/>
              <a:t>Minority Report: personalized ads</a:t>
            </a:r>
          </a:p>
          <a:p>
            <a:r>
              <a:rPr lang="en-US" dirty="0"/>
              <a:t>And who would be best fit to govern our </a:t>
            </a:r>
            <a:r>
              <a:rPr lang="en-US" dirty="0" err="1"/>
              <a:t>BioInfo</a:t>
            </a:r>
            <a:r>
              <a:rPr lang="en-GB" b="0" i="0" u="none" strike="noStrike" dirty="0">
                <a:solidFill>
                  <a:srgbClr val="222222"/>
                </a:solidFill>
                <a:effectLst/>
                <a:latin typeface="Georgia" panose="02040502050405020303" pitchFamily="18" charset="0"/>
              </a:rPr>
              <a:t>?</a:t>
            </a:r>
            <a:endParaRPr lang="en-GB" dirty="0"/>
          </a:p>
        </p:txBody>
      </p:sp>
      <p:sp>
        <p:nvSpPr>
          <p:cNvPr id="4" name="Slide Number Placeholder 3"/>
          <p:cNvSpPr>
            <a:spLocks noGrp="1"/>
          </p:cNvSpPr>
          <p:nvPr>
            <p:ph type="sldNum" sz="quarter" idx="5"/>
          </p:nvPr>
        </p:nvSpPr>
        <p:spPr/>
        <p:txBody>
          <a:bodyPr/>
          <a:lstStyle/>
          <a:p>
            <a:fld id="{B48CF1F3-57BD-4E96-90A4-2C101A462A6B}" type="slidenum">
              <a:rPr lang="en-GB" smtClean="0"/>
              <a:t>9</a:t>
            </a:fld>
            <a:endParaRPr lang="en-GB"/>
          </a:p>
        </p:txBody>
      </p:sp>
    </p:spTree>
    <p:extLst>
      <p:ext uri="{BB962C8B-B14F-4D97-AF65-F5344CB8AC3E}">
        <p14:creationId xmlns:p14="http://schemas.microsoft.com/office/powerpoint/2010/main" val="74221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2003-CB5A-E0BE-3A41-DE1CC35F5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2FCF6B-1320-1BF1-3EFB-3EA6207D4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B52787-B11D-DE2C-95AC-2747B7C9B49F}"/>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5" name="Footer Placeholder 4">
            <a:extLst>
              <a:ext uri="{FF2B5EF4-FFF2-40B4-BE49-F238E27FC236}">
                <a16:creationId xmlns:a16="http://schemas.microsoft.com/office/drawing/2014/main" id="{05ECE0AD-2380-13A0-4653-AD585C348E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FDCFB9-9D8B-7D39-81AA-418D52DE9839}"/>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309666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FB2-DCEB-2C91-8A82-F4C0543D740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E7E8D8-9B46-F59B-FA6E-8CCF9184A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4E92FC-7DF3-F397-2523-0B615F1EF94A}"/>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5" name="Footer Placeholder 4">
            <a:extLst>
              <a:ext uri="{FF2B5EF4-FFF2-40B4-BE49-F238E27FC236}">
                <a16:creationId xmlns:a16="http://schemas.microsoft.com/office/drawing/2014/main" id="{88D82A12-501C-E9F8-FF66-B1FE1E7268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0BD95C-B609-434C-2AEA-FBD00E1BFC5B}"/>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101823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7C7CD-3140-4166-2118-F8BDEEB0B0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0CF4F9-A864-F1EB-0DAE-6D7981C624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F74F53-56C8-EF22-321D-2C1E3B111C28}"/>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5" name="Footer Placeholder 4">
            <a:extLst>
              <a:ext uri="{FF2B5EF4-FFF2-40B4-BE49-F238E27FC236}">
                <a16:creationId xmlns:a16="http://schemas.microsoft.com/office/drawing/2014/main" id="{E70B9F91-FDD9-6D84-3151-F3485147F8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770FD2-A839-0941-132F-ECF5C65DB990}"/>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354909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A3A4-A9F2-C836-27D3-DE8B66F6471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18C4D5-C06B-ED50-984E-925B59CE6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3360AF-7071-F6C2-93E7-8FD526C88DBC}"/>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5" name="Footer Placeholder 4">
            <a:extLst>
              <a:ext uri="{FF2B5EF4-FFF2-40B4-BE49-F238E27FC236}">
                <a16:creationId xmlns:a16="http://schemas.microsoft.com/office/drawing/2014/main" id="{AB05AB5D-592F-3158-D71B-6D1AFA43B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8E6944-B009-DAF0-D0FC-F0D4C87E4D20}"/>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425631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CECC-5AD9-7458-6A23-82C719C2A2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8EA8D0-0DF8-BBE4-EE78-FEE962457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05FC8-E27C-97BA-B0EE-840B79810FCE}"/>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5" name="Footer Placeholder 4">
            <a:extLst>
              <a:ext uri="{FF2B5EF4-FFF2-40B4-BE49-F238E27FC236}">
                <a16:creationId xmlns:a16="http://schemas.microsoft.com/office/drawing/2014/main" id="{A1FD1405-E83E-FA32-5BDD-94D71A2E7A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E1A43F-BA97-5E05-C9AA-44D3631BBE85}"/>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248328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B679-88A6-CBBB-3ADC-46C5A0B980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01CDF1-B23E-F8EC-F74C-0E7F29DF8E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55A87C-4230-4E0F-6526-8376C4F1B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4A91BC-63FE-AF3B-48E7-8AF0FACFBDF5}"/>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6" name="Footer Placeholder 5">
            <a:extLst>
              <a:ext uri="{FF2B5EF4-FFF2-40B4-BE49-F238E27FC236}">
                <a16:creationId xmlns:a16="http://schemas.microsoft.com/office/drawing/2014/main" id="{8EAAD27D-4504-07BD-02B3-994F231011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CFDD11-F8BA-82CB-BA20-3A456C072762}"/>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1911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A23A-E80B-7847-2CC9-5DBBA9CE0D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1E3857-12DF-E873-0E11-1E2BC876E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54ED8-33B2-1C5E-61C9-753F9D3195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B954B2-BF62-AA3B-E7A9-3271E6023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937DA-CEC0-5455-2F1D-E47B7E1BE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FB7E31-65EC-C0C6-8F88-C01CF9326FC0}"/>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8" name="Footer Placeholder 7">
            <a:extLst>
              <a:ext uri="{FF2B5EF4-FFF2-40B4-BE49-F238E27FC236}">
                <a16:creationId xmlns:a16="http://schemas.microsoft.com/office/drawing/2014/main" id="{0094641B-6EC2-7CE9-F689-A10850B9E3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476148-8CF3-CAF4-A4A6-E889C9BCD02A}"/>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427627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9018-D148-6DD4-6FB9-FDBF175ED44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E8C4320-0C4F-B3D7-FD9D-652688C6CBAB}"/>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4" name="Footer Placeholder 3">
            <a:extLst>
              <a:ext uri="{FF2B5EF4-FFF2-40B4-BE49-F238E27FC236}">
                <a16:creationId xmlns:a16="http://schemas.microsoft.com/office/drawing/2014/main" id="{3052F243-A8CC-A780-8224-A3DD250464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96D7B1-F719-48B7-8E74-908267F61030}"/>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382889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4B675-8F8C-AB94-EFF6-4E6A0D3BF1DC}"/>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3" name="Footer Placeholder 2">
            <a:extLst>
              <a:ext uri="{FF2B5EF4-FFF2-40B4-BE49-F238E27FC236}">
                <a16:creationId xmlns:a16="http://schemas.microsoft.com/office/drawing/2014/main" id="{4AC479F1-35D9-D6A8-EAA1-41F12918FFB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40A6B0-11E3-1517-B75C-4FF2911B2D01}"/>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253818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47F1-687D-8F82-0B47-4B506A446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C921AD-E493-9869-9BC4-70467BF08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B66071-A33A-3986-D220-EBB416CD4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749C0-02C6-30C7-D706-B322ACD92242}"/>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6" name="Footer Placeholder 5">
            <a:extLst>
              <a:ext uri="{FF2B5EF4-FFF2-40B4-BE49-F238E27FC236}">
                <a16:creationId xmlns:a16="http://schemas.microsoft.com/office/drawing/2014/main" id="{15379BB8-7195-6940-B2CD-C9F0C106B8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133975-C793-1B54-47EC-D58EE8552C20}"/>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166355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151-AE8A-D1D0-FE5D-C68383A23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5B478C-2EF7-5B16-7487-82685BCE6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126161-A174-5F86-E9FA-61597CDAE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5125F-157D-0D98-5C0B-2C58E76DFD51}"/>
              </a:ext>
            </a:extLst>
          </p:cNvPr>
          <p:cNvSpPr>
            <a:spLocks noGrp="1"/>
          </p:cNvSpPr>
          <p:nvPr>
            <p:ph type="dt" sz="half" idx="10"/>
          </p:nvPr>
        </p:nvSpPr>
        <p:spPr/>
        <p:txBody>
          <a:bodyPr/>
          <a:lstStyle/>
          <a:p>
            <a:fld id="{84C3336E-0EA7-4659-8028-F80E4595F740}" type="datetimeFigureOut">
              <a:rPr lang="en-GB" smtClean="0"/>
              <a:t>2022-05-25</a:t>
            </a:fld>
            <a:endParaRPr lang="en-GB"/>
          </a:p>
        </p:txBody>
      </p:sp>
      <p:sp>
        <p:nvSpPr>
          <p:cNvPr id="6" name="Footer Placeholder 5">
            <a:extLst>
              <a:ext uri="{FF2B5EF4-FFF2-40B4-BE49-F238E27FC236}">
                <a16:creationId xmlns:a16="http://schemas.microsoft.com/office/drawing/2014/main" id="{45174CB2-3613-FB7E-7872-863F535E96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B5E2B1-1666-F0A8-9419-D4D46AEDD723}"/>
              </a:ext>
            </a:extLst>
          </p:cNvPr>
          <p:cNvSpPr>
            <a:spLocks noGrp="1"/>
          </p:cNvSpPr>
          <p:nvPr>
            <p:ph type="sldNum" sz="quarter" idx="12"/>
          </p:nvPr>
        </p:nvSpPr>
        <p:spPr/>
        <p:txBody>
          <a:bodyPr/>
          <a:lstStyle/>
          <a:p>
            <a:fld id="{716E9B39-9903-4294-B520-9C0AC5552F00}" type="slidenum">
              <a:rPr lang="en-GB" smtClean="0"/>
              <a:t>‹#›</a:t>
            </a:fld>
            <a:endParaRPr lang="en-GB"/>
          </a:p>
        </p:txBody>
      </p:sp>
    </p:spTree>
    <p:extLst>
      <p:ext uri="{BB962C8B-B14F-4D97-AF65-F5344CB8AC3E}">
        <p14:creationId xmlns:p14="http://schemas.microsoft.com/office/powerpoint/2010/main" val="47189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79567-6F1E-45CA-D060-9677823A0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5D2635-BA6D-BD32-26E8-C08E28A60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9C8AC9-96F0-21FB-8354-CF3A25FD8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3336E-0EA7-4659-8028-F80E4595F740}" type="datetimeFigureOut">
              <a:rPr lang="en-GB" smtClean="0"/>
              <a:t>2022-05-25</a:t>
            </a:fld>
            <a:endParaRPr lang="en-GB"/>
          </a:p>
        </p:txBody>
      </p:sp>
      <p:sp>
        <p:nvSpPr>
          <p:cNvPr id="5" name="Footer Placeholder 4">
            <a:extLst>
              <a:ext uri="{FF2B5EF4-FFF2-40B4-BE49-F238E27FC236}">
                <a16:creationId xmlns:a16="http://schemas.microsoft.com/office/drawing/2014/main" id="{793ECA22-FE6F-3E9C-7DF1-577FAC412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57CFDE9-0710-DCBE-0131-9CA89A513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E9B39-9903-4294-B520-9C0AC5552F00}" type="slidenum">
              <a:rPr lang="en-GB" smtClean="0"/>
              <a:t>‹#›</a:t>
            </a:fld>
            <a:endParaRPr lang="en-GB"/>
          </a:p>
        </p:txBody>
      </p:sp>
    </p:spTree>
    <p:extLst>
      <p:ext uri="{BB962C8B-B14F-4D97-AF65-F5344CB8AC3E}">
        <p14:creationId xmlns:p14="http://schemas.microsoft.com/office/powerpoint/2010/main" val="4263224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7.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image" Target="../media/image7.jpg"/><Relationship Id="rId12"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4.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gif"/><Relationship Id="rId3" Type="http://schemas.openxmlformats.org/officeDocument/2006/relationships/image" Target="../media/image1.jpeg"/><Relationship Id="rId7" Type="http://schemas.openxmlformats.org/officeDocument/2006/relationships/image" Target="../media/image18.jpeg"/><Relationship Id="rId12" Type="http://schemas.openxmlformats.org/officeDocument/2006/relationships/image" Target="../media/image23.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jp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 Id="rId14"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3.gif"/><Relationship Id="rId13" Type="http://schemas.openxmlformats.org/officeDocument/2006/relationships/image" Target="../media/image38.jpeg"/><Relationship Id="rId3" Type="http://schemas.openxmlformats.org/officeDocument/2006/relationships/image" Target="../media/image1.jpeg"/><Relationship Id="rId7" Type="http://schemas.openxmlformats.org/officeDocument/2006/relationships/image" Target="../media/image32.jpeg"/><Relationship Id="rId12" Type="http://schemas.openxmlformats.org/officeDocument/2006/relationships/image" Target="../media/image37.jpeg"/><Relationship Id="rId17" Type="http://schemas.openxmlformats.org/officeDocument/2006/relationships/image" Target="../media/image42.jpeg"/><Relationship Id="rId2" Type="http://schemas.openxmlformats.org/officeDocument/2006/relationships/notesSlide" Target="../notesSlides/notesSlide6.xml"/><Relationship Id="rId16" Type="http://schemas.openxmlformats.org/officeDocument/2006/relationships/image" Target="../media/image41.jpeg"/><Relationship Id="rId1" Type="http://schemas.openxmlformats.org/officeDocument/2006/relationships/slideLayout" Target="../slideLayouts/slideLayout1.xml"/><Relationship Id="rId6" Type="http://schemas.openxmlformats.org/officeDocument/2006/relationships/image" Target="../media/image31.jpeg"/><Relationship Id="rId11" Type="http://schemas.openxmlformats.org/officeDocument/2006/relationships/image" Target="../media/image36.jpeg"/><Relationship Id="rId5" Type="http://schemas.openxmlformats.org/officeDocument/2006/relationships/image" Target="../media/image30.jpeg"/><Relationship Id="rId15" Type="http://schemas.openxmlformats.org/officeDocument/2006/relationships/image" Target="../media/image40.jpeg"/><Relationship Id="rId10" Type="http://schemas.openxmlformats.org/officeDocument/2006/relationships/image" Target="../media/image35.jpeg"/><Relationship Id="rId4" Type="http://schemas.openxmlformats.org/officeDocument/2006/relationships/image" Target="../media/image29.jpeg"/><Relationship Id="rId9" Type="http://schemas.openxmlformats.org/officeDocument/2006/relationships/image" Target="../media/image34.jpeg"/><Relationship Id="rId14" Type="http://schemas.openxmlformats.org/officeDocument/2006/relationships/image" Target="../media/image39.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6.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0.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9.jpeg"/><Relationship Id="rId5" Type="http://schemas.openxmlformats.org/officeDocument/2006/relationships/image" Target="../media/image48.png"/><Relationship Id="rId4" Type="http://schemas.openxmlformats.org/officeDocument/2006/relationships/image" Target="../media/image47.jpeg"/></Relationships>
</file>

<file path=ppt/slides/_rels/slide9.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1.jpeg"/><Relationship Id="rId7" Type="http://schemas.openxmlformats.org/officeDocument/2006/relationships/image" Target="../media/image54.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 Id="rId9" Type="http://schemas.openxmlformats.org/officeDocument/2006/relationships/image" Target="../media/image5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A58FF-3FF5-F76C-3CC9-C01857BC4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5D5574A-7287-CF23-1845-3FFF502FA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630" y="2272683"/>
            <a:ext cx="4510740" cy="3383055"/>
          </a:xfrm>
          <a:prstGeom prst="rect">
            <a:avLst/>
          </a:prstGeom>
        </p:spPr>
      </p:pic>
      <p:sp>
        <p:nvSpPr>
          <p:cNvPr id="2" name="Title 1">
            <a:extLst>
              <a:ext uri="{FF2B5EF4-FFF2-40B4-BE49-F238E27FC236}">
                <a16:creationId xmlns:a16="http://schemas.microsoft.com/office/drawing/2014/main" id="{49B7517E-22AA-4EEC-7FFD-39ED461DA189}"/>
              </a:ext>
            </a:extLst>
          </p:cNvPr>
          <p:cNvSpPr>
            <a:spLocks noGrp="1"/>
          </p:cNvSpPr>
          <p:nvPr>
            <p:ph type="ctrTitle"/>
          </p:nvPr>
        </p:nvSpPr>
        <p:spPr/>
        <p:txBody>
          <a:bodyPr>
            <a:normAutofit fontScale="90000"/>
          </a:bodyPr>
          <a:lstStyle/>
          <a:p>
            <a:r>
              <a:rPr lang="en-GB" b="1" i="0" dirty="0">
                <a:solidFill>
                  <a:schemeClr val="bg1"/>
                </a:solidFill>
                <a:effectLst>
                  <a:outerShdw blurRad="38100" dist="38100" dir="2700000" algn="tl">
                    <a:srgbClr val="000000">
                      <a:alpha val="43137"/>
                    </a:srgbClr>
                  </a:outerShdw>
                </a:effectLst>
                <a:latin typeface="ProximaNovaCond"/>
              </a:rPr>
              <a:t>Facebook’s “New” Face Recognition Features</a:t>
            </a:r>
            <a:br>
              <a:rPr lang="en-GB" b="1" i="0" dirty="0">
                <a:solidFill>
                  <a:schemeClr val="bg1"/>
                </a:solidFill>
                <a:effectLst>
                  <a:outerShdw blurRad="38100" dist="38100" dir="2700000" algn="tl">
                    <a:srgbClr val="000000">
                      <a:alpha val="43137"/>
                    </a:srgbClr>
                  </a:outerShdw>
                </a:effectLst>
                <a:latin typeface="ProximaNovaCond"/>
              </a:rPr>
            </a:br>
            <a:endParaRPr lang="en-GB"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EA90E4D-E619-0464-C1D7-6D71C8B61B49}"/>
              </a:ext>
            </a:extLst>
          </p:cNvPr>
          <p:cNvSpPr>
            <a:spLocks noGrp="1"/>
          </p:cNvSpPr>
          <p:nvPr>
            <p:ph type="subTitle" idx="1"/>
          </p:nvPr>
        </p:nvSpPr>
        <p:spPr>
          <a:xfrm>
            <a:off x="2837896" y="6070507"/>
            <a:ext cx="9144000" cy="625475"/>
          </a:xfrm>
        </p:spPr>
        <p:txBody>
          <a:bodyPr/>
          <a:lstStyle/>
          <a:p>
            <a:pPr algn="r"/>
            <a:r>
              <a:rPr lang="en-US" b="1" dirty="0">
                <a:solidFill>
                  <a:schemeClr val="bg1"/>
                </a:solidFill>
                <a:effectLst>
                  <a:outerShdw blurRad="38100" dist="38100" dir="2700000" algn="tl">
                    <a:srgbClr val="000000">
                      <a:alpha val="43137"/>
                    </a:srgbClr>
                  </a:outerShdw>
                </a:effectLst>
              </a:rPr>
              <a:t>By Romeo Jabbour</a:t>
            </a:r>
            <a:endParaRPr lang="en-GB" b="1"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2F27345B-7C38-2EB9-59FE-DB423B994ABC}"/>
              </a:ext>
            </a:extLst>
          </p:cNvPr>
          <p:cNvSpPr txBox="1"/>
          <p:nvPr/>
        </p:nvSpPr>
        <p:spPr>
          <a:xfrm>
            <a:off x="3520750" y="5655738"/>
            <a:ext cx="5150498" cy="369332"/>
          </a:xfrm>
          <a:prstGeom prst="rect">
            <a:avLst/>
          </a:prstGeom>
          <a:noFill/>
        </p:spPr>
        <p:txBody>
          <a:bodyPr wrap="square" rtlCol="0">
            <a:spAutoFit/>
          </a:bodyPr>
          <a:lstStyle/>
          <a:p>
            <a:pPr algn="ctr"/>
            <a:r>
              <a:rPr lang="en-US" dirty="0">
                <a:solidFill>
                  <a:schemeClr val="bg1"/>
                </a:solidFill>
              </a:rPr>
              <a:t>A review of Gizmodo article written by Sidney </a:t>
            </a:r>
            <a:r>
              <a:rPr lang="en-US" dirty="0" err="1">
                <a:solidFill>
                  <a:schemeClr val="bg1"/>
                </a:solidFill>
              </a:rPr>
              <a:t>Fussell</a:t>
            </a:r>
            <a:endParaRPr lang="en-GB" dirty="0">
              <a:solidFill>
                <a:schemeClr val="bg1"/>
              </a:solidFill>
            </a:endParaRPr>
          </a:p>
        </p:txBody>
      </p:sp>
    </p:spTree>
    <p:extLst>
      <p:ext uri="{BB962C8B-B14F-4D97-AF65-F5344CB8AC3E}">
        <p14:creationId xmlns:p14="http://schemas.microsoft.com/office/powerpoint/2010/main" val="2596632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A58FF-3FF5-F76C-3CC9-C01857BC4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19DFF9E-BCE0-517A-1424-E61F6BCB81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889" y="1843018"/>
            <a:ext cx="5664221" cy="3171963"/>
          </a:xfrm>
          <a:prstGeom prst="rect">
            <a:avLst/>
          </a:prstGeom>
        </p:spPr>
      </p:pic>
    </p:spTree>
    <p:extLst>
      <p:ext uri="{BB962C8B-B14F-4D97-AF65-F5344CB8AC3E}">
        <p14:creationId xmlns:p14="http://schemas.microsoft.com/office/powerpoint/2010/main" val="21860323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8FDA79C-DA51-0438-18B1-C2031DFD0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8D907548-F0AD-63E7-6F15-B2A01D218A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46414" y="335484"/>
            <a:ext cx="9833080" cy="5466036"/>
          </a:xfrm>
        </p:spPr>
      </p:pic>
      <p:sp>
        <p:nvSpPr>
          <p:cNvPr id="7" name="Rectangle 6">
            <a:extLst>
              <a:ext uri="{FF2B5EF4-FFF2-40B4-BE49-F238E27FC236}">
                <a16:creationId xmlns:a16="http://schemas.microsoft.com/office/drawing/2014/main" id="{F873293C-EE68-FECA-3D6F-EA69EFF89F98}"/>
              </a:ext>
            </a:extLst>
          </p:cNvPr>
          <p:cNvSpPr/>
          <p:nvPr/>
        </p:nvSpPr>
        <p:spPr>
          <a:xfrm>
            <a:off x="1595537" y="1595534"/>
            <a:ext cx="559836" cy="214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74440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8FDA79C-DA51-0438-18B1-C2031DFD0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0CA1A60-7936-0746-A7D4-6D0C65E1E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547712">
            <a:off x="1236673" y="1757428"/>
            <a:ext cx="2413642" cy="2413642"/>
          </a:xfrm>
          <a:prstGeom prst="rect">
            <a:avLst/>
          </a:prstGeom>
        </p:spPr>
      </p:pic>
      <p:pic>
        <p:nvPicPr>
          <p:cNvPr id="12" name="Picture 11">
            <a:extLst>
              <a:ext uri="{FF2B5EF4-FFF2-40B4-BE49-F238E27FC236}">
                <a16:creationId xmlns:a16="http://schemas.microsoft.com/office/drawing/2014/main" id="{86A05B8D-71F4-139F-4EF5-D10996D78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11069">
            <a:off x="8279048" y="1859349"/>
            <a:ext cx="3180748" cy="1781219"/>
          </a:xfrm>
          <a:prstGeom prst="rect">
            <a:avLst/>
          </a:prstGeom>
        </p:spPr>
      </p:pic>
      <p:pic>
        <p:nvPicPr>
          <p:cNvPr id="14" name="Picture 13">
            <a:extLst>
              <a:ext uri="{FF2B5EF4-FFF2-40B4-BE49-F238E27FC236}">
                <a16:creationId xmlns:a16="http://schemas.microsoft.com/office/drawing/2014/main" id="{54A5AD0A-D7F5-3AF8-16DB-DDC763B8D0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359" y="4099559"/>
            <a:ext cx="3240005" cy="1814403"/>
          </a:xfrm>
          <a:prstGeom prst="rect">
            <a:avLst/>
          </a:prstGeom>
        </p:spPr>
      </p:pic>
      <p:pic>
        <p:nvPicPr>
          <p:cNvPr id="18" name="Picture 17">
            <a:extLst>
              <a:ext uri="{FF2B5EF4-FFF2-40B4-BE49-F238E27FC236}">
                <a16:creationId xmlns:a16="http://schemas.microsoft.com/office/drawing/2014/main" id="{58EEE2E0-910A-DB7A-B8C3-98509AD324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3342" y="3331028"/>
            <a:ext cx="5239354" cy="2948473"/>
          </a:xfrm>
          <a:prstGeom prst="rect">
            <a:avLst/>
          </a:prstGeom>
        </p:spPr>
      </p:pic>
      <p:sp>
        <p:nvSpPr>
          <p:cNvPr id="19" name="Oval 18">
            <a:extLst>
              <a:ext uri="{FF2B5EF4-FFF2-40B4-BE49-F238E27FC236}">
                <a16:creationId xmlns:a16="http://schemas.microsoft.com/office/drawing/2014/main" id="{6B9AAD25-C838-9E7B-31E1-764313BD6668}"/>
              </a:ext>
            </a:extLst>
          </p:cNvPr>
          <p:cNvSpPr/>
          <p:nvPr/>
        </p:nvSpPr>
        <p:spPr>
          <a:xfrm>
            <a:off x="5984835" y="3426781"/>
            <a:ext cx="911291" cy="11569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7A4617B3-EB70-94DB-729A-FC6DE3D9D2E0}"/>
              </a:ext>
            </a:extLst>
          </p:cNvPr>
          <p:cNvSpPr/>
          <p:nvPr/>
        </p:nvSpPr>
        <p:spPr>
          <a:xfrm>
            <a:off x="8671316" y="3426781"/>
            <a:ext cx="752602" cy="91195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FE90A499-4C84-D9C7-598B-DFE37DFB71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2538" y="1731057"/>
            <a:ext cx="2638425" cy="1733550"/>
          </a:xfrm>
          <a:prstGeom prst="rect">
            <a:avLst/>
          </a:prstGeom>
        </p:spPr>
      </p:pic>
      <p:pic>
        <p:nvPicPr>
          <p:cNvPr id="24" name="Picture 23">
            <a:extLst>
              <a:ext uri="{FF2B5EF4-FFF2-40B4-BE49-F238E27FC236}">
                <a16:creationId xmlns:a16="http://schemas.microsoft.com/office/drawing/2014/main" id="{06EC372A-2CE7-D460-9991-481D07151D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0718870">
            <a:off x="2802313" y="2322365"/>
            <a:ext cx="3581779" cy="2367234"/>
          </a:xfrm>
          <a:prstGeom prst="rect">
            <a:avLst/>
          </a:prstGeom>
        </p:spPr>
      </p:pic>
      <p:pic>
        <p:nvPicPr>
          <p:cNvPr id="26" name="Picture 25">
            <a:extLst>
              <a:ext uri="{FF2B5EF4-FFF2-40B4-BE49-F238E27FC236}">
                <a16:creationId xmlns:a16="http://schemas.microsoft.com/office/drawing/2014/main" id="{FFBBD3A3-C552-04AD-49F9-461CE61DD4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815669">
            <a:off x="5070186" y="3468697"/>
            <a:ext cx="3887685" cy="2587078"/>
          </a:xfrm>
          <a:prstGeom prst="rect">
            <a:avLst/>
          </a:prstGeom>
        </p:spPr>
      </p:pic>
      <p:pic>
        <p:nvPicPr>
          <p:cNvPr id="28" name="Picture 27">
            <a:extLst>
              <a:ext uri="{FF2B5EF4-FFF2-40B4-BE49-F238E27FC236}">
                <a16:creationId xmlns:a16="http://schemas.microsoft.com/office/drawing/2014/main" id="{C9D253C5-34BB-A4B5-CB1A-72EC7A083E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3108" y="2423795"/>
            <a:ext cx="2777291" cy="3688813"/>
          </a:xfrm>
          <a:prstGeom prst="rect">
            <a:avLst/>
          </a:prstGeom>
        </p:spPr>
      </p:pic>
      <p:pic>
        <p:nvPicPr>
          <p:cNvPr id="30" name="Picture 29">
            <a:extLst>
              <a:ext uri="{FF2B5EF4-FFF2-40B4-BE49-F238E27FC236}">
                <a16:creationId xmlns:a16="http://schemas.microsoft.com/office/drawing/2014/main" id="{EFC0E49B-4EEB-FC2F-0799-8A74D2BEC6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158721">
            <a:off x="6826369" y="2324609"/>
            <a:ext cx="4340095" cy="2430453"/>
          </a:xfrm>
          <a:prstGeom prst="rect">
            <a:avLst/>
          </a:prstGeom>
        </p:spPr>
      </p:pic>
      <p:pic>
        <p:nvPicPr>
          <p:cNvPr id="32" name="Picture 31">
            <a:extLst>
              <a:ext uri="{FF2B5EF4-FFF2-40B4-BE49-F238E27FC236}">
                <a16:creationId xmlns:a16="http://schemas.microsoft.com/office/drawing/2014/main" id="{63D6E986-52DA-9BBF-89D1-4019BC4BAE3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5362" y="1061169"/>
            <a:ext cx="5937652" cy="5603499"/>
          </a:xfrm>
          <a:prstGeom prst="rect">
            <a:avLst/>
          </a:prstGeom>
        </p:spPr>
      </p:pic>
      <p:sp>
        <p:nvSpPr>
          <p:cNvPr id="2" name="Title 1">
            <a:extLst>
              <a:ext uri="{FF2B5EF4-FFF2-40B4-BE49-F238E27FC236}">
                <a16:creationId xmlns:a16="http://schemas.microsoft.com/office/drawing/2014/main" id="{DD0F2121-77B9-6F41-3CBB-FC197557B1FD}"/>
              </a:ext>
            </a:extLst>
          </p:cNvPr>
          <p:cNvSpPr>
            <a:spLocks noGrp="1"/>
          </p:cNvSpPr>
          <p:nvPr>
            <p:ph type="title"/>
          </p:nvPr>
        </p:nvSpPr>
        <p:spPr/>
        <p:txBody>
          <a:bodyPr/>
          <a:lstStyle/>
          <a:p>
            <a:pPr algn="ctr"/>
            <a:r>
              <a:rPr lang="en-US" b="1" dirty="0">
                <a:solidFill>
                  <a:schemeClr val="bg1"/>
                </a:solidFill>
                <a:effectLst>
                  <a:outerShdw blurRad="38100" dist="38100" dir="2700000" algn="tl">
                    <a:srgbClr val="000000">
                      <a:alpha val="43137"/>
                    </a:srgbClr>
                  </a:outerShdw>
                </a:effectLst>
              </a:rPr>
              <a:t>Find photos you’re in but haven’t been tagged</a:t>
            </a:r>
            <a:endParaRPr lang="en-GB" b="1" dirty="0">
              <a:solidFill>
                <a:schemeClr val="bg1"/>
              </a:solidFill>
              <a:effectLst>
                <a:outerShdw blurRad="38100" dist="38100" dir="2700000" algn="tl">
                  <a:srgbClr val="000000">
                    <a:alpha val="43137"/>
                  </a:srgbClr>
                </a:outerShdw>
              </a:effectLst>
            </a:endParaRPr>
          </a:p>
        </p:txBody>
      </p:sp>
      <p:pic>
        <p:nvPicPr>
          <p:cNvPr id="34" name="Picture 33">
            <a:extLst>
              <a:ext uri="{FF2B5EF4-FFF2-40B4-BE49-F238E27FC236}">
                <a16:creationId xmlns:a16="http://schemas.microsoft.com/office/drawing/2014/main" id="{2096C8AC-DFAC-9CB8-8FF7-D77194980A5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60520" y="1396682"/>
            <a:ext cx="8335675" cy="5195121"/>
          </a:xfrm>
          <a:prstGeom prst="rect">
            <a:avLst/>
          </a:prstGeom>
        </p:spPr>
      </p:pic>
    </p:spTree>
    <p:extLst>
      <p:ext uri="{BB962C8B-B14F-4D97-AF65-F5344CB8AC3E}">
        <p14:creationId xmlns:p14="http://schemas.microsoft.com/office/powerpoint/2010/main" val="42303543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80">
                                          <p:stCondLst>
                                            <p:cond delay="0"/>
                                          </p:stCondLst>
                                        </p:cTn>
                                        <p:tgtEl>
                                          <p:spTgt spid="14"/>
                                        </p:tgtEl>
                                      </p:cBhvr>
                                    </p:animEffect>
                                    <p:anim calcmode="lin" valueType="num">
                                      <p:cBhvr>
                                        <p:cTn id="4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gtEl>
                                      </p:cBhvr>
                                      <p:to x="100000" y="60000"/>
                                    </p:animScale>
                                    <p:animScale>
                                      <p:cBhvr>
                                        <p:cTn id="50" dur="166" decel="50000">
                                          <p:stCondLst>
                                            <p:cond delay="676"/>
                                          </p:stCondLst>
                                        </p:cTn>
                                        <p:tgtEl>
                                          <p:spTgt spid="14"/>
                                        </p:tgtEl>
                                      </p:cBhvr>
                                      <p:to x="100000" y="100000"/>
                                    </p:animScale>
                                    <p:animScale>
                                      <p:cBhvr>
                                        <p:cTn id="51" dur="26">
                                          <p:stCondLst>
                                            <p:cond delay="1312"/>
                                          </p:stCondLst>
                                        </p:cTn>
                                        <p:tgtEl>
                                          <p:spTgt spid="14"/>
                                        </p:tgtEl>
                                      </p:cBhvr>
                                      <p:to x="100000" y="80000"/>
                                    </p:animScale>
                                    <p:animScale>
                                      <p:cBhvr>
                                        <p:cTn id="52" dur="166" decel="50000">
                                          <p:stCondLst>
                                            <p:cond delay="1338"/>
                                          </p:stCondLst>
                                        </p:cTn>
                                        <p:tgtEl>
                                          <p:spTgt spid="14"/>
                                        </p:tgtEl>
                                      </p:cBhvr>
                                      <p:to x="100000" y="100000"/>
                                    </p:animScale>
                                    <p:animScale>
                                      <p:cBhvr>
                                        <p:cTn id="53" dur="26">
                                          <p:stCondLst>
                                            <p:cond delay="1642"/>
                                          </p:stCondLst>
                                        </p:cTn>
                                        <p:tgtEl>
                                          <p:spTgt spid="14"/>
                                        </p:tgtEl>
                                      </p:cBhvr>
                                      <p:to x="100000" y="90000"/>
                                    </p:animScale>
                                    <p:animScale>
                                      <p:cBhvr>
                                        <p:cTn id="54" dur="166" decel="50000">
                                          <p:stCondLst>
                                            <p:cond delay="1668"/>
                                          </p:stCondLst>
                                        </p:cTn>
                                        <p:tgtEl>
                                          <p:spTgt spid="14"/>
                                        </p:tgtEl>
                                      </p:cBhvr>
                                      <p:to x="100000" y="100000"/>
                                    </p:animScale>
                                    <p:animScale>
                                      <p:cBhvr>
                                        <p:cTn id="55" dur="26">
                                          <p:stCondLst>
                                            <p:cond delay="1808"/>
                                          </p:stCondLst>
                                        </p:cTn>
                                        <p:tgtEl>
                                          <p:spTgt spid="14"/>
                                        </p:tgtEl>
                                      </p:cBhvr>
                                      <p:to x="100000" y="95000"/>
                                    </p:animScale>
                                    <p:animScale>
                                      <p:cBhvr>
                                        <p:cTn id="56" dur="166" decel="50000">
                                          <p:stCondLst>
                                            <p:cond delay="1834"/>
                                          </p:stCondLst>
                                        </p:cTn>
                                        <p:tgtEl>
                                          <p:spTgt spid="14"/>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80">
                                          <p:stCondLst>
                                            <p:cond delay="0"/>
                                          </p:stCondLst>
                                        </p:cTn>
                                        <p:tgtEl>
                                          <p:spTgt spid="18"/>
                                        </p:tgtEl>
                                      </p:cBhvr>
                                    </p:animEffect>
                                    <p:anim calcmode="lin" valueType="num">
                                      <p:cBhvr>
                                        <p:cTn id="6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7" dur="26">
                                          <p:stCondLst>
                                            <p:cond delay="650"/>
                                          </p:stCondLst>
                                        </p:cTn>
                                        <p:tgtEl>
                                          <p:spTgt spid="18"/>
                                        </p:tgtEl>
                                      </p:cBhvr>
                                      <p:to x="100000" y="60000"/>
                                    </p:animScale>
                                    <p:animScale>
                                      <p:cBhvr>
                                        <p:cTn id="68" dur="166" decel="50000">
                                          <p:stCondLst>
                                            <p:cond delay="676"/>
                                          </p:stCondLst>
                                        </p:cTn>
                                        <p:tgtEl>
                                          <p:spTgt spid="18"/>
                                        </p:tgtEl>
                                      </p:cBhvr>
                                      <p:to x="100000" y="100000"/>
                                    </p:animScale>
                                    <p:animScale>
                                      <p:cBhvr>
                                        <p:cTn id="69" dur="26">
                                          <p:stCondLst>
                                            <p:cond delay="1312"/>
                                          </p:stCondLst>
                                        </p:cTn>
                                        <p:tgtEl>
                                          <p:spTgt spid="18"/>
                                        </p:tgtEl>
                                      </p:cBhvr>
                                      <p:to x="100000" y="80000"/>
                                    </p:animScale>
                                    <p:animScale>
                                      <p:cBhvr>
                                        <p:cTn id="70" dur="166" decel="50000">
                                          <p:stCondLst>
                                            <p:cond delay="1338"/>
                                          </p:stCondLst>
                                        </p:cTn>
                                        <p:tgtEl>
                                          <p:spTgt spid="18"/>
                                        </p:tgtEl>
                                      </p:cBhvr>
                                      <p:to x="100000" y="100000"/>
                                    </p:animScale>
                                    <p:animScale>
                                      <p:cBhvr>
                                        <p:cTn id="71" dur="26">
                                          <p:stCondLst>
                                            <p:cond delay="1642"/>
                                          </p:stCondLst>
                                        </p:cTn>
                                        <p:tgtEl>
                                          <p:spTgt spid="18"/>
                                        </p:tgtEl>
                                      </p:cBhvr>
                                      <p:to x="100000" y="90000"/>
                                    </p:animScale>
                                    <p:animScale>
                                      <p:cBhvr>
                                        <p:cTn id="72" dur="166" decel="50000">
                                          <p:stCondLst>
                                            <p:cond delay="1668"/>
                                          </p:stCondLst>
                                        </p:cTn>
                                        <p:tgtEl>
                                          <p:spTgt spid="18"/>
                                        </p:tgtEl>
                                      </p:cBhvr>
                                      <p:to x="100000" y="100000"/>
                                    </p:animScale>
                                    <p:animScale>
                                      <p:cBhvr>
                                        <p:cTn id="73" dur="26">
                                          <p:stCondLst>
                                            <p:cond delay="1808"/>
                                          </p:stCondLst>
                                        </p:cTn>
                                        <p:tgtEl>
                                          <p:spTgt spid="18"/>
                                        </p:tgtEl>
                                      </p:cBhvr>
                                      <p:to x="100000" y="95000"/>
                                    </p:animScale>
                                    <p:animScale>
                                      <p:cBhvr>
                                        <p:cTn id="74" dur="166" decel="50000">
                                          <p:stCondLst>
                                            <p:cond delay="1834"/>
                                          </p:stCondLst>
                                        </p:cTn>
                                        <p:tgtEl>
                                          <p:spTgt spid="18"/>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p:cTn id="87" dur="500" fill="hold"/>
                                        <p:tgtEl>
                                          <p:spTgt spid="22"/>
                                        </p:tgtEl>
                                        <p:attrNameLst>
                                          <p:attrName>ppt_w</p:attrName>
                                        </p:attrNameLst>
                                      </p:cBhvr>
                                      <p:tavLst>
                                        <p:tav tm="0">
                                          <p:val>
                                            <p:fltVal val="0"/>
                                          </p:val>
                                        </p:tav>
                                        <p:tav tm="100000">
                                          <p:val>
                                            <p:strVal val="#ppt_w"/>
                                          </p:val>
                                        </p:tav>
                                      </p:tavLst>
                                    </p:anim>
                                    <p:anim calcmode="lin" valueType="num">
                                      <p:cBhvr>
                                        <p:cTn id="88" dur="500" fill="hold"/>
                                        <p:tgtEl>
                                          <p:spTgt spid="22"/>
                                        </p:tgtEl>
                                        <p:attrNameLst>
                                          <p:attrName>ppt_h</p:attrName>
                                        </p:attrNameLst>
                                      </p:cBhvr>
                                      <p:tavLst>
                                        <p:tav tm="0">
                                          <p:val>
                                            <p:fltVal val="0"/>
                                          </p:val>
                                        </p:tav>
                                        <p:tav tm="100000">
                                          <p:val>
                                            <p:strVal val="#ppt_h"/>
                                          </p:val>
                                        </p:tav>
                                      </p:tavLst>
                                    </p:anim>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nodeType="click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p:cTn id="94" dur="500" fill="hold"/>
                                        <p:tgtEl>
                                          <p:spTgt spid="24"/>
                                        </p:tgtEl>
                                        <p:attrNameLst>
                                          <p:attrName>ppt_w</p:attrName>
                                        </p:attrNameLst>
                                      </p:cBhvr>
                                      <p:tavLst>
                                        <p:tav tm="0">
                                          <p:val>
                                            <p:fltVal val="0"/>
                                          </p:val>
                                        </p:tav>
                                        <p:tav tm="100000">
                                          <p:val>
                                            <p:strVal val="#ppt_w"/>
                                          </p:val>
                                        </p:tav>
                                      </p:tavLst>
                                    </p:anim>
                                    <p:anim calcmode="lin" valueType="num">
                                      <p:cBhvr>
                                        <p:cTn id="95" dur="500" fill="hold"/>
                                        <p:tgtEl>
                                          <p:spTgt spid="24"/>
                                        </p:tgtEl>
                                        <p:attrNameLst>
                                          <p:attrName>ppt_h</p:attrName>
                                        </p:attrNameLst>
                                      </p:cBhvr>
                                      <p:tavLst>
                                        <p:tav tm="0">
                                          <p:val>
                                            <p:fltVal val="0"/>
                                          </p:val>
                                        </p:tav>
                                        <p:tav tm="100000">
                                          <p:val>
                                            <p:strVal val="#ppt_h"/>
                                          </p:val>
                                        </p:tav>
                                      </p:tavLst>
                                    </p:anim>
                                    <p:animEffect transition="in" filter="fade">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animEffect transition="in" filter="fade">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nodeType="clickEffect">
                                  <p:stCondLst>
                                    <p:cond delay="0"/>
                                  </p:stCondLst>
                                  <p:childTnLst>
                                    <p:set>
                                      <p:cBhvr>
                                        <p:cTn id="107" dur="1" fill="hold">
                                          <p:stCondLst>
                                            <p:cond delay="0"/>
                                          </p:stCondLst>
                                        </p:cTn>
                                        <p:tgtEl>
                                          <p:spTgt spid="28"/>
                                        </p:tgtEl>
                                        <p:attrNameLst>
                                          <p:attrName>style.visibility</p:attrName>
                                        </p:attrNameLst>
                                      </p:cBhvr>
                                      <p:to>
                                        <p:strVal val="visible"/>
                                      </p:to>
                                    </p:set>
                                    <p:anim calcmode="lin" valueType="num">
                                      <p:cBhvr>
                                        <p:cTn id="108" dur="500" fill="hold"/>
                                        <p:tgtEl>
                                          <p:spTgt spid="28"/>
                                        </p:tgtEl>
                                        <p:attrNameLst>
                                          <p:attrName>ppt_w</p:attrName>
                                        </p:attrNameLst>
                                      </p:cBhvr>
                                      <p:tavLst>
                                        <p:tav tm="0">
                                          <p:val>
                                            <p:fltVal val="0"/>
                                          </p:val>
                                        </p:tav>
                                        <p:tav tm="100000">
                                          <p:val>
                                            <p:strVal val="#ppt_w"/>
                                          </p:val>
                                        </p:tav>
                                      </p:tavLst>
                                    </p:anim>
                                    <p:anim calcmode="lin" valueType="num">
                                      <p:cBhvr>
                                        <p:cTn id="109" dur="500" fill="hold"/>
                                        <p:tgtEl>
                                          <p:spTgt spid="28"/>
                                        </p:tgtEl>
                                        <p:attrNameLst>
                                          <p:attrName>ppt_h</p:attrName>
                                        </p:attrNameLst>
                                      </p:cBhvr>
                                      <p:tavLst>
                                        <p:tav tm="0">
                                          <p:val>
                                            <p:fltVal val="0"/>
                                          </p:val>
                                        </p:tav>
                                        <p:tav tm="100000">
                                          <p:val>
                                            <p:strVal val="#ppt_h"/>
                                          </p:val>
                                        </p:tav>
                                      </p:tavLst>
                                    </p:anim>
                                    <p:animEffect transition="in" filter="fade">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p:cTn id="115" dur="500" fill="hold"/>
                                        <p:tgtEl>
                                          <p:spTgt spid="30"/>
                                        </p:tgtEl>
                                        <p:attrNameLst>
                                          <p:attrName>ppt_w</p:attrName>
                                        </p:attrNameLst>
                                      </p:cBhvr>
                                      <p:tavLst>
                                        <p:tav tm="0">
                                          <p:val>
                                            <p:fltVal val="0"/>
                                          </p:val>
                                        </p:tav>
                                        <p:tav tm="100000">
                                          <p:val>
                                            <p:strVal val="#ppt_w"/>
                                          </p:val>
                                        </p:tav>
                                      </p:tavLst>
                                    </p:anim>
                                    <p:anim calcmode="lin" valueType="num">
                                      <p:cBhvr>
                                        <p:cTn id="116" dur="500" fill="hold"/>
                                        <p:tgtEl>
                                          <p:spTgt spid="30"/>
                                        </p:tgtEl>
                                        <p:attrNameLst>
                                          <p:attrName>ppt_h</p:attrName>
                                        </p:attrNameLst>
                                      </p:cBhvr>
                                      <p:tavLst>
                                        <p:tav tm="0">
                                          <p:val>
                                            <p:fltVal val="0"/>
                                          </p:val>
                                        </p:tav>
                                        <p:tav tm="100000">
                                          <p:val>
                                            <p:strVal val="#ppt_h"/>
                                          </p:val>
                                        </p:tav>
                                      </p:tavLst>
                                    </p:anim>
                                    <p:animEffect transition="in" filter="fade">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nodeType="clickEffect">
                                  <p:stCondLst>
                                    <p:cond delay="0"/>
                                  </p:stCondLst>
                                  <p:childTnLst>
                                    <p:set>
                                      <p:cBhvr>
                                        <p:cTn id="121" dur="1" fill="hold">
                                          <p:stCondLst>
                                            <p:cond delay="0"/>
                                          </p:stCondLst>
                                        </p:cTn>
                                        <p:tgtEl>
                                          <p:spTgt spid="32"/>
                                        </p:tgtEl>
                                        <p:attrNameLst>
                                          <p:attrName>style.visibility</p:attrName>
                                        </p:attrNameLst>
                                      </p:cBhvr>
                                      <p:to>
                                        <p:strVal val="visible"/>
                                      </p:to>
                                    </p:set>
                                    <p:anim calcmode="lin" valueType="num">
                                      <p:cBhvr>
                                        <p:cTn id="122" dur="500" fill="hold"/>
                                        <p:tgtEl>
                                          <p:spTgt spid="32"/>
                                        </p:tgtEl>
                                        <p:attrNameLst>
                                          <p:attrName>ppt_w</p:attrName>
                                        </p:attrNameLst>
                                      </p:cBhvr>
                                      <p:tavLst>
                                        <p:tav tm="0">
                                          <p:val>
                                            <p:fltVal val="0"/>
                                          </p:val>
                                        </p:tav>
                                        <p:tav tm="100000">
                                          <p:val>
                                            <p:strVal val="#ppt_w"/>
                                          </p:val>
                                        </p:tav>
                                      </p:tavLst>
                                    </p:anim>
                                    <p:anim calcmode="lin" valueType="num">
                                      <p:cBhvr>
                                        <p:cTn id="123" dur="500" fill="hold"/>
                                        <p:tgtEl>
                                          <p:spTgt spid="32"/>
                                        </p:tgtEl>
                                        <p:attrNameLst>
                                          <p:attrName>ppt_h</p:attrName>
                                        </p:attrNameLst>
                                      </p:cBhvr>
                                      <p:tavLst>
                                        <p:tav tm="0">
                                          <p:val>
                                            <p:fltVal val="0"/>
                                          </p:val>
                                        </p:tav>
                                        <p:tav tm="100000">
                                          <p:val>
                                            <p:strVal val="#ppt_h"/>
                                          </p:val>
                                        </p:tav>
                                      </p:tavLst>
                                    </p:anim>
                                    <p:animEffect transition="in" filter="fade">
                                      <p:cBhvr>
                                        <p:cTn id="124" dur="500"/>
                                        <p:tgtEl>
                                          <p:spTgt spid="32"/>
                                        </p:tgtEl>
                                      </p:cBhvr>
                                    </p:animEffect>
                                  </p:childTnLst>
                                </p:cTn>
                              </p:par>
                            </p:childTnLst>
                          </p:cTn>
                        </p:par>
                      </p:childTnLst>
                    </p:cTn>
                  </p:par>
                  <p:par>
                    <p:cTn id="125" fill="hold">
                      <p:stCondLst>
                        <p:cond delay="indefinite"/>
                      </p:stCondLst>
                      <p:childTnLst>
                        <p:par>
                          <p:cTn id="126" fill="hold">
                            <p:stCondLst>
                              <p:cond delay="0"/>
                            </p:stCondLst>
                            <p:childTnLst>
                              <p:par>
                                <p:cTn id="127" presetID="45" presetClass="entr" presetSubtype="0" fill="hold" nodeType="click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2000"/>
                                        <p:tgtEl>
                                          <p:spTgt spid="34"/>
                                        </p:tgtEl>
                                      </p:cBhvr>
                                    </p:animEffect>
                                    <p:anim calcmode="lin" valueType="num">
                                      <p:cBhvr>
                                        <p:cTn id="130" dur="2000" fill="hold"/>
                                        <p:tgtEl>
                                          <p:spTgt spid="34"/>
                                        </p:tgtEl>
                                        <p:attrNameLst>
                                          <p:attrName>ppt_w</p:attrName>
                                        </p:attrNameLst>
                                      </p:cBhvr>
                                      <p:tavLst>
                                        <p:tav tm="0" fmla="#ppt_w*sin(2.5*pi*$)">
                                          <p:val>
                                            <p:fltVal val="0"/>
                                          </p:val>
                                        </p:tav>
                                        <p:tav tm="100000">
                                          <p:val>
                                            <p:fltVal val="1"/>
                                          </p:val>
                                        </p:tav>
                                      </p:tavLst>
                                    </p:anim>
                                    <p:anim calcmode="lin" valueType="num">
                                      <p:cBhvr>
                                        <p:cTn id="131" dur="20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8FDA79C-DA51-0438-18B1-C2031DFD0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2DC5608-9C22-9686-A970-15E96650C98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effectLst>
                  <a:outerShdw blurRad="38100" dist="38100" dir="2700000" algn="tl">
                    <a:srgbClr val="000000">
                      <a:alpha val="43137"/>
                    </a:srgbClr>
                  </a:outerShdw>
                </a:effectLst>
              </a:rPr>
              <a:t>Help protect you from strangers using your photos</a:t>
            </a:r>
            <a:endParaRPr lang="en-GB" b="1"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95E385DA-5C7B-F5F4-593C-16660565E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189" y="1843088"/>
            <a:ext cx="3390044" cy="4525883"/>
          </a:xfrm>
          <a:prstGeom prst="rect">
            <a:avLst/>
          </a:prstGeom>
        </p:spPr>
      </p:pic>
      <p:pic>
        <p:nvPicPr>
          <p:cNvPr id="11" name="Picture 10">
            <a:extLst>
              <a:ext uri="{FF2B5EF4-FFF2-40B4-BE49-F238E27FC236}">
                <a16:creationId xmlns:a16="http://schemas.microsoft.com/office/drawing/2014/main" id="{E685D001-599A-EE01-6882-6FE7E81CE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06064">
            <a:off x="441388" y="1726901"/>
            <a:ext cx="3195352" cy="2185057"/>
          </a:xfrm>
          <a:prstGeom prst="rect">
            <a:avLst/>
          </a:prstGeom>
        </p:spPr>
      </p:pic>
      <p:pic>
        <p:nvPicPr>
          <p:cNvPr id="13" name="Picture 12">
            <a:extLst>
              <a:ext uri="{FF2B5EF4-FFF2-40B4-BE49-F238E27FC236}">
                <a16:creationId xmlns:a16="http://schemas.microsoft.com/office/drawing/2014/main" id="{25420335-F517-0897-0438-61C7C87143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47" y="3028278"/>
            <a:ext cx="3813848" cy="1986635"/>
          </a:xfrm>
          <a:prstGeom prst="rect">
            <a:avLst/>
          </a:prstGeom>
        </p:spPr>
      </p:pic>
      <p:pic>
        <p:nvPicPr>
          <p:cNvPr id="15" name="Picture 14">
            <a:extLst>
              <a:ext uri="{FF2B5EF4-FFF2-40B4-BE49-F238E27FC236}">
                <a16:creationId xmlns:a16="http://schemas.microsoft.com/office/drawing/2014/main" id="{E483884B-72C3-FD3C-94E6-105FE5F60B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124330">
            <a:off x="374626" y="2598902"/>
            <a:ext cx="3573936" cy="2001404"/>
          </a:xfrm>
          <a:prstGeom prst="rect">
            <a:avLst/>
          </a:prstGeom>
        </p:spPr>
      </p:pic>
      <p:pic>
        <p:nvPicPr>
          <p:cNvPr id="17" name="Picture 16">
            <a:extLst>
              <a:ext uri="{FF2B5EF4-FFF2-40B4-BE49-F238E27FC236}">
                <a16:creationId xmlns:a16="http://schemas.microsoft.com/office/drawing/2014/main" id="{33251202-21D0-346A-0002-180B8F8424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062746">
            <a:off x="211320" y="2421977"/>
            <a:ext cx="3963297" cy="2219446"/>
          </a:xfrm>
          <a:prstGeom prst="rect">
            <a:avLst/>
          </a:prstGeom>
        </p:spPr>
      </p:pic>
      <p:pic>
        <p:nvPicPr>
          <p:cNvPr id="19" name="Picture 18">
            <a:extLst>
              <a:ext uri="{FF2B5EF4-FFF2-40B4-BE49-F238E27FC236}">
                <a16:creationId xmlns:a16="http://schemas.microsoft.com/office/drawing/2014/main" id="{05B4E9E5-72A6-A98F-0EEA-7B0049DD8F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8319" y="2715763"/>
            <a:ext cx="3621349" cy="2027955"/>
          </a:xfrm>
          <a:prstGeom prst="rect">
            <a:avLst/>
          </a:prstGeom>
        </p:spPr>
      </p:pic>
      <p:pic>
        <p:nvPicPr>
          <p:cNvPr id="21" name="Picture 20">
            <a:extLst>
              <a:ext uri="{FF2B5EF4-FFF2-40B4-BE49-F238E27FC236}">
                <a16:creationId xmlns:a16="http://schemas.microsoft.com/office/drawing/2014/main" id="{3EA8FB59-9D6D-7767-9020-04373BD2EB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88254">
            <a:off x="8005879" y="2136533"/>
            <a:ext cx="3893471" cy="2433419"/>
          </a:xfrm>
          <a:prstGeom prst="rect">
            <a:avLst/>
          </a:prstGeom>
        </p:spPr>
      </p:pic>
      <p:pic>
        <p:nvPicPr>
          <p:cNvPr id="23" name="Picture 22">
            <a:extLst>
              <a:ext uri="{FF2B5EF4-FFF2-40B4-BE49-F238E27FC236}">
                <a16:creationId xmlns:a16="http://schemas.microsoft.com/office/drawing/2014/main" id="{1163FC94-2AB1-CE88-1F1F-6001FD4E9B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46379" y="2472616"/>
            <a:ext cx="2190605" cy="3896355"/>
          </a:xfrm>
          <a:prstGeom prst="rect">
            <a:avLst/>
          </a:prstGeom>
        </p:spPr>
      </p:pic>
      <p:pic>
        <p:nvPicPr>
          <p:cNvPr id="25" name="Picture 24">
            <a:extLst>
              <a:ext uri="{FF2B5EF4-FFF2-40B4-BE49-F238E27FC236}">
                <a16:creationId xmlns:a16="http://schemas.microsoft.com/office/drawing/2014/main" id="{29BC82C9-DD94-DBFB-86AA-4C22EB595C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266398">
            <a:off x="8107188" y="2543368"/>
            <a:ext cx="3819954" cy="2146814"/>
          </a:xfrm>
          <a:prstGeom prst="rect">
            <a:avLst/>
          </a:prstGeom>
        </p:spPr>
      </p:pic>
      <p:pic>
        <p:nvPicPr>
          <p:cNvPr id="27" name="Picture 26">
            <a:extLst>
              <a:ext uri="{FF2B5EF4-FFF2-40B4-BE49-F238E27FC236}">
                <a16:creationId xmlns:a16="http://schemas.microsoft.com/office/drawing/2014/main" id="{BFC39D00-912B-B75A-79A6-C10E7AF3134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92021" y="2609660"/>
            <a:ext cx="3584037" cy="2014229"/>
          </a:xfrm>
          <a:prstGeom prst="rect">
            <a:avLst/>
          </a:prstGeom>
        </p:spPr>
      </p:pic>
      <p:pic>
        <p:nvPicPr>
          <p:cNvPr id="29" name="Picture 28">
            <a:extLst>
              <a:ext uri="{FF2B5EF4-FFF2-40B4-BE49-F238E27FC236}">
                <a16:creationId xmlns:a16="http://schemas.microsoft.com/office/drawing/2014/main" id="{ECBBE9E7-7374-1ED9-A943-A5ECA1E33E1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27676" y="2606490"/>
            <a:ext cx="3912725" cy="2191126"/>
          </a:xfrm>
          <a:prstGeom prst="rect">
            <a:avLst/>
          </a:prstGeom>
        </p:spPr>
      </p:pic>
    </p:spTree>
    <p:extLst>
      <p:ext uri="{BB962C8B-B14F-4D97-AF65-F5344CB8AC3E}">
        <p14:creationId xmlns:p14="http://schemas.microsoft.com/office/powerpoint/2010/main" val="5140871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 calcmode="lin" valueType="num">
                                      <p:cBhvr>
                                        <p:cTn id="33" dur="1000" fill="hold"/>
                                        <p:tgtEl>
                                          <p:spTgt spid="15"/>
                                        </p:tgtEl>
                                        <p:attrNameLst>
                                          <p:attrName>style.rotation</p:attrName>
                                        </p:attrNameLst>
                                      </p:cBhvr>
                                      <p:tavLst>
                                        <p:tav tm="0">
                                          <p:val>
                                            <p:fltVal val="90"/>
                                          </p:val>
                                        </p:tav>
                                        <p:tav tm="100000">
                                          <p:val>
                                            <p:fltVal val="0"/>
                                          </p:val>
                                        </p:tav>
                                      </p:tavLst>
                                    </p:anim>
                                    <p:animEffect transition="in" filter="fade">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1000" fill="hold"/>
                                        <p:tgtEl>
                                          <p:spTgt spid="17"/>
                                        </p:tgtEl>
                                        <p:attrNameLst>
                                          <p:attrName>ppt_w</p:attrName>
                                        </p:attrNameLst>
                                      </p:cBhvr>
                                      <p:tavLst>
                                        <p:tav tm="0">
                                          <p:val>
                                            <p:fltVal val="0"/>
                                          </p:val>
                                        </p:tav>
                                        <p:tav tm="100000">
                                          <p:val>
                                            <p:strVal val="#ppt_w"/>
                                          </p:val>
                                        </p:tav>
                                      </p:tavLst>
                                    </p:anim>
                                    <p:anim calcmode="lin" valueType="num">
                                      <p:cBhvr>
                                        <p:cTn id="40" dur="1000" fill="hold"/>
                                        <p:tgtEl>
                                          <p:spTgt spid="17"/>
                                        </p:tgtEl>
                                        <p:attrNameLst>
                                          <p:attrName>ppt_h</p:attrName>
                                        </p:attrNameLst>
                                      </p:cBhvr>
                                      <p:tavLst>
                                        <p:tav tm="0">
                                          <p:val>
                                            <p:fltVal val="0"/>
                                          </p:val>
                                        </p:tav>
                                        <p:tav tm="100000">
                                          <p:val>
                                            <p:strVal val="#ppt_h"/>
                                          </p:val>
                                        </p:tav>
                                      </p:tavLst>
                                    </p:anim>
                                    <p:anim calcmode="lin" valueType="num">
                                      <p:cBhvr>
                                        <p:cTn id="41" dur="1000" fill="hold"/>
                                        <p:tgtEl>
                                          <p:spTgt spid="17"/>
                                        </p:tgtEl>
                                        <p:attrNameLst>
                                          <p:attrName>style.rotation</p:attrName>
                                        </p:attrNameLst>
                                      </p:cBhvr>
                                      <p:tavLst>
                                        <p:tav tm="0">
                                          <p:val>
                                            <p:fltVal val="90"/>
                                          </p:val>
                                        </p:tav>
                                        <p:tav tm="100000">
                                          <p:val>
                                            <p:fltVal val="0"/>
                                          </p:val>
                                        </p:tav>
                                      </p:tavLst>
                                    </p:anim>
                                    <p:animEffect transition="in" filter="fade">
                                      <p:cBhvr>
                                        <p:cTn id="42" dur="1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1000" fill="hold"/>
                                        <p:tgtEl>
                                          <p:spTgt spid="19"/>
                                        </p:tgtEl>
                                        <p:attrNameLst>
                                          <p:attrName>ppt_w</p:attrName>
                                        </p:attrNameLst>
                                      </p:cBhvr>
                                      <p:tavLst>
                                        <p:tav tm="0">
                                          <p:val>
                                            <p:fltVal val="0"/>
                                          </p:val>
                                        </p:tav>
                                        <p:tav tm="100000">
                                          <p:val>
                                            <p:strVal val="#ppt_w"/>
                                          </p:val>
                                        </p:tav>
                                      </p:tavLst>
                                    </p:anim>
                                    <p:anim calcmode="lin" valueType="num">
                                      <p:cBhvr>
                                        <p:cTn id="48" dur="1000" fill="hold"/>
                                        <p:tgtEl>
                                          <p:spTgt spid="19"/>
                                        </p:tgtEl>
                                        <p:attrNameLst>
                                          <p:attrName>ppt_h</p:attrName>
                                        </p:attrNameLst>
                                      </p:cBhvr>
                                      <p:tavLst>
                                        <p:tav tm="0">
                                          <p:val>
                                            <p:fltVal val="0"/>
                                          </p:val>
                                        </p:tav>
                                        <p:tav tm="100000">
                                          <p:val>
                                            <p:strVal val="#ppt_h"/>
                                          </p:val>
                                        </p:tav>
                                      </p:tavLst>
                                    </p:anim>
                                    <p:anim calcmode="lin" valueType="num">
                                      <p:cBhvr>
                                        <p:cTn id="49" dur="1000" fill="hold"/>
                                        <p:tgtEl>
                                          <p:spTgt spid="19"/>
                                        </p:tgtEl>
                                        <p:attrNameLst>
                                          <p:attrName>style.rotation</p:attrName>
                                        </p:attrNameLst>
                                      </p:cBhvr>
                                      <p:tavLst>
                                        <p:tav tm="0">
                                          <p:val>
                                            <p:fltVal val="90"/>
                                          </p:val>
                                        </p:tav>
                                        <p:tav tm="100000">
                                          <p:val>
                                            <p:fltVal val="0"/>
                                          </p:val>
                                        </p:tav>
                                      </p:tavLst>
                                    </p:anim>
                                    <p:animEffect transition="in" filter="fade">
                                      <p:cBhvr>
                                        <p:cTn id="50" dur="10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1000" fill="hold"/>
                                        <p:tgtEl>
                                          <p:spTgt spid="21"/>
                                        </p:tgtEl>
                                        <p:attrNameLst>
                                          <p:attrName>ppt_w</p:attrName>
                                        </p:attrNameLst>
                                      </p:cBhvr>
                                      <p:tavLst>
                                        <p:tav tm="0">
                                          <p:val>
                                            <p:fltVal val="0"/>
                                          </p:val>
                                        </p:tav>
                                        <p:tav tm="100000">
                                          <p:val>
                                            <p:strVal val="#ppt_w"/>
                                          </p:val>
                                        </p:tav>
                                      </p:tavLst>
                                    </p:anim>
                                    <p:anim calcmode="lin" valueType="num">
                                      <p:cBhvr>
                                        <p:cTn id="56" dur="1000" fill="hold"/>
                                        <p:tgtEl>
                                          <p:spTgt spid="21"/>
                                        </p:tgtEl>
                                        <p:attrNameLst>
                                          <p:attrName>ppt_h</p:attrName>
                                        </p:attrNameLst>
                                      </p:cBhvr>
                                      <p:tavLst>
                                        <p:tav tm="0">
                                          <p:val>
                                            <p:fltVal val="0"/>
                                          </p:val>
                                        </p:tav>
                                        <p:tav tm="100000">
                                          <p:val>
                                            <p:strVal val="#ppt_h"/>
                                          </p:val>
                                        </p:tav>
                                      </p:tavLst>
                                    </p:anim>
                                    <p:anim calcmode="lin" valueType="num">
                                      <p:cBhvr>
                                        <p:cTn id="57" dur="1000" fill="hold"/>
                                        <p:tgtEl>
                                          <p:spTgt spid="21"/>
                                        </p:tgtEl>
                                        <p:attrNameLst>
                                          <p:attrName>style.rotation</p:attrName>
                                        </p:attrNameLst>
                                      </p:cBhvr>
                                      <p:tavLst>
                                        <p:tav tm="0">
                                          <p:val>
                                            <p:fltVal val="90"/>
                                          </p:val>
                                        </p:tav>
                                        <p:tav tm="100000">
                                          <p:val>
                                            <p:fltVal val="0"/>
                                          </p:val>
                                        </p:tav>
                                      </p:tavLst>
                                    </p:anim>
                                    <p:animEffect transition="in" filter="fade">
                                      <p:cBhvr>
                                        <p:cTn id="58" dur="10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1000" fill="hold"/>
                                        <p:tgtEl>
                                          <p:spTgt spid="23"/>
                                        </p:tgtEl>
                                        <p:attrNameLst>
                                          <p:attrName>ppt_w</p:attrName>
                                        </p:attrNameLst>
                                      </p:cBhvr>
                                      <p:tavLst>
                                        <p:tav tm="0">
                                          <p:val>
                                            <p:fltVal val="0"/>
                                          </p:val>
                                        </p:tav>
                                        <p:tav tm="100000">
                                          <p:val>
                                            <p:strVal val="#ppt_w"/>
                                          </p:val>
                                        </p:tav>
                                      </p:tavLst>
                                    </p:anim>
                                    <p:anim calcmode="lin" valueType="num">
                                      <p:cBhvr>
                                        <p:cTn id="64" dur="1000" fill="hold"/>
                                        <p:tgtEl>
                                          <p:spTgt spid="23"/>
                                        </p:tgtEl>
                                        <p:attrNameLst>
                                          <p:attrName>ppt_h</p:attrName>
                                        </p:attrNameLst>
                                      </p:cBhvr>
                                      <p:tavLst>
                                        <p:tav tm="0">
                                          <p:val>
                                            <p:fltVal val="0"/>
                                          </p:val>
                                        </p:tav>
                                        <p:tav tm="100000">
                                          <p:val>
                                            <p:strVal val="#ppt_h"/>
                                          </p:val>
                                        </p:tav>
                                      </p:tavLst>
                                    </p:anim>
                                    <p:anim calcmode="lin" valueType="num">
                                      <p:cBhvr>
                                        <p:cTn id="65" dur="1000" fill="hold"/>
                                        <p:tgtEl>
                                          <p:spTgt spid="23"/>
                                        </p:tgtEl>
                                        <p:attrNameLst>
                                          <p:attrName>style.rotation</p:attrName>
                                        </p:attrNameLst>
                                      </p:cBhvr>
                                      <p:tavLst>
                                        <p:tav tm="0">
                                          <p:val>
                                            <p:fltVal val="90"/>
                                          </p:val>
                                        </p:tav>
                                        <p:tav tm="100000">
                                          <p:val>
                                            <p:fltVal val="0"/>
                                          </p:val>
                                        </p:tav>
                                      </p:tavLst>
                                    </p:anim>
                                    <p:animEffect transition="in" filter="fade">
                                      <p:cBhvr>
                                        <p:cTn id="66" dur="1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style.rotation</p:attrName>
                                        </p:attrNameLst>
                                      </p:cBhvr>
                                      <p:tavLst>
                                        <p:tav tm="0">
                                          <p:val>
                                            <p:fltVal val="90"/>
                                          </p:val>
                                        </p:tav>
                                        <p:tav tm="100000">
                                          <p:val>
                                            <p:fltVal val="0"/>
                                          </p:val>
                                        </p:tav>
                                      </p:tavLst>
                                    </p:anim>
                                    <p:animEffect transition="in" filter="fade">
                                      <p:cBhvr>
                                        <p:cTn id="74" dur="10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1000" fill="hold"/>
                                        <p:tgtEl>
                                          <p:spTgt spid="27"/>
                                        </p:tgtEl>
                                        <p:attrNameLst>
                                          <p:attrName>ppt_w</p:attrName>
                                        </p:attrNameLst>
                                      </p:cBhvr>
                                      <p:tavLst>
                                        <p:tav tm="0">
                                          <p:val>
                                            <p:fltVal val="0"/>
                                          </p:val>
                                        </p:tav>
                                        <p:tav tm="100000">
                                          <p:val>
                                            <p:strVal val="#ppt_w"/>
                                          </p:val>
                                        </p:tav>
                                      </p:tavLst>
                                    </p:anim>
                                    <p:anim calcmode="lin" valueType="num">
                                      <p:cBhvr>
                                        <p:cTn id="80" dur="1000" fill="hold"/>
                                        <p:tgtEl>
                                          <p:spTgt spid="27"/>
                                        </p:tgtEl>
                                        <p:attrNameLst>
                                          <p:attrName>ppt_h</p:attrName>
                                        </p:attrNameLst>
                                      </p:cBhvr>
                                      <p:tavLst>
                                        <p:tav tm="0">
                                          <p:val>
                                            <p:fltVal val="0"/>
                                          </p:val>
                                        </p:tav>
                                        <p:tav tm="100000">
                                          <p:val>
                                            <p:strVal val="#ppt_h"/>
                                          </p:val>
                                        </p:tav>
                                      </p:tavLst>
                                    </p:anim>
                                    <p:anim calcmode="lin" valueType="num">
                                      <p:cBhvr>
                                        <p:cTn id="81" dur="1000" fill="hold"/>
                                        <p:tgtEl>
                                          <p:spTgt spid="27"/>
                                        </p:tgtEl>
                                        <p:attrNameLst>
                                          <p:attrName>style.rotation</p:attrName>
                                        </p:attrNameLst>
                                      </p:cBhvr>
                                      <p:tavLst>
                                        <p:tav tm="0">
                                          <p:val>
                                            <p:fltVal val="90"/>
                                          </p:val>
                                        </p:tav>
                                        <p:tav tm="100000">
                                          <p:val>
                                            <p:fltVal val="0"/>
                                          </p:val>
                                        </p:tav>
                                      </p:tavLst>
                                    </p:anim>
                                    <p:animEffect transition="in" filter="fade">
                                      <p:cBhvr>
                                        <p:cTn id="82" dur="10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1000" fill="hold"/>
                                        <p:tgtEl>
                                          <p:spTgt spid="29"/>
                                        </p:tgtEl>
                                        <p:attrNameLst>
                                          <p:attrName>ppt_w</p:attrName>
                                        </p:attrNameLst>
                                      </p:cBhvr>
                                      <p:tavLst>
                                        <p:tav tm="0">
                                          <p:val>
                                            <p:fltVal val="0"/>
                                          </p:val>
                                        </p:tav>
                                        <p:tav tm="100000">
                                          <p:val>
                                            <p:strVal val="#ppt_w"/>
                                          </p:val>
                                        </p:tav>
                                      </p:tavLst>
                                    </p:anim>
                                    <p:anim calcmode="lin" valueType="num">
                                      <p:cBhvr>
                                        <p:cTn id="88" dur="1000" fill="hold"/>
                                        <p:tgtEl>
                                          <p:spTgt spid="29"/>
                                        </p:tgtEl>
                                        <p:attrNameLst>
                                          <p:attrName>ppt_h</p:attrName>
                                        </p:attrNameLst>
                                      </p:cBhvr>
                                      <p:tavLst>
                                        <p:tav tm="0">
                                          <p:val>
                                            <p:fltVal val="0"/>
                                          </p:val>
                                        </p:tav>
                                        <p:tav tm="100000">
                                          <p:val>
                                            <p:strVal val="#ppt_h"/>
                                          </p:val>
                                        </p:tav>
                                      </p:tavLst>
                                    </p:anim>
                                    <p:anim calcmode="lin" valueType="num">
                                      <p:cBhvr>
                                        <p:cTn id="89" dur="1000" fill="hold"/>
                                        <p:tgtEl>
                                          <p:spTgt spid="29"/>
                                        </p:tgtEl>
                                        <p:attrNameLst>
                                          <p:attrName>style.rotation</p:attrName>
                                        </p:attrNameLst>
                                      </p:cBhvr>
                                      <p:tavLst>
                                        <p:tav tm="0">
                                          <p:val>
                                            <p:fltVal val="90"/>
                                          </p:val>
                                        </p:tav>
                                        <p:tav tm="100000">
                                          <p:val>
                                            <p:fltVal val="0"/>
                                          </p:val>
                                        </p:tav>
                                      </p:tavLst>
                                    </p:anim>
                                    <p:animEffect transition="in" filter="fade">
                                      <p:cBhvr>
                                        <p:cTn id="9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A58FF-3FF5-F76C-3CC9-C01857BC4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082FA740-87CA-6E4B-1DAA-A6B7DFE7C4C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effectLst>
                  <a:outerShdw blurRad="38100" dist="38100" dir="2700000" algn="tl">
                    <a:srgbClr val="000000">
                      <a:alpha val="43137"/>
                    </a:srgbClr>
                  </a:outerShdw>
                </a:effectLst>
              </a:rPr>
              <a:t>Tell people with visual impairments who’s in your photo or video</a:t>
            </a:r>
            <a:endParaRPr lang="en-GB" b="1" dirty="0">
              <a:solidFill>
                <a:schemeClr val="bg1"/>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7DAF55B5-5CA1-FE51-C88D-2C539AB6798E}"/>
              </a:ext>
            </a:extLst>
          </p:cNvPr>
          <p:cNvSpPr txBox="1"/>
          <p:nvPr/>
        </p:nvSpPr>
        <p:spPr>
          <a:xfrm>
            <a:off x="1852107" y="2175946"/>
            <a:ext cx="8315661" cy="369332"/>
          </a:xfrm>
          <a:prstGeom prst="rect">
            <a:avLst/>
          </a:prstGeom>
          <a:noFill/>
        </p:spPr>
        <p:txBody>
          <a:bodyPr wrap="square" rtlCol="0">
            <a:spAutoFit/>
          </a:bodyPr>
          <a:lstStyle/>
          <a:p>
            <a:pPr algn="ctr"/>
            <a:r>
              <a:rPr lang="en-US" b="1" dirty="0">
                <a:solidFill>
                  <a:schemeClr val="bg1"/>
                </a:solidFill>
              </a:rPr>
              <a:t>March 2016: in-person interviews of blind users</a:t>
            </a:r>
            <a:endParaRPr lang="en-GB" b="1" dirty="0">
              <a:solidFill>
                <a:schemeClr val="bg1"/>
              </a:solidFill>
            </a:endParaRPr>
          </a:p>
        </p:txBody>
      </p:sp>
      <p:pic>
        <p:nvPicPr>
          <p:cNvPr id="13" name="Picture 12">
            <a:extLst>
              <a:ext uri="{FF2B5EF4-FFF2-40B4-BE49-F238E27FC236}">
                <a16:creationId xmlns:a16="http://schemas.microsoft.com/office/drawing/2014/main" id="{FD384F33-70FB-01DF-651A-EE0B1A588341}"/>
              </a:ext>
            </a:extLst>
          </p:cNvPr>
          <p:cNvPicPr>
            <a:picLocks noChangeAspect="1"/>
          </p:cNvPicPr>
          <p:nvPr/>
        </p:nvPicPr>
        <p:blipFill>
          <a:blip r:embed="rId4"/>
          <a:stretch>
            <a:fillRect/>
          </a:stretch>
        </p:blipFill>
        <p:spPr>
          <a:xfrm>
            <a:off x="2875247" y="3041343"/>
            <a:ext cx="6441504" cy="1753309"/>
          </a:xfrm>
          <a:prstGeom prst="rect">
            <a:avLst/>
          </a:prstGeom>
        </p:spPr>
      </p:pic>
      <p:pic>
        <p:nvPicPr>
          <p:cNvPr id="15" name="Picture 14">
            <a:extLst>
              <a:ext uri="{FF2B5EF4-FFF2-40B4-BE49-F238E27FC236}">
                <a16:creationId xmlns:a16="http://schemas.microsoft.com/office/drawing/2014/main" id="{C826A165-C5BB-AA47-4F28-20AEE51576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037058">
            <a:off x="368265" y="3050559"/>
            <a:ext cx="6450508" cy="3065929"/>
          </a:xfrm>
          <a:prstGeom prst="rect">
            <a:avLst/>
          </a:prstGeom>
        </p:spPr>
      </p:pic>
      <p:pic>
        <p:nvPicPr>
          <p:cNvPr id="4098" name="Picture 2" descr="Facebook just launched a feature that will revolutionize the way millions  of people experience the social network | Business Insider India">
            <a:extLst>
              <a:ext uri="{FF2B5EF4-FFF2-40B4-BE49-F238E27FC236}">
                <a16:creationId xmlns:a16="http://schemas.microsoft.com/office/drawing/2014/main" id="{1E1AC233-ED0E-474D-545E-32C762E7B0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16549">
            <a:off x="7187037" y="2888195"/>
            <a:ext cx="4675131" cy="350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1220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 calcmode="lin" valueType="num">
                                      <p:cBhvr>
                                        <p:cTn id="29" dur="1000" fill="hold"/>
                                        <p:tgtEl>
                                          <p:spTgt spid="4098"/>
                                        </p:tgtEl>
                                        <p:attrNameLst>
                                          <p:attrName>ppt_w</p:attrName>
                                        </p:attrNameLst>
                                      </p:cBhvr>
                                      <p:tavLst>
                                        <p:tav tm="0">
                                          <p:val>
                                            <p:fltVal val="0"/>
                                          </p:val>
                                        </p:tav>
                                        <p:tav tm="100000">
                                          <p:val>
                                            <p:strVal val="#ppt_w"/>
                                          </p:val>
                                        </p:tav>
                                      </p:tavLst>
                                    </p:anim>
                                    <p:anim calcmode="lin" valueType="num">
                                      <p:cBhvr>
                                        <p:cTn id="30" dur="1000" fill="hold"/>
                                        <p:tgtEl>
                                          <p:spTgt spid="4098"/>
                                        </p:tgtEl>
                                        <p:attrNameLst>
                                          <p:attrName>ppt_h</p:attrName>
                                        </p:attrNameLst>
                                      </p:cBhvr>
                                      <p:tavLst>
                                        <p:tav tm="0">
                                          <p:val>
                                            <p:fltVal val="0"/>
                                          </p:val>
                                        </p:tav>
                                        <p:tav tm="100000">
                                          <p:val>
                                            <p:strVal val="#ppt_h"/>
                                          </p:val>
                                        </p:tav>
                                      </p:tavLst>
                                    </p:anim>
                                    <p:anim calcmode="lin" valueType="num">
                                      <p:cBhvr>
                                        <p:cTn id="31" dur="1000" fill="hold"/>
                                        <p:tgtEl>
                                          <p:spTgt spid="4098"/>
                                        </p:tgtEl>
                                        <p:attrNameLst>
                                          <p:attrName>style.rotation</p:attrName>
                                        </p:attrNameLst>
                                      </p:cBhvr>
                                      <p:tavLst>
                                        <p:tav tm="0">
                                          <p:val>
                                            <p:fltVal val="90"/>
                                          </p:val>
                                        </p:tav>
                                        <p:tav tm="100000">
                                          <p:val>
                                            <p:fltVal val="0"/>
                                          </p:val>
                                        </p:tav>
                                      </p:tavLst>
                                    </p:anim>
                                    <p:animEffect transition="in" filter="fade">
                                      <p:cBhvr>
                                        <p:cTn id="32"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A58FF-3FF5-F76C-3CC9-C01857BC4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ow Does Ask and Receive Work? - Ask and Receive">
            <a:extLst>
              <a:ext uri="{FF2B5EF4-FFF2-40B4-BE49-F238E27FC236}">
                <a16:creationId xmlns:a16="http://schemas.microsoft.com/office/drawing/2014/main" id="{68850EA0-A545-2943-4E7C-CE68788A89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809" y="556821"/>
            <a:ext cx="6112381" cy="47036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settles facial recognition dispute - BBC News">
            <a:extLst>
              <a:ext uri="{FF2B5EF4-FFF2-40B4-BE49-F238E27FC236}">
                <a16:creationId xmlns:a16="http://schemas.microsoft.com/office/drawing/2014/main" id="{278EABA5-627A-1E5C-7A53-78A164C3B0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440" y="2118144"/>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DE6964-9650-779D-C92A-CCF0CCA37E32}"/>
              </a:ext>
            </a:extLst>
          </p:cNvPr>
          <p:cNvSpPr txBox="1"/>
          <p:nvPr/>
        </p:nvSpPr>
        <p:spPr>
          <a:xfrm rot="815176">
            <a:off x="9019818" y="1884380"/>
            <a:ext cx="3334870"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rPr>
              <a:t>Face Recognition</a:t>
            </a:r>
            <a:endParaRPr lang="en-GB" sz="3200" b="1"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BD2A9ECD-9299-D7B7-5F31-E7105500FA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4354" y="4353534"/>
            <a:ext cx="3108062" cy="1864837"/>
          </a:xfrm>
          <a:prstGeom prst="rect">
            <a:avLst/>
          </a:prstGeom>
        </p:spPr>
      </p:pic>
      <p:pic>
        <p:nvPicPr>
          <p:cNvPr id="3078" name="Picture 6" descr="Facial Recognition App. - Home | Facebook">
            <a:extLst>
              <a:ext uri="{FF2B5EF4-FFF2-40B4-BE49-F238E27FC236}">
                <a16:creationId xmlns:a16="http://schemas.microsoft.com/office/drawing/2014/main" id="{89629A6F-6C49-FE93-877F-3EE0B9AB8E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37" y="3859701"/>
            <a:ext cx="5158416" cy="285250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umbers GIFs | Tenor">
            <a:extLst>
              <a:ext uri="{FF2B5EF4-FFF2-40B4-BE49-F238E27FC236}">
                <a16:creationId xmlns:a16="http://schemas.microsoft.com/office/drawing/2014/main" id="{3C65A54E-99EA-3766-423B-9F80AB58A6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4872" y="2265935"/>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Bradley Cooper, la ruptura poco amistosa con Irina Shayk">
            <a:extLst>
              <a:ext uri="{FF2B5EF4-FFF2-40B4-BE49-F238E27FC236}">
                <a16:creationId xmlns:a16="http://schemas.microsoft.com/office/drawing/2014/main" id="{933AC6A8-F980-066C-2B6E-27DF366670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729164">
            <a:off x="1077101" y="229474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Bradley Cooper impulsó la competencia en telefonía en España">
            <a:extLst>
              <a:ext uri="{FF2B5EF4-FFF2-40B4-BE49-F238E27FC236}">
                <a16:creationId xmlns:a16="http://schemas.microsoft.com/office/drawing/2014/main" id="{469E5D03-F88A-63C5-2B32-D3EB79E84E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3383">
            <a:off x="6701277" y="4446509"/>
            <a:ext cx="21717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Oprah Winfrey Says Goodbye to The Ellen DeGeneres Show | PEOPLE.com">
            <a:extLst>
              <a:ext uri="{FF2B5EF4-FFF2-40B4-BE49-F238E27FC236}">
                <a16:creationId xmlns:a16="http://schemas.microsoft.com/office/drawing/2014/main" id="{2DB2E917-E0BD-C0F9-B3D0-91EEBE0253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21196725">
            <a:off x="1468100" y="3977272"/>
            <a:ext cx="177165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Kate McKinnon refused to dance before playing Ellen DeGeneres on SNL |  EW.com">
            <a:extLst>
              <a:ext uri="{FF2B5EF4-FFF2-40B4-BE49-F238E27FC236}">
                <a16:creationId xmlns:a16="http://schemas.microsoft.com/office/drawing/2014/main" id="{12705719-1036-3223-9E41-71B8E9F0D3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03849">
            <a:off x="8697622" y="284680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Jennifer Lawrence ha vuelto a demostrar con este chat que es la más  divertida de todo Hollywood | Vanity Fair">
            <a:extLst>
              <a:ext uri="{FF2B5EF4-FFF2-40B4-BE49-F238E27FC236}">
                <a16:creationId xmlns:a16="http://schemas.microsoft.com/office/drawing/2014/main" id="{3250C164-450C-1C11-685F-8D75614265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9176" y="4503698"/>
            <a:ext cx="2352675"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Jennifer Lawrence se casa pero… ¿Quién es él? | Love 40 | LOS40">
            <a:extLst>
              <a:ext uri="{FF2B5EF4-FFF2-40B4-BE49-F238E27FC236}">
                <a16:creationId xmlns:a16="http://schemas.microsoft.com/office/drawing/2014/main" id="{483B668E-6374-C4D9-DC7E-735D945766F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0082" y="1652937"/>
            <a:ext cx="1857375" cy="2457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A44FCF-391C-3CB5-58C9-33B900E64DE5}"/>
              </a:ext>
            </a:extLst>
          </p:cNvPr>
          <p:cNvSpPr txBox="1"/>
          <p:nvPr/>
        </p:nvSpPr>
        <p:spPr>
          <a:xfrm rot="20856236">
            <a:off x="23894" y="1696249"/>
            <a:ext cx="3334870"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rPr>
              <a:t>Tag Suggestions</a:t>
            </a:r>
            <a:endParaRPr lang="en-GB" sz="3200" b="1" dirty="0">
              <a:solidFill>
                <a:schemeClr val="bg1"/>
              </a:solidFill>
              <a:effectLst>
                <a:outerShdw blurRad="38100" dist="38100" dir="2700000" algn="tl">
                  <a:srgbClr val="000000">
                    <a:alpha val="43137"/>
                  </a:srgbClr>
                </a:outerShdw>
              </a:effectLst>
            </a:endParaRPr>
          </a:p>
        </p:txBody>
      </p:sp>
      <p:pic>
        <p:nvPicPr>
          <p:cNvPr id="3096" name="Picture 24" descr="Brad Pitt tiene muchas propiedades… te damos la lista | Architectural Digest">
            <a:extLst>
              <a:ext uri="{FF2B5EF4-FFF2-40B4-BE49-F238E27FC236}">
                <a16:creationId xmlns:a16="http://schemas.microsoft.com/office/drawing/2014/main" id="{9BB9F968-7C27-AEE3-DFFA-A5303FA119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370222">
            <a:off x="8155290" y="449394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Brad Pitt sufre un duro revés jurídico en la batalla por la custodia de sus  hijos">
            <a:extLst>
              <a:ext uri="{FF2B5EF4-FFF2-40B4-BE49-F238E27FC236}">
                <a16:creationId xmlns:a16="http://schemas.microsoft.com/office/drawing/2014/main" id="{8965D69E-9A18-65BE-FCF3-E13B9AFE28C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160904">
            <a:off x="848733" y="4481609"/>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ell Facebook to forget your Face and stop stealing others from stealing  your Profile Picture - Innov8tiv">
            <a:extLst>
              <a:ext uri="{FF2B5EF4-FFF2-40B4-BE49-F238E27FC236}">
                <a16:creationId xmlns:a16="http://schemas.microsoft.com/office/drawing/2014/main" id="{7495A9EE-932C-EBFD-A88A-C3C6931629D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8547" y="2247083"/>
            <a:ext cx="7968431" cy="384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3397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wheel(1)">
                                      <p:cBhvr>
                                        <p:cTn id="19" dur="2000"/>
                                        <p:tgtEl>
                                          <p:spTgt spid="307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3078"/>
                                        </p:tgtEl>
                                        <p:attrNameLst>
                                          <p:attrName>style.visibility</p:attrName>
                                        </p:attrNameLst>
                                      </p:cBhvr>
                                      <p:to>
                                        <p:strVal val="visible"/>
                                      </p:to>
                                    </p:set>
                                    <p:animEffect transition="in" filter="wheel(1)">
                                      <p:cBhvr>
                                        <p:cTn id="29" dur="2000"/>
                                        <p:tgtEl>
                                          <p:spTgt spid="307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082"/>
                                        </p:tgtEl>
                                        <p:attrNameLst>
                                          <p:attrName>style.visibility</p:attrName>
                                        </p:attrNameLst>
                                      </p:cBhvr>
                                      <p:to>
                                        <p:strVal val="visible"/>
                                      </p:to>
                                    </p:set>
                                    <p:animEffect transition="in" filter="randombar(horizontal)">
                                      <p:cBhvr>
                                        <p:cTn id="34" dur="500"/>
                                        <p:tgtEl>
                                          <p:spTgt spid="308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084"/>
                                        </p:tgtEl>
                                        <p:attrNameLst>
                                          <p:attrName>style.visibility</p:attrName>
                                        </p:attrNameLst>
                                      </p:cBhvr>
                                      <p:to>
                                        <p:strVal val="visible"/>
                                      </p:to>
                                    </p:set>
                                    <p:anim calcmode="lin" valueType="num">
                                      <p:cBhvr additive="base">
                                        <p:cTn id="39" dur="500" fill="hold"/>
                                        <p:tgtEl>
                                          <p:spTgt spid="3084"/>
                                        </p:tgtEl>
                                        <p:attrNameLst>
                                          <p:attrName>ppt_x</p:attrName>
                                        </p:attrNameLst>
                                      </p:cBhvr>
                                      <p:tavLst>
                                        <p:tav tm="0">
                                          <p:val>
                                            <p:strVal val="#ppt_x"/>
                                          </p:val>
                                        </p:tav>
                                        <p:tav tm="100000">
                                          <p:val>
                                            <p:strVal val="#ppt_x"/>
                                          </p:val>
                                        </p:tav>
                                      </p:tavLst>
                                    </p:anim>
                                    <p:anim calcmode="lin" valueType="num">
                                      <p:cBhvr additive="base">
                                        <p:cTn id="40" dur="50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086"/>
                                        </p:tgtEl>
                                        <p:attrNameLst>
                                          <p:attrName>style.visibility</p:attrName>
                                        </p:attrNameLst>
                                      </p:cBhvr>
                                      <p:to>
                                        <p:strVal val="visible"/>
                                      </p:to>
                                    </p:set>
                                    <p:anim calcmode="lin" valueType="num">
                                      <p:cBhvr additive="base">
                                        <p:cTn id="45" dur="500" fill="hold"/>
                                        <p:tgtEl>
                                          <p:spTgt spid="3086"/>
                                        </p:tgtEl>
                                        <p:attrNameLst>
                                          <p:attrName>ppt_x</p:attrName>
                                        </p:attrNameLst>
                                      </p:cBhvr>
                                      <p:tavLst>
                                        <p:tav tm="0">
                                          <p:val>
                                            <p:strVal val="#ppt_x"/>
                                          </p:val>
                                        </p:tav>
                                        <p:tav tm="100000">
                                          <p:val>
                                            <p:strVal val="#ppt_x"/>
                                          </p:val>
                                        </p:tav>
                                      </p:tavLst>
                                    </p:anim>
                                    <p:anim calcmode="lin" valueType="num">
                                      <p:cBhvr additive="base">
                                        <p:cTn id="46" dur="500" fill="hold"/>
                                        <p:tgtEl>
                                          <p:spTgt spid="308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088"/>
                                        </p:tgtEl>
                                        <p:attrNameLst>
                                          <p:attrName>style.visibility</p:attrName>
                                        </p:attrNameLst>
                                      </p:cBhvr>
                                      <p:to>
                                        <p:strVal val="visible"/>
                                      </p:to>
                                    </p:set>
                                    <p:anim calcmode="lin" valueType="num">
                                      <p:cBhvr additive="base">
                                        <p:cTn id="51" dur="500" fill="hold"/>
                                        <p:tgtEl>
                                          <p:spTgt spid="3088"/>
                                        </p:tgtEl>
                                        <p:attrNameLst>
                                          <p:attrName>ppt_x</p:attrName>
                                        </p:attrNameLst>
                                      </p:cBhvr>
                                      <p:tavLst>
                                        <p:tav tm="0">
                                          <p:val>
                                            <p:strVal val="#ppt_x"/>
                                          </p:val>
                                        </p:tav>
                                        <p:tav tm="100000">
                                          <p:val>
                                            <p:strVal val="#ppt_x"/>
                                          </p:val>
                                        </p:tav>
                                      </p:tavLst>
                                    </p:anim>
                                    <p:anim calcmode="lin" valueType="num">
                                      <p:cBhvr additive="base">
                                        <p:cTn id="52" dur="500" fill="hold"/>
                                        <p:tgtEl>
                                          <p:spTgt spid="308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090"/>
                                        </p:tgtEl>
                                        <p:attrNameLst>
                                          <p:attrName>style.visibility</p:attrName>
                                        </p:attrNameLst>
                                      </p:cBhvr>
                                      <p:to>
                                        <p:strVal val="visible"/>
                                      </p:to>
                                    </p:set>
                                    <p:anim calcmode="lin" valueType="num">
                                      <p:cBhvr additive="base">
                                        <p:cTn id="57" dur="500" fill="hold"/>
                                        <p:tgtEl>
                                          <p:spTgt spid="3090"/>
                                        </p:tgtEl>
                                        <p:attrNameLst>
                                          <p:attrName>ppt_x</p:attrName>
                                        </p:attrNameLst>
                                      </p:cBhvr>
                                      <p:tavLst>
                                        <p:tav tm="0">
                                          <p:val>
                                            <p:strVal val="#ppt_x"/>
                                          </p:val>
                                        </p:tav>
                                        <p:tav tm="100000">
                                          <p:val>
                                            <p:strVal val="#ppt_x"/>
                                          </p:val>
                                        </p:tav>
                                      </p:tavLst>
                                    </p:anim>
                                    <p:anim calcmode="lin" valueType="num">
                                      <p:cBhvr additive="base">
                                        <p:cTn id="58" dur="500" fill="hold"/>
                                        <p:tgtEl>
                                          <p:spTgt spid="309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092"/>
                                        </p:tgtEl>
                                        <p:attrNameLst>
                                          <p:attrName>style.visibility</p:attrName>
                                        </p:attrNameLst>
                                      </p:cBhvr>
                                      <p:to>
                                        <p:strVal val="visible"/>
                                      </p:to>
                                    </p:set>
                                    <p:anim calcmode="lin" valueType="num">
                                      <p:cBhvr additive="base">
                                        <p:cTn id="63" dur="500" fill="hold"/>
                                        <p:tgtEl>
                                          <p:spTgt spid="3092"/>
                                        </p:tgtEl>
                                        <p:attrNameLst>
                                          <p:attrName>ppt_x</p:attrName>
                                        </p:attrNameLst>
                                      </p:cBhvr>
                                      <p:tavLst>
                                        <p:tav tm="0">
                                          <p:val>
                                            <p:strVal val="#ppt_x"/>
                                          </p:val>
                                        </p:tav>
                                        <p:tav tm="100000">
                                          <p:val>
                                            <p:strVal val="#ppt_x"/>
                                          </p:val>
                                        </p:tav>
                                      </p:tavLst>
                                    </p:anim>
                                    <p:anim calcmode="lin" valueType="num">
                                      <p:cBhvr additive="base">
                                        <p:cTn id="64" dur="500" fill="hold"/>
                                        <p:tgtEl>
                                          <p:spTgt spid="309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094"/>
                                        </p:tgtEl>
                                        <p:attrNameLst>
                                          <p:attrName>style.visibility</p:attrName>
                                        </p:attrNameLst>
                                      </p:cBhvr>
                                      <p:to>
                                        <p:strVal val="visible"/>
                                      </p:to>
                                    </p:set>
                                    <p:anim calcmode="lin" valueType="num">
                                      <p:cBhvr additive="base">
                                        <p:cTn id="69" dur="500" fill="hold"/>
                                        <p:tgtEl>
                                          <p:spTgt spid="3094"/>
                                        </p:tgtEl>
                                        <p:attrNameLst>
                                          <p:attrName>ppt_x</p:attrName>
                                        </p:attrNameLst>
                                      </p:cBhvr>
                                      <p:tavLst>
                                        <p:tav tm="0">
                                          <p:val>
                                            <p:strVal val="#ppt_x"/>
                                          </p:val>
                                        </p:tav>
                                        <p:tav tm="100000">
                                          <p:val>
                                            <p:strVal val="#ppt_x"/>
                                          </p:val>
                                        </p:tav>
                                      </p:tavLst>
                                    </p:anim>
                                    <p:anim calcmode="lin" valueType="num">
                                      <p:cBhvr additive="base">
                                        <p:cTn id="70" dur="500" fill="hold"/>
                                        <p:tgtEl>
                                          <p:spTgt spid="309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096"/>
                                        </p:tgtEl>
                                        <p:attrNameLst>
                                          <p:attrName>style.visibility</p:attrName>
                                        </p:attrNameLst>
                                      </p:cBhvr>
                                      <p:to>
                                        <p:strVal val="visible"/>
                                      </p:to>
                                    </p:set>
                                    <p:anim calcmode="lin" valueType="num">
                                      <p:cBhvr additive="base">
                                        <p:cTn id="75" dur="500" fill="hold"/>
                                        <p:tgtEl>
                                          <p:spTgt spid="3096"/>
                                        </p:tgtEl>
                                        <p:attrNameLst>
                                          <p:attrName>ppt_x</p:attrName>
                                        </p:attrNameLst>
                                      </p:cBhvr>
                                      <p:tavLst>
                                        <p:tav tm="0">
                                          <p:val>
                                            <p:strVal val="#ppt_x"/>
                                          </p:val>
                                        </p:tav>
                                        <p:tav tm="100000">
                                          <p:val>
                                            <p:strVal val="#ppt_x"/>
                                          </p:val>
                                        </p:tav>
                                      </p:tavLst>
                                    </p:anim>
                                    <p:anim calcmode="lin" valueType="num">
                                      <p:cBhvr additive="base">
                                        <p:cTn id="76" dur="500" fill="hold"/>
                                        <p:tgtEl>
                                          <p:spTgt spid="309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098"/>
                                        </p:tgtEl>
                                        <p:attrNameLst>
                                          <p:attrName>style.visibility</p:attrName>
                                        </p:attrNameLst>
                                      </p:cBhvr>
                                      <p:to>
                                        <p:strVal val="visible"/>
                                      </p:to>
                                    </p:set>
                                    <p:anim calcmode="lin" valueType="num">
                                      <p:cBhvr additive="base">
                                        <p:cTn id="81" dur="500" fill="hold"/>
                                        <p:tgtEl>
                                          <p:spTgt spid="3098"/>
                                        </p:tgtEl>
                                        <p:attrNameLst>
                                          <p:attrName>ppt_x</p:attrName>
                                        </p:attrNameLst>
                                      </p:cBhvr>
                                      <p:tavLst>
                                        <p:tav tm="0">
                                          <p:val>
                                            <p:strVal val="#ppt_x"/>
                                          </p:val>
                                        </p:tav>
                                        <p:tav tm="100000">
                                          <p:val>
                                            <p:strVal val="#ppt_x"/>
                                          </p:val>
                                        </p:tav>
                                      </p:tavLst>
                                    </p:anim>
                                    <p:anim calcmode="lin" valueType="num">
                                      <p:cBhvr additive="base">
                                        <p:cTn id="82" dur="500" fill="hold"/>
                                        <p:tgtEl>
                                          <p:spTgt spid="309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080"/>
                                        </p:tgtEl>
                                        <p:attrNameLst>
                                          <p:attrName>style.visibility</p:attrName>
                                        </p:attrNameLst>
                                      </p:cBhvr>
                                      <p:to>
                                        <p:strVal val="visible"/>
                                      </p:to>
                                    </p:set>
                                    <p:animEffect transition="in" filter="fade">
                                      <p:cBhvr>
                                        <p:cTn id="87"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A58FF-3FF5-F76C-3CC9-C01857BC4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4 Things It's OK Not to Be Thankful for This Year | by Shannon Willoby |  The Startup | Medium">
            <a:extLst>
              <a:ext uri="{FF2B5EF4-FFF2-40B4-BE49-F238E27FC236}">
                <a16:creationId xmlns:a16="http://schemas.microsoft.com/office/drawing/2014/main" id="{544A5617-98B2-D271-5530-4BC35D710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5868" y="1524665"/>
            <a:ext cx="4270786" cy="380423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HEW! That Was A Close One! Legacy Unlimited Plans Unaffected By Verizon  Price Hike! | DroidForums.net | Android Forums &amp; News">
            <a:extLst>
              <a:ext uri="{FF2B5EF4-FFF2-40B4-BE49-F238E27FC236}">
                <a16:creationId xmlns:a16="http://schemas.microsoft.com/office/drawing/2014/main" id="{A2EB25CA-ED2A-CC86-59F3-269B6A5171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662" y="2453288"/>
            <a:ext cx="3123976" cy="194698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SAY WHAT ?” - Home | Facebook">
            <a:extLst>
              <a:ext uri="{FF2B5EF4-FFF2-40B4-BE49-F238E27FC236}">
                <a16:creationId xmlns:a16="http://schemas.microsoft.com/office/drawing/2014/main" id="{CC6AE624-7AF2-F446-8233-A22765722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1885" y="2336675"/>
            <a:ext cx="2428963" cy="242896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ow To Turn Off Face Recognition On Facebook?">
            <a:extLst>
              <a:ext uri="{FF2B5EF4-FFF2-40B4-BE49-F238E27FC236}">
                <a16:creationId xmlns:a16="http://schemas.microsoft.com/office/drawing/2014/main" id="{12B1F3A1-C01E-350B-7FE3-805D9F68D0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3953" y="149033"/>
            <a:ext cx="7917628" cy="640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842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anim calcmode="lin" valueType="num">
                                      <p:cBhvr>
                                        <p:cTn id="8" dur="2000" fill="hold"/>
                                        <p:tgtEl>
                                          <p:spTgt spid="8194"/>
                                        </p:tgtEl>
                                        <p:attrNameLst>
                                          <p:attrName>ppt_w</p:attrName>
                                        </p:attrNameLst>
                                      </p:cBhvr>
                                      <p:tavLst>
                                        <p:tav tm="0" fmla="#ppt_w*sin(2.5*pi*$)">
                                          <p:val>
                                            <p:fltVal val="0"/>
                                          </p:val>
                                        </p:tav>
                                        <p:tav tm="100000">
                                          <p:val>
                                            <p:fltVal val="1"/>
                                          </p:val>
                                        </p:tav>
                                      </p:tavLst>
                                    </p:anim>
                                    <p:anim calcmode="lin" valueType="num">
                                      <p:cBhvr>
                                        <p:cTn id="9" dur="2000" fill="hold"/>
                                        <p:tgtEl>
                                          <p:spTgt spid="819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8196"/>
                                        </p:tgtEl>
                                        <p:attrNameLst>
                                          <p:attrName>style.visibility</p:attrName>
                                        </p:attrNameLst>
                                      </p:cBhvr>
                                      <p:to>
                                        <p:strVal val="visible"/>
                                      </p:to>
                                    </p:set>
                                    <p:animEffect transition="in" filter="wipe(down)">
                                      <p:cBhvr>
                                        <p:cTn id="14" dur="580">
                                          <p:stCondLst>
                                            <p:cond delay="0"/>
                                          </p:stCondLst>
                                        </p:cTn>
                                        <p:tgtEl>
                                          <p:spTgt spid="8196"/>
                                        </p:tgtEl>
                                      </p:cBhvr>
                                    </p:animEffect>
                                    <p:anim calcmode="lin" valueType="num">
                                      <p:cBhvr>
                                        <p:cTn id="15" dur="1822" tmFilter="0,0; 0.14,0.36; 0.43,0.73; 0.71,0.91; 1.0,1.0">
                                          <p:stCondLst>
                                            <p:cond delay="0"/>
                                          </p:stCondLst>
                                        </p:cTn>
                                        <p:tgtEl>
                                          <p:spTgt spid="819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819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819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819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8196"/>
                                        </p:tgtEl>
                                        <p:attrNameLst>
                                          <p:attrName>ppt_y</p:attrName>
                                        </p:attrNameLst>
                                      </p:cBhvr>
                                      <p:tavLst>
                                        <p:tav tm="0" fmla="#ppt_y-sin(pi*$)/81">
                                          <p:val>
                                            <p:fltVal val="0"/>
                                          </p:val>
                                        </p:tav>
                                        <p:tav tm="100000">
                                          <p:val>
                                            <p:fltVal val="1"/>
                                          </p:val>
                                        </p:tav>
                                      </p:tavLst>
                                    </p:anim>
                                    <p:animScale>
                                      <p:cBhvr>
                                        <p:cTn id="20" dur="26">
                                          <p:stCondLst>
                                            <p:cond delay="650"/>
                                          </p:stCondLst>
                                        </p:cTn>
                                        <p:tgtEl>
                                          <p:spTgt spid="8196"/>
                                        </p:tgtEl>
                                      </p:cBhvr>
                                      <p:to x="100000" y="60000"/>
                                    </p:animScale>
                                    <p:animScale>
                                      <p:cBhvr>
                                        <p:cTn id="21" dur="166" decel="50000">
                                          <p:stCondLst>
                                            <p:cond delay="676"/>
                                          </p:stCondLst>
                                        </p:cTn>
                                        <p:tgtEl>
                                          <p:spTgt spid="8196"/>
                                        </p:tgtEl>
                                      </p:cBhvr>
                                      <p:to x="100000" y="100000"/>
                                    </p:animScale>
                                    <p:animScale>
                                      <p:cBhvr>
                                        <p:cTn id="22" dur="26">
                                          <p:stCondLst>
                                            <p:cond delay="1312"/>
                                          </p:stCondLst>
                                        </p:cTn>
                                        <p:tgtEl>
                                          <p:spTgt spid="8196"/>
                                        </p:tgtEl>
                                      </p:cBhvr>
                                      <p:to x="100000" y="80000"/>
                                    </p:animScale>
                                    <p:animScale>
                                      <p:cBhvr>
                                        <p:cTn id="23" dur="166" decel="50000">
                                          <p:stCondLst>
                                            <p:cond delay="1338"/>
                                          </p:stCondLst>
                                        </p:cTn>
                                        <p:tgtEl>
                                          <p:spTgt spid="8196"/>
                                        </p:tgtEl>
                                      </p:cBhvr>
                                      <p:to x="100000" y="100000"/>
                                    </p:animScale>
                                    <p:animScale>
                                      <p:cBhvr>
                                        <p:cTn id="24" dur="26">
                                          <p:stCondLst>
                                            <p:cond delay="1642"/>
                                          </p:stCondLst>
                                        </p:cTn>
                                        <p:tgtEl>
                                          <p:spTgt spid="8196"/>
                                        </p:tgtEl>
                                      </p:cBhvr>
                                      <p:to x="100000" y="90000"/>
                                    </p:animScale>
                                    <p:animScale>
                                      <p:cBhvr>
                                        <p:cTn id="25" dur="166" decel="50000">
                                          <p:stCondLst>
                                            <p:cond delay="1668"/>
                                          </p:stCondLst>
                                        </p:cTn>
                                        <p:tgtEl>
                                          <p:spTgt spid="8196"/>
                                        </p:tgtEl>
                                      </p:cBhvr>
                                      <p:to x="100000" y="100000"/>
                                    </p:animScale>
                                    <p:animScale>
                                      <p:cBhvr>
                                        <p:cTn id="26" dur="26">
                                          <p:stCondLst>
                                            <p:cond delay="1808"/>
                                          </p:stCondLst>
                                        </p:cTn>
                                        <p:tgtEl>
                                          <p:spTgt spid="8196"/>
                                        </p:tgtEl>
                                      </p:cBhvr>
                                      <p:to x="100000" y="95000"/>
                                    </p:animScale>
                                    <p:animScale>
                                      <p:cBhvr>
                                        <p:cTn id="27" dur="166" decel="50000">
                                          <p:stCondLst>
                                            <p:cond delay="1834"/>
                                          </p:stCondLst>
                                        </p:cTn>
                                        <p:tgtEl>
                                          <p:spTgt spid="819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8198"/>
                                        </p:tgtEl>
                                        <p:attrNameLst>
                                          <p:attrName>style.visibility</p:attrName>
                                        </p:attrNameLst>
                                      </p:cBhvr>
                                      <p:to>
                                        <p:strVal val="visible"/>
                                      </p:to>
                                    </p:set>
                                    <p:animEffect transition="in" filter="wipe(down)">
                                      <p:cBhvr>
                                        <p:cTn id="32" dur="580">
                                          <p:stCondLst>
                                            <p:cond delay="0"/>
                                          </p:stCondLst>
                                        </p:cTn>
                                        <p:tgtEl>
                                          <p:spTgt spid="8198"/>
                                        </p:tgtEl>
                                      </p:cBhvr>
                                    </p:animEffect>
                                    <p:anim calcmode="lin" valueType="num">
                                      <p:cBhvr>
                                        <p:cTn id="33" dur="1822" tmFilter="0,0; 0.14,0.36; 0.43,0.73; 0.71,0.91; 1.0,1.0">
                                          <p:stCondLst>
                                            <p:cond delay="0"/>
                                          </p:stCondLst>
                                        </p:cTn>
                                        <p:tgtEl>
                                          <p:spTgt spid="819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19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19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19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198"/>
                                        </p:tgtEl>
                                        <p:attrNameLst>
                                          <p:attrName>ppt_y</p:attrName>
                                        </p:attrNameLst>
                                      </p:cBhvr>
                                      <p:tavLst>
                                        <p:tav tm="0" fmla="#ppt_y-sin(pi*$)/81">
                                          <p:val>
                                            <p:fltVal val="0"/>
                                          </p:val>
                                        </p:tav>
                                        <p:tav tm="100000">
                                          <p:val>
                                            <p:fltVal val="1"/>
                                          </p:val>
                                        </p:tav>
                                      </p:tavLst>
                                    </p:anim>
                                    <p:animScale>
                                      <p:cBhvr>
                                        <p:cTn id="38" dur="26">
                                          <p:stCondLst>
                                            <p:cond delay="650"/>
                                          </p:stCondLst>
                                        </p:cTn>
                                        <p:tgtEl>
                                          <p:spTgt spid="8198"/>
                                        </p:tgtEl>
                                      </p:cBhvr>
                                      <p:to x="100000" y="60000"/>
                                    </p:animScale>
                                    <p:animScale>
                                      <p:cBhvr>
                                        <p:cTn id="39" dur="166" decel="50000">
                                          <p:stCondLst>
                                            <p:cond delay="676"/>
                                          </p:stCondLst>
                                        </p:cTn>
                                        <p:tgtEl>
                                          <p:spTgt spid="8198"/>
                                        </p:tgtEl>
                                      </p:cBhvr>
                                      <p:to x="100000" y="100000"/>
                                    </p:animScale>
                                    <p:animScale>
                                      <p:cBhvr>
                                        <p:cTn id="40" dur="26">
                                          <p:stCondLst>
                                            <p:cond delay="1312"/>
                                          </p:stCondLst>
                                        </p:cTn>
                                        <p:tgtEl>
                                          <p:spTgt spid="8198"/>
                                        </p:tgtEl>
                                      </p:cBhvr>
                                      <p:to x="100000" y="80000"/>
                                    </p:animScale>
                                    <p:animScale>
                                      <p:cBhvr>
                                        <p:cTn id="41" dur="166" decel="50000">
                                          <p:stCondLst>
                                            <p:cond delay="1338"/>
                                          </p:stCondLst>
                                        </p:cTn>
                                        <p:tgtEl>
                                          <p:spTgt spid="8198"/>
                                        </p:tgtEl>
                                      </p:cBhvr>
                                      <p:to x="100000" y="100000"/>
                                    </p:animScale>
                                    <p:animScale>
                                      <p:cBhvr>
                                        <p:cTn id="42" dur="26">
                                          <p:stCondLst>
                                            <p:cond delay="1642"/>
                                          </p:stCondLst>
                                        </p:cTn>
                                        <p:tgtEl>
                                          <p:spTgt spid="8198"/>
                                        </p:tgtEl>
                                      </p:cBhvr>
                                      <p:to x="100000" y="90000"/>
                                    </p:animScale>
                                    <p:animScale>
                                      <p:cBhvr>
                                        <p:cTn id="43" dur="166" decel="50000">
                                          <p:stCondLst>
                                            <p:cond delay="1668"/>
                                          </p:stCondLst>
                                        </p:cTn>
                                        <p:tgtEl>
                                          <p:spTgt spid="8198"/>
                                        </p:tgtEl>
                                      </p:cBhvr>
                                      <p:to x="100000" y="100000"/>
                                    </p:animScale>
                                    <p:animScale>
                                      <p:cBhvr>
                                        <p:cTn id="44" dur="26">
                                          <p:stCondLst>
                                            <p:cond delay="1808"/>
                                          </p:stCondLst>
                                        </p:cTn>
                                        <p:tgtEl>
                                          <p:spTgt spid="8198"/>
                                        </p:tgtEl>
                                      </p:cBhvr>
                                      <p:to x="100000" y="95000"/>
                                    </p:animScale>
                                    <p:animScale>
                                      <p:cBhvr>
                                        <p:cTn id="45" dur="166" decel="50000">
                                          <p:stCondLst>
                                            <p:cond delay="1834"/>
                                          </p:stCondLst>
                                        </p:cTn>
                                        <p:tgtEl>
                                          <p:spTgt spid="8198"/>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8200"/>
                                        </p:tgtEl>
                                        <p:attrNameLst>
                                          <p:attrName>style.visibility</p:attrName>
                                        </p:attrNameLst>
                                      </p:cBhvr>
                                      <p:to>
                                        <p:strVal val="visible"/>
                                      </p:to>
                                    </p:set>
                                    <p:animEffect transition="in" filter="wipe(down)">
                                      <p:cBhvr>
                                        <p:cTn id="50"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A58FF-3FF5-F76C-3CC9-C01857BC4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ere's What You DON'T Do When Creating a Freelance Contract">
            <a:extLst>
              <a:ext uri="{FF2B5EF4-FFF2-40B4-BE49-F238E27FC236}">
                <a16:creationId xmlns:a16="http://schemas.microsoft.com/office/drawing/2014/main" id="{72CABADF-5025-5A76-2FB2-86A0E3D95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856" y="188593"/>
            <a:ext cx="7102287" cy="2840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llinois - Fun Facts, Food, Famous People, Attractions">
            <a:extLst>
              <a:ext uri="{FF2B5EF4-FFF2-40B4-BE49-F238E27FC236}">
                <a16:creationId xmlns:a16="http://schemas.microsoft.com/office/drawing/2014/main" id="{62D61CE0-D7CE-1E3C-51CE-C50CC293D6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692" y="3218100"/>
            <a:ext cx="3697303" cy="27944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7FFECA-F012-2666-4EBF-B3DF3CAE58C5}"/>
              </a:ext>
            </a:extLst>
          </p:cNvPr>
          <p:cNvSpPr txBox="1"/>
          <p:nvPr/>
        </p:nvSpPr>
        <p:spPr>
          <a:xfrm rot="19762913">
            <a:off x="-120523" y="4414910"/>
            <a:ext cx="5678601" cy="523220"/>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Biometric Information Privacy Act</a:t>
            </a:r>
            <a:endParaRPr lang="en-GB" sz="2800" b="1" dirty="0">
              <a:effectLst>
                <a:outerShdw blurRad="38100" dist="38100" dir="2700000" algn="tl">
                  <a:srgbClr val="000000">
                    <a:alpha val="43137"/>
                  </a:srgbClr>
                </a:outerShdw>
              </a:effectLst>
            </a:endParaRPr>
          </a:p>
        </p:txBody>
      </p:sp>
      <p:pic>
        <p:nvPicPr>
          <p:cNvPr id="2056" name="Picture 8" descr="Businessman catching money with open arm Stock Photo by ©hin255 61649369">
            <a:extLst>
              <a:ext uri="{FF2B5EF4-FFF2-40B4-BE49-F238E27FC236}">
                <a16:creationId xmlns:a16="http://schemas.microsoft.com/office/drawing/2014/main" id="{738D9BCA-DA85-A572-C6C3-ACD62759F6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3330" y="3383164"/>
            <a:ext cx="405158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Turn off Facial Recognition Feature of Facebook">
            <a:extLst>
              <a:ext uri="{FF2B5EF4-FFF2-40B4-BE49-F238E27FC236}">
                <a16:creationId xmlns:a16="http://schemas.microsoft.com/office/drawing/2014/main" id="{079F13CC-7C3A-F3C7-6D17-39F82E9B6F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712" y="607501"/>
            <a:ext cx="10917039" cy="574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8174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054"/>
                                        </p:tgtEl>
                                        <p:attrNameLst>
                                          <p:attrName>style.visibility</p:attrName>
                                        </p:attrNameLst>
                                      </p:cBhvr>
                                      <p:to>
                                        <p:strVal val="visible"/>
                                      </p:to>
                                    </p:set>
                                    <p:anim calcmode="lin" valueType="num">
                                      <p:cBhvr>
                                        <p:cTn id="14" dur="1000" fill="hold"/>
                                        <p:tgtEl>
                                          <p:spTgt spid="2054"/>
                                        </p:tgtEl>
                                        <p:attrNameLst>
                                          <p:attrName>ppt_w</p:attrName>
                                        </p:attrNameLst>
                                      </p:cBhvr>
                                      <p:tavLst>
                                        <p:tav tm="0">
                                          <p:val>
                                            <p:fltVal val="0"/>
                                          </p:val>
                                        </p:tav>
                                        <p:tav tm="100000">
                                          <p:val>
                                            <p:strVal val="#ppt_w"/>
                                          </p:val>
                                        </p:tav>
                                      </p:tavLst>
                                    </p:anim>
                                    <p:anim calcmode="lin" valueType="num">
                                      <p:cBhvr>
                                        <p:cTn id="15" dur="1000" fill="hold"/>
                                        <p:tgtEl>
                                          <p:spTgt spid="2054"/>
                                        </p:tgtEl>
                                        <p:attrNameLst>
                                          <p:attrName>ppt_h</p:attrName>
                                        </p:attrNameLst>
                                      </p:cBhvr>
                                      <p:tavLst>
                                        <p:tav tm="0">
                                          <p:val>
                                            <p:fltVal val="0"/>
                                          </p:val>
                                        </p:tav>
                                        <p:tav tm="100000">
                                          <p:val>
                                            <p:strVal val="#ppt_h"/>
                                          </p:val>
                                        </p:tav>
                                      </p:tavLst>
                                    </p:anim>
                                    <p:anim calcmode="lin" valueType="num">
                                      <p:cBhvr>
                                        <p:cTn id="16" dur="1000" fill="hold"/>
                                        <p:tgtEl>
                                          <p:spTgt spid="2054"/>
                                        </p:tgtEl>
                                        <p:attrNameLst>
                                          <p:attrName>style.rotation</p:attrName>
                                        </p:attrNameLst>
                                      </p:cBhvr>
                                      <p:tavLst>
                                        <p:tav tm="0">
                                          <p:val>
                                            <p:fltVal val="90"/>
                                          </p:val>
                                        </p:tav>
                                        <p:tav tm="100000">
                                          <p:val>
                                            <p:fltVal val="0"/>
                                          </p:val>
                                        </p:tav>
                                      </p:tavLst>
                                    </p:anim>
                                    <p:animEffect transition="in" filter="fade">
                                      <p:cBhvr>
                                        <p:cTn id="17" dur="10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2056"/>
                                        </p:tgtEl>
                                        <p:attrNameLst>
                                          <p:attrName>style.visibility</p:attrName>
                                        </p:attrNameLst>
                                      </p:cBhvr>
                                      <p:to>
                                        <p:strVal val="visible"/>
                                      </p:to>
                                    </p:set>
                                    <p:animEffect transition="in" filter="wipe(down)">
                                      <p:cBhvr>
                                        <p:cTn id="29" dur="580">
                                          <p:stCondLst>
                                            <p:cond delay="0"/>
                                          </p:stCondLst>
                                        </p:cTn>
                                        <p:tgtEl>
                                          <p:spTgt spid="2056"/>
                                        </p:tgtEl>
                                      </p:cBhvr>
                                    </p:animEffect>
                                    <p:anim calcmode="lin" valueType="num">
                                      <p:cBhvr>
                                        <p:cTn id="3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35" dur="26">
                                          <p:stCondLst>
                                            <p:cond delay="650"/>
                                          </p:stCondLst>
                                        </p:cTn>
                                        <p:tgtEl>
                                          <p:spTgt spid="2056"/>
                                        </p:tgtEl>
                                      </p:cBhvr>
                                      <p:to x="100000" y="60000"/>
                                    </p:animScale>
                                    <p:animScale>
                                      <p:cBhvr>
                                        <p:cTn id="36" dur="166" decel="50000">
                                          <p:stCondLst>
                                            <p:cond delay="676"/>
                                          </p:stCondLst>
                                        </p:cTn>
                                        <p:tgtEl>
                                          <p:spTgt spid="2056"/>
                                        </p:tgtEl>
                                      </p:cBhvr>
                                      <p:to x="100000" y="100000"/>
                                    </p:animScale>
                                    <p:animScale>
                                      <p:cBhvr>
                                        <p:cTn id="37" dur="26">
                                          <p:stCondLst>
                                            <p:cond delay="1312"/>
                                          </p:stCondLst>
                                        </p:cTn>
                                        <p:tgtEl>
                                          <p:spTgt spid="2056"/>
                                        </p:tgtEl>
                                      </p:cBhvr>
                                      <p:to x="100000" y="80000"/>
                                    </p:animScale>
                                    <p:animScale>
                                      <p:cBhvr>
                                        <p:cTn id="38" dur="166" decel="50000">
                                          <p:stCondLst>
                                            <p:cond delay="1338"/>
                                          </p:stCondLst>
                                        </p:cTn>
                                        <p:tgtEl>
                                          <p:spTgt spid="2056"/>
                                        </p:tgtEl>
                                      </p:cBhvr>
                                      <p:to x="100000" y="100000"/>
                                    </p:animScale>
                                    <p:animScale>
                                      <p:cBhvr>
                                        <p:cTn id="39" dur="26">
                                          <p:stCondLst>
                                            <p:cond delay="1642"/>
                                          </p:stCondLst>
                                        </p:cTn>
                                        <p:tgtEl>
                                          <p:spTgt spid="2056"/>
                                        </p:tgtEl>
                                      </p:cBhvr>
                                      <p:to x="100000" y="90000"/>
                                    </p:animScale>
                                    <p:animScale>
                                      <p:cBhvr>
                                        <p:cTn id="40" dur="166" decel="50000">
                                          <p:stCondLst>
                                            <p:cond delay="1668"/>
                                          </p:stCondLst>
                                        </p:cTn>
                                        <p:tgtEl>
                                          <p:spTgt spid="2056"/>
                                        </p:tgtEl>
                                      </p:cBhvr>
                                      <p:to x="100000" y="100000"/>
                                    </p:animScale>
                                    <p:animScale>
                                      <p:cBhvr>
                                        <p:cTn id="41" dur="26">
                                          <p:stCondLst>
                                            <p:cond delay="1808"/>
                                          </p:stCondLst>
                                        </p:cTn>
                                        <p:tgtEl>
                                          <p:spTgt spid="2056"/>
                                        </p:tgtEl>
                                      </p:cBhvr>
                                      <p:to x="100000" y="95000"/>
                                    </p:animScale>
                                    <p:animScale>
                                      <p:cBhvr>
                                        <p:cTn id="42" dur="166" decel="50000">
                                          <p:stCondLst>
                                            <p:cond delay="1834"/>
                                          </p:stCondLst>
                                        </p:cTn>
                                        <p:tgtEl>
                                          <p:spTgt spid="2056"/>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2052"/>
                                        </p:tgtEl>
                                        <p:attrNameLst>
                                          <p:attrName>style.visibility</p:attrName>
                                        </p:attrNameLst>
                                      </p:cBhvr>
                                      <p:to>
                                        <p:strVal val="visible"/>
                                      </p:to>
                                    </p:set>
                                    <p:anim calcmode="lin" valueType="num">
                                      <p:cBhvr>
                                        <p:cTn id="47" dur="1000" fill="hold"/>
                                        <p:tgtEl>
                                          <p:spTgt spid="2052"/>
                                        </p:tgtEl>
                                        <p:attrNameLst>
                                          <p:attrName>ppt_w</p:attrName>
                                        </p:attrNameLst>
                                      </p:cBhvr>
                                      <p:tavLst>
                                        <p:tav tm="0">
                                          <p:val>
                                            <p:fltVal val="0"/>
                                          </p:val>
                                        </p:tav>
                                        <p:tav tm="100000">
                                          <p:val>
                                            <p:strVal val="#ppt_w"/>
                                          </p:val>
                                        </p:tav>
                                      </p:tavLst>
                                    </p:anim>
                                    <p:anim calcmode="lin" valueType="num">
                                      <p:cBhvr>
                                        <p:cTn id="48" dur="1000" fill="hold"/>
                                        <p:tgtEl>
                                          <p:spTgt spid="2052"/>
                                        </p:tgtEl>
                                        <p:attrNameLst>
                                          <p:attrName>ppt_h</p:attrName>
                                        </p:attrNameLst>
                                      </p:cBhvr>
                                      <p:tavLst>
                                        <p:tav tm="0">
                                          <p:val>
                                            <p:fltVal val="0"/>
                                          </p:val>
                                        </p:tav>
                                        <p:tav tm="100000">
                                          <p:val>
                                            <p:strVal val="#ppt_h"/>
                                          </p:val>
                                        </p:tav>
                                      </p:tavLst>
                                    </p:anim>
                                    <p:anim calcmode="lin" valueType="num">
                                      <p:cBhvr>
                                        <p:cTn id="49" dur="1000" fill="hold"/>
                                        <p:tgtEl>
                                          <p:spTgt spid="2052"/>
                                        </p:tgtEl>
                                        <p:attrNameLst>
                                          <p:attrName>style.rotation</p:attrName>
                                        </p:attrNameLst>
                                      </p:cBhvr>
                                      <p:tavLst>
                                        <p:tav tm="0">
                                          <p:val>
                                            <p:fltVal val="90"/>
                                          </p:val>
                                        </p:tav>
                                        <p:tav tm="100000">
                                          <p:val>
                                            <p:fltVal val="0"/>
                                          </p:val>
                                        </p:tav>
                                      </p:tavLst>
                                    </p:anim>
                                    <p:animEffect transition="in" filter="fade">
                                      <p:cBhvr>
                                        <p:cTn id="50"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A58FF-3FF5-F76C-3CC9-C01857BC4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5356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Future of humanity - Noticias, Investigaciones y Análisis - The  Conversation - página 1">
            <a:extLst>
              <a:ext uri="{FF2B5EF4-FFF2-40B4-BE49-F238E27FC236}">
                <a16:creationId xmlns:a16="http://schemas.microsoft.com/office/drawing/2014/main" id="{3AB30A1B-A5CA-DFBD-349D-5B6882331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6" y="1654371"/>
            <a:ext cx="8503944" cy="410716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he world of Minority Report is about to be unlocked, and the key is inside  your phone | TechCrunch">
            <a:extLst>
              <a:ext uri="{FF2B5EF4-FFF2-40B4-BE49-F238E27FC236}">
                <a16:creationId xmlns:a16="http://schemas.microsoft.com/office/drawing/2014/main" id="{B5172B68-AEFF-B5C7-C082-3DFD86313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20" y="263721"/>
            <a:ext cx="3295650" cy="1390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ACD33F-D97C-4265-4F9D-93E7942449BC}"/>
              </a:ext>
            </a:extLst>
          </p:cNvPr>
          <p:cNvSpPr txBox="1"/>
          <p:nvPr/>
        </p:nvSpPr>
        <p:spPr>
          <a:xfrm>
            <a:off x="1759436" y="2791879"/>
            <a:ext cx="8490764" cy="1754326"/>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rPr>
              <a:t>What is the future for the human race?</a:t>
            </a:r>
            <a:endParaRPr lang="en-GB" sz="5400" b="1" dirty="0">
              <a:solidFill>
                <a:schemeClr val="bg1"/>
              </a:solidFill>
              <a:effectLst>
                <a:outerShdw blurRad="38100" dist="38100" dir="2700000" algn="tl">
                  <a:srgbClr val="000000">
                    <a:alpha val="43137"/>
                  </a:srgbClr>
                </a:outerShdw>
              </a:effectLst>
            </a:endParaRPr>
          </a:p>
        </p:txBody>
      </p:sp>
      <p:pic>
        <p:nvPicPr>
          <p:cNvPr id="9220" name="Picture 4" descr="Minority Report Ads (Biometric Personalized Ads) by Steven Spielberg from Minority  Report (Movie)">
            <a:extLst>
              <a:ext uri="{FF2B5EF4-FFF2-40B4-BE49-F238E27FC236}">
                <a16:creationId xmlns:a16="http://schemas.microsoft.com/office/drawing/2014/main" id="{87005B76-256B-4F35-622E-3BEAA295E0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9436" y="1382179"/>
            <a:ext cx="32385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Minority Report Ads (Biometric Personalized Ads) by Steven Spielberg from Minority  Report (Movie)">
            <a:extLst>
              <a:ext uri="{FF2B5EF4-FFF2-40B4-BE49-F238E27FC236}">
                <a16:creationId xmlns:a16="http://schemas.microsoft.com/office/drawing/2014/main" id="{85F8911C-B15C-F427-AE41-A02F32D781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3622" y="2772829"/>
            <a:ext cx="333375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Minority Report Ads (Biometric Personalized Ads) by Steven Spielberg from Minority  Report (Movie)">
            <a:extLst>
              <a:ext uri="{FF2B5EF4-FFF2-40B4-BE49-F238E27FC236}">
                <a16:creationId xmlns:a16="http://schemas.microsoft.com/office/drawing/2014/main" id="{6215390B-8806-8641-9769-EB55034857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2441" y="3926529"/>
            <a:ext cx="279082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Minority Report is Coming – bloomfield knoble">
            <a:extLst>
              <a:ext uri="{FF2B5EF4-FFF2-40B4-BE49-F238E27FC236}">
                <a16:creationId xmlns:a16="http://schemas.microsoft.com/office/drawing/2014/main" id="{38F86334-7FB8-2744-6E27-349833A832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4599" y="5157731"/>
            <a:ext cx="315277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2534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fade">
                                      <p:cBhvr>
                                        <p:cTn id="7" dur="500"/>
                                        <p:tgtEl>
                                          <p:spTgt spid="9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fade">
                                      <p:cBhvr>
                                        <p:cTn id="17" dur="1000"/>
                                        <p:tgtEl>
                                          <p:spTgt spid="9218"/>
                                        </p:tgtEl>
                                      </p:cBhvr>
                                    </p:animEffect>
                                    <p:anim calcmode="lin" valueType="num">
                                      <p:cBhvr>
                                        <p:cTn id="18" dur="1000" fill="hold"/>
                                        <p:tgtEl>
                                          <p:spTgt spid="9218"/>
                                        </p:tgtEl>
                                        <p:attrNameLst>
                                          <p:attrName>ppt_x</p:attrName>
                                        </p:attrNameLst>
                                      </p:cBhvr>
                                      <p:tavLst>
                                        <p:tav tm="0">
                                          <p:val>
                                            <p:strVal val="#ppt_x"/>
                                          </p:val>
                                        </p:tav>
                                        <p:tav tm="100000">
                                          <p:val>
                                            <p:strVal val="#ppt_x"/>
                                          </p:val>
                                        </p:tav>
                                      </p:tavLst>
                                    </p:anim>
                                    <p:anim calcmode="lin" valueType="num">
                                      <p:cBhvr>
                                        <p:cTn id="1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220"/>
                                        </p:tgtEl>
                                        <p:attrNameLst>
                                          <p:attrName>style.visibility</p:attrName>
                                        </p:attrNameLst>
                                      </p:cBhvr>
                                      <p:to>
                                        <p:strVal val="visible"/>
                                      </p:to>
                                    </p:set>
                                    <p:animEffect transition="in" filter="fade">
                                      <p:cBhvr>
                                        <p:cTn id="24" dur="1000"/>
                                        <p:tgtEl>
                                          <p:spTgt spid="9220"/>
                                        </p:tgtEl>
                                      </p:cBhvr>
                                    </p:animEffect>
                                    <p:anim calcmode="lin" valueType="num">
                                      <p:cBhvr>
                                        <p:cTn id="25" dur="1000" fill="hold"/>
                                        <p:tgtEl>
                                          <p:spTgt spid="9220"/>
                                        </p:tgtEl>
                                        <p:attrNameLst>
                                          <p:attrName>ppt_x</p:attrName>
                                        </p:attrNameLst>
                                      </p:cBhvr>
                                      <p:tavLst>
                                        <p:tav tm="0">
                                          <p:val>
                                            <p:strVal val="#ppt_x"/>
                                          </p:val>
                                        </p:tav>
                                        <p:tav tm="100000">
                                          <p:val>
                                            <p:strVal val="#ppt_x"/>
                                          </p:val>
                                        </p:tav>
                                      </p:tavLst>
                                    </p:anim>
                                    <p:anim calcmode="lin" valueType="num">
                                      <p:cBhvr>
                                        <p:cTn id="26"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222"/>
                                        </p:tgtEl>
                                        <p:attrNameLst>
                                          <p:attrName>style.visibility</p:attrName>
                                        </p:attrNameLst>
                                      </p:cBhvr>
                                      <p:to>
                                        <p:strVal val="visible"/>
                                      </p:to>
                                    </p:set>
                                    <p:animEffect transition="in" filter="fade">
                                      <p:cBhvr>
                                        <p:cTn id="31" dur="1000"/>
                                        <p:tgtEl>
                                          <p:spTgt spid="9222"/>
                                        </p:tgtEl>
                                      </p:cBhvr>
                                    </p:animEffect>
                                    <p:anim calcmode="lin" valueType="num">
                                      <p:cBhvr>
                                        <p:cTn id="32" dur="1000" fill="hold"/>
                                        <p:tgtEl>
                                          <p:spTgt spid="9222"/>
                                        </p:tgtEl>
                                        <p:attrNameLst>
                                          <p:attrName>ppt_x</p:attrName>
                                        </p:attrNameLst>
                                      </p:cBhvr>
                                      <p:tavLst>
                                        <p:tav tm="0">
                                          <p:val>
                                            <p:strVal val="#ppt_x"/>
                                          </p:val>
                                        </p:tav>
                                        <p:tav tm="100000">
                                          <p:val>
                                            <p:strVal val="#ppt_x"/>
                                          </p:val>
                                        </p:tav>
                                      </p:tavLst>
                                    </p:anim>
                                    <p:anim calcmode="lin" valueType="num">
                                      <p:cBhvr>
                                        <p:cTn id="33" dur="1000" fill="hold"/>
                                        <p:tgtEl>
                                          <p:spTgt spid="92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224"/>
                                        </p:tgtEl>
                                        <p:attrNameLst>
                                          <p:attrName>style.visibility</p:attrName>
                                        </p:attrNameLst>
                                      </p:cBhvr>
                                      <p:to>
                                        <p:strVal val="visible"/>
                                      </p:to>
                                    </p:set>
                                    <p:animEffect transition="in" filter="fade">
                                      <p:cBhvr>
                                        <p:cTn id="38" dur="1000"/>
                                        <p:tgtEl>
                                          <p:spTgt spid="9224"/>
                                        </p:tgtEl>
                                      </p:cBhvr>
                                    </p:animEffect>
                                    <p:anim calcmode="lin" valueType="num">
                                      <p:cBhvr>
                                        <p:cTn id="39" dur="1000" fill="hold"/>
                                        <p:tgtEl>
                                          <p:spTgt spid="9224"/>
                                        </p:tgtEl>
                                        <p:attrNameLst>
                                          <p:attrName>ppt_x</p:attrName>
                                        </p:attrNameLst>
                                      </p:cBhvr>
                                      <p:tavLst>
                                        <p:tav tm="0">
                                          <p:val>
                                            <p:strVal val="#ppt_x"/>
                                          </p:val>
                                        </p:tav>
                                        <p:tav tm="100000">
                                          <p:val>
                                            <p:strVal val="#ppt_x"/>
                                          </p:val>
                                        </p:tav>
                                      </p:tavLst>
                                    </p:anim>
                                    <p:anim calcmode="lin" valueType="num">
                                      <p:cBhvr>
                                        <p:cTn id="40"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226"/>
                                        </p:tgtEl>
                                        <p:attrNameLst>
                                          <p:attrName>style.visibility</p:attrName>
                                        </p:attrNameLst>
                                      </p:cBhvr>
                                      <p:to>
                                        <p:strVal val="visible"/>
                                      </p:to>
                                    </p:set>
                                    <p:animEffect transition="in" filter="fade">
                                      <p:cBhvr>
                                        <p:cTn id="45" dur="1000"/>
                                        <p:tgtEl>
                                          <p:spTgt spid="9226"/>
                                        </p:tgtEl>
                                      </p:cBhvr>
                                    </p:animEffect>
                                    <p:anim calcmode="lin" valueType="num">
                                      <p:cBhvr>
                                        <p:cTn id="46" dur="1000" fill="hold"/>
                                        <p:tgtEl>
                                          <p:spTgt spid="9226"/>
                                        </p:tgtEl>
                                        <p:attrNameLst>
                                          <p:attrName>ppt_x</p:attrName>
                                        </p:attrNameLst>
                                      </p:cBhvr>
                                      <p:tavLst>
                                        <p:tav tm="0">
                                          <p:val>
                                            <p:strVal val="#ppt_x"/>
                                          </p:val>
                                        </p:tav>
                                        <p:tav tm="100000">
                                          <p:val>
                                            <p:strVal val="#ppt_x"/>
                                          </p:val>
                                        </p:tav>
                                      </p:tavLst>
                                    </p:anim>
                                    <p:anim calcmode="lin" valueType="num">
                                      <p:cBhvr>
                                        <p:cTn id="47" dur="1000" fill="hold"/>
                                        <p:tgtEl>
                                          <p:spTgt spid="9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544</Words>
  <Application>Microsoft Office PowerPoint</Application>
  <PresentationFormat>Widescreen</PresentationFormat>
  <Paragraphs>70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vt:lpstr>
      <vt:lpstr>Optimistic Text</vt:lpstr>
      <vt:lpstr>ProximaNovaCond</vt:lpstr>
      <vt:lpstr>Office Theme</vt:lpstr>
      <vt:lpstr>Facebook’s “New” Face Recognition Features </vt:lpstr>
      <vt:lpstr>PowerPoint Presentation</vt:lpstr>
      <vt:lpstr>Find photos you’re in but haven’t been tagged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Facebook's New Face Recognition Features </dc:title>
  <dc:creator>Romeo Jabbour</dc:creator>
  <cp:lastModifiedBy>Romeo Jabbour</cp:lastModifiedBy>
  <cp:revision>9</cp:revision>
  <dcterms:created xsi:type="dcterms:W3CDTF">2022-05-24T18:38:52Z</dcterms:created>
  <dcterms:modified xsi:type="dcterms:W3CDTF">2022-05-25T19:05:12Z</dcterms:modified>
</cp:coreProperties>
</file>