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8.tif" ContentType="image/tiff"/>
  <Override PartName="/ppt/media/image2.png" ContentType="image/png"/>
  <Override PartName="/ppt/media/image32.png" ContentType="image/png"/>
  <Override PartName="/ppt/media/image27.tif" ContentType="image/tiff"/>
  <Override PartName="/ppt/media/image1.png" ContentType="image/png"/>
  <Override PartName="/ppt/media/image31.png" ContentType="image/png"/>
  <Override PartName="/ppt/media/image26.tif" ContentType="image/tiff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36.tif" ContentType="image/tiff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7.tif" ContentType="image/tiff"/>
  <Override PartName="/ppt/media/image14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34.png" ContentType="image/png"/>
  <Override PartName="/ppt/media/image4.png" ContentType="image/png"/>
  <Override PartName="/ppt/media/image33.png" ContentType="image/png"/>
  <Override PartName="/ppt/media/image3.png" ContentType="image/png"/>
  <Override PartName="/ppt/media/image25.png" ContentType="image/png"/>
  <Override PartName="/ppt/media/image2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A3F7D36-1324-49F1-852A-73CF3E16CD3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E1A9850-F193-4096-8B38-AF78A2ED860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BC1B5F6-66F7-4225-B609-1891456ABF9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8FA5CB7-3D2B-4F57-852B-B40D3C9D847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12E1FD-3CED-410D-9678-0C6E27C213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A2B2B4-6EB1-4B69-9D36-B6266E723D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75FBF3-E180-4A6C-9475-0FF810CD90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B22083-5A8B-40AE-9CAD-55643AF802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D7A03E-0136-46CD-8F34-A4FC2FCE89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BD657B-DBC3-457C-9693-CEFAAF6C88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0F40CB-C795-42CB-937F-1A76B6E97B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451DC2-5E98-4AAF-A46F-E672C1B725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02D7BB-0F02-42E1-B5B4-7ED799C001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2CEE5B-ADF6-4158-B519-6293CC8D33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087EDC-046F-402F-8231-B7579B348F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A852A4-04BA-41E4-8B26-6CF82B8F94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6379C1-3854-417F-B58D-A60F350F2A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EBA9FB-E35C-4AC1-8B46-EA647C56D5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617541-B946-4CD4-A023-140E6BECF8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E218DC-A66D-40A8-BFBD-31E364A1A4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555CF6-690B-441D-A6A2-1B2F632335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986C40-BC8D-4B59-AC8A-B86E1404C2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C1327A-2ECD-4385-92C8-082C4E4533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D7E70A-BE71-4318-8EEA-070735E230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BFCA83-A316-4EE5-B619-89A5EE2569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F9B104-DA73-4237-B748-B446D35E05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B0EC5D-31DF-4E0D-80DA-2A1BB181D0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B6D9EE-F2DE-4B4A-9B33-9148715116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ABA710-1FF8-413E-8970-B924F082CB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A99A51-A40B-4BBC-A268-56B681762D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8D12B1-E9AC-4828-A484-79C2EB35A5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5F740A-880D-473A-9F37-9F5F94AB3D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786217-28AA-46F4-93B5-76835C3094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3304BF-A9B3-449D-8211-771CE521D1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361779-0A6A-4FA5-90C6-EDF4F1B469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1F3186-68C0-4EF6-A6CE-FD1B279920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98C93D-BF80-4964-BB81-510FBD6C7F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00563E-7D4F-4D5F-845B-5BF55B6BC7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7B34CC-384D-4BBB-9EF3-80622C5AE0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4460D1-0511-4451-9FD1-AC988FF106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B04F17-1E31-4B23-AB81-A97FCAD8DA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9F526B-DD59-46F6-BEBA-803B61D1FD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"/>
          <p:cNvSpPr/>
          <p:nvPr/>
        </p:nvSpPr>
        <p:spPr>
          <a:xfrm>
            <a:off x="8746920" y="5635080"/>
            <a:ext cx="121860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8"/>
          <p:cNvSpPr/>
          <p:nvPr/>
        </p:nvSpPr>
        <p:spPr>
          <a:xfrm>
            <a:off x="8746920" y="5635080"/>
            <a:ext cx="121860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071E0C-0DB7-4F17-97AC-5E47E51B8F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tif"/><Relationship Id="rId2" Type="http://schemas.openxmlformats.org/officeDocument/2006/relationships/image" Target="../media/image27.tif"/><Relationship Id="rId3" Type="http://schemas.openxmlformats.org/officeDocument/2006/relationships/image" Target="../media/image28.tif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tif"/><Relationship Id="rId2" Type="http://schemas.openxmlformats.org/officeDocument/2006/relationships/image" Target="../media/image37.tif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slideLayout" Target="../slideLayouts/slideLayout49.xml"/><Relationship Id="rId11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IBM/claimed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torsten@de.ibm.com" TargetMode="External"/><Relationship Id="rId2" Type="http://schemas.openxmlformats.org/officeDocument/2006/relationships/hyperlink" Target="https://community.ibm.com/community/user/cloud/viewdocument/modernize-your-big-data-analytics-w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54600" y="2189160"/>
            <a:ext cx="9681840" cy="15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IBM Plex Sans Light"/>
              </a:rPr>
              <a:t>The open source serverless data lakehouse - the next evolution in big data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566280" y="4875480"/>
            <a:ext cx="1105848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latin typeface="IBM Plex Sans"/>
              </a:rPr>
              <a:t>romeo kienzler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IBM Plex Sans"/>
              </a:rPr>
              <a:t>19</a:t>
            </a:r>
            <a:r>
              <a:rPr b="0" lang="en-US" sz="3200" spc="-1" strike="noStrike" baseline="33000">
                <a:solidFill>
                  <a:srgbClr val="000000"/>
                </a:solidFill>
                <a:latin typeface="IBM Plex Sans"/>
              </a:rPr>
              <a:t>th</a:t>
            </a:r>
            <a:r>
              <a:rPr b="0" lang="en-US" sz="3200" spc="-1" strike="noStrike">
                <a:solidFill>
                  <a:srgbClr val="000000"/>
                </a:solidFill>
                <a:latin typeface="IBM Plex Sans"/>
              </a:rPr>
              <a:t> of Oct  2022, for Baselone.ch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287640" y="210240"/>
            <a:ext cx="1051488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IBM Plex Sans Light"/>
              </a:rPr>
              <a:t>Technology support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360720" y="1093680"/>
            <a:ext cx="11469960" cy="279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Storage</a:t>
            </a:r>
            <a:endParaRPr b="0" lang="en-US" sz="2800" spc="-1" strike="noStrike">
              <a:latin typeface="Arial"/>
            </a:endParaRPr>
          </a:p>
          <a:p>
            <a:pPr lvl="1" marL="6840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Cloud Object Store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IBM Cloud Object Storage, Amazon S3, Azure Blob Store, Google Cloud Storage</a:t>
            </a:r>
            <a:endParaRPr b="0" lang="en-US" sz="2400" spc="-1" strike="noStrike">
              <a:latin typeface="Arial"/>
            </a:endParaRPr>
          </a:p>
          <a:p>
            <a:pPr lvl="1" marL="684000" indent="-4572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On-prem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CEPH, MINIO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HDFS, IBM GPFS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360720" y="3758040"/>
            <a:ext cx="11469960" cy="13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Catalog</a:t>
            </a:r>
            <a:endParaRPr b="0" lang="en-US" sz="2800" spc="-1" strike="noStrike">
              <a:latin typeface="Arial"/>
            </a:endParaRPr>
          </a:p>
          <a:p>
            <a:pPr lvl="1" marL="6840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HIVE Metastore</a:t>
            </a:r>
            <a:endParaRPr b="0" lang="en-US" sz="2400" spc="-1" strike="noStrike">
              <a:latin typeface="Arial"/>
            </a:endParaRPr>
          </a:p>
          <a:p>
            <a:pPr lvl="1" marL="6840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Nessie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16880" y="5257800"/>
            <a:ext cx="11469960" cy="13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Table Container</a:t>
            </a:r>
            <a:endParaRPr b="0" lang="en-US" sz="2800" spc="-1" strike="noStrike">
              <a:latin typeface="Arial"/>
            </a:endParaRPr>
          </a:p>
          <a:p>
            <a:pPr lvl="1" marL="6840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Hive, ORC, Deltalake, Apache Iceberg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87640" y="210240"/>
            <a:ext cx="1051488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IBM Plex Sans Light"/>
              </a:rPr>
              <a:t>IBM Cloud Data Engine (Level 3)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7" name="Rounded Rectangle 5"/>
          <p:cNvSpPr/>
          <p:nvPr/>
        </p:nvSpPr>
        <p:spPr>
          <a:xfrm>
            <a:off x="4655880" y="2966400"/>
            <a:ext cx="1729800" cy="1439640"/>
          </a:xfrm>
          <a:prstGeom prst="roundRect">
            <a:avLst>
              <a:gd name="adj" fmla="val 18390"/>
            </a:avLst>
          </a:prstGeom>
          <a:solidFill>
            <a:srgbClr val="00b0f0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Table Catalog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8" name="Rounded Rectangle 6"/>
          <p:cNvSpPr/>
          <p:nvPr/>
        </p:nvSpPr>
        <p:spPr>
          <a:xfrm>
            <a:off x="2563200" y="2953440"/>
            <a:ext cx="1729800" cy="1439640"/>
          </a:xfrm>
          <a:prstGeom prst="roundRect">
            <a:avLst>
              <a:gd name="adj" fmla="val 17583"/>
            </a:avLst>
          </a:prstGeom>
          <a:solidFill>
            <a:srgbClr val="00b0f0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Data Processing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9" name="TextBox 7"/>
          <p:cNvSpPr/>
          <p:nvPr/>
        </p:nvSpPr>
        <p:spPr>
          <a:xfrm>
            <a:off x="4225680" y="3359160"/>
            <a:ext cx="5104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+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360" name="Rounded Rectangle 7"/>
          <p:cNvSpPr/>
          <p:nvPr/>
        </p:nvSpPr>
        <p:spPr>
          <a:xfrm rot="1224000">
            <a:off x="5703840" y="2853720"/>
            <a:ext cx="904680" cy="553680"/>
          </a:xfrm>
          <a:prstGeom prst="roundRect">
            <a:avLst>
              <a:gd name="adj" fmla="val 50000"/>
            </a:avLst>
          </a:prstGeom>
          <a:solidFill>
            <a:srgbClr val="70ad47"/>
          </a:solidFill>
          <a:ln w="38160">
            <a:solidFill>
              <a:srgbClr val="5482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New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61" name="Picture 6" descr=""/>
          <p:cNvPicPr/>
          <p:nvPr/>
        </p:nvPicPr>
        <p:blipFill>
          <a:blip r:embed="rId1"/>
          <a:stretch/>
        </p:blipFill>
        <p:spPr>
          <a:xfrm>
            <a:off x="3066480" y="2892960"/>
            <a:ext cx="674640" cy="674640"/>
          </a:xfrm>
          <a:prstGeom prst="rect">
            <a:avLst/>
          </a:prstGeom>
          <a:ln w="0">
            <a:noFill/>
          </a:ln>
        </p:spPr>
      </p:pic>
      <p:sp>
        <p:nvSpPr>
          <p:cNvPr id="362" name="TextBox 8"/>
          <p:cNvSpPr/>
          <p:nvPr/>
        </p:nvSpPr>
        <p:spPr>
          <a:xfrm>
            <a:off x="6493320" y="3359160"/>
            <a:ext cx="5104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=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363" name="TextBox 9"/>
          <p:cNvSpPr/>
          <p:nvPr/>
        </p:nvSpPr>
        <p:spPr>
          <a:xfrm>
            <a:off x="6830640" y="4093200"/>
            <a:ext cx="19184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Data Engine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64" name="Graphic 2" descr=""/>
          <p:cNvPicPr/>
          <p:nvPr/>
        </p:nvPicPr>
        <p:blipFill>
          <a:blip r:embed="rId2"/>
          <a:stretch/>
        </p:blipFill>
        <p:spPr>
          <a:xfrm>
            <a:off x="7012800" y="2769840"/>
            <a:ext cx="1430640" cy="1430640"/>
          </a:xfrm>
          <a:prstGeom prst="rect">
            <a:avLst/>
          </a:prstGeom>
          <a:ln w="0">
            <a:noFill/>
          </a:ln>
        </p:spPr>
      </p:pic>
      <p:sp>
        <p:nvSpPr>
          <p:cNvPr id="365" name=""/>
          <p:cNvSpPr/>
          <p:nvPr/>
        </p:nvSpPr>
        <p:spPr>
          <a:xfrm>
            <a:off x="2743200" y="5715000"/>
            <a:ext cx="856692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2800" spc="-1" strike="noStrike">
                <a:latin typeface="Arial"/>
              </a:rPr>
              <a:t>Aka: SparkSQL + Hive Metastore aaS (Serverless)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ounded Rectangle 41"/>
          <p:cNvSpPr/>
          <p:nvPr/>
        </p:nvSpPr>
        <p:spPr>
          <a:xfrm>
            <a:off x="209880" y="5040000"/>
            <a:ext cx="8023680" cy="132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790" spc="-1" strike="noStrike">
                <a:solidFill>
                  <a:srgbClr val="000000"/>
                </a:solidFill>
                <a:latin typeface="Calibri"/>
                <a:ea typeface="Helvetica Neue Thin"/>
              </a:rPr>
              <a:t>        </a:t>
            </a:r>
            <a:r>
              <a:rPr b="1" lang="en-US" sz="2790" spc="-1" strike="noStrike">
                <a:solidFill>
                  <a:srgbClr val="000000"/>
                </a:solidFill>
                <a:latin typeface="Calibri"/>
                <a:ea typeface="Helvetica Neue Thin"/>
              </a:rPr>
              <a:t>Cloud Data</a:t>
            </a:r>
            <a:endParaRPr b="0" lang="en-US" sz="2790" spc="-1" strike="noStrike">
              <a:latin typeface="Arial"/>
            </a:endParaRPr>
          </a:p>
        </p:txBody>
      </p:sp>
      <p:sp>
        <p:nvSpPr>
          <p:cNvPr id="367" name="Rounded Rectangle 23"/>
          <p:cNvSpPr/>
          <p:nvPr/>
        </p:nvSpPr>
        <p:spPr>
          <a:xfrm>
            <a:off x="2302560" y="3499560"/>
            <a:ext cx="1729800" cy="14396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70" spc="-1" strike="noStrike">
                <a:solidFill>
                  <a:srgbClr val="000000"/>
                </a:solidFill>
                <a:latin typeface="Calibri"/>
                <a:ea typeface="Helvetica Neue Thin"/>
              </a:rPr>
              <a:t>Data Transformation</a:t>
            </a:r>
            <a:endParaRPr b="0" lang="en-US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(SQL ELT)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8" name="Rounded Rectangle 27"/>
          <p:cNvSpPr/>
          <p:nvPr/>
        </p:nvSpPr>
        <p:spPr>
          <a:xfrm>
            <a:off x="209880" y="2756160"/>
            <a:ext cx="8023680" cy="649080"/>
          </a:xfrm>
          <a:prstGeom prst="roundRect">
            <a:avLst>
              <a:gd name="adj" fmla="val 16667"/>
            </a:avLst>
          </a:prstGeom>
          <a:solidFill>
            <a:srgbClr val="d1f8f7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330" spc="-1" strike="noStrike">
                <a:solidFill>
                  <a:srgbClr val="000000"/>
                </a:solidFill>
                <a:latin typeface="Calibri"/>
                <a:ea typeface="Helvetica Neue Thin"/>
              </a:rPr>
              <a:t>IBM Cloud Data Engine</a:t>
            </a:r>
            <a:endParaRPr b="0" lang="en-US" sz="2330" spc="-1" strike="noStrike">
              <a:latin typeface="Arial"/>
            </a:endParaRPr>
          </a:p>
        </p:txBody>
      </p:sp>
      <p:sp>
        <p:nvSpPr>
          <p:cNvPr id="369" name="Rounded Rectangle 29"/>
          <p:cNvSpPr/>
          <p:nvPr/>
        </p:nvSpPr>
        <p:spPr>
          <a:xfrm>
            <a:off x="4395240" y="3508200"/>
            <a:ext cx="1729800" cy="14396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70" spc="-1" strike="noStrike">
                <a:solidFill>
                  <a:srgbClr val="000000"/>
                </a:solidFill>
                <a:latin typeface="Calibri"/>
                <a:ea typeface="Helvetica Neue Thin"/>
              </a:rPr>
              <a:t>Batch Analytics</a:t>
            </a:r>
            <a:endParaRPr b="0" lang="en-US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(SQL Queries)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0" name="Right Arrow 45"/>
          <p:cNvSpPr/>
          <p:nvPr/>
        </p:nvSpPr>
        <p:spPr>
          <a:xfrm rot="5400000">
            <a:off x="631080" y="2241000"/>
            <a:ext cx="43560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Right Arrow 47"/>
          <p:cNvSpPr/>
          <p:nvPr/>
        </p:nvSpPr>
        <p:spPr>
          <a:xfrm rot="5400000">
            <a:off x="5067720" y="2247120"/>
            <a:ext cx="43560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72" name="Picture 25" descr=""/>
          <p:cNvPicPr/>
          <p:nvPr/>
        </p:nvPicPr>
        <p:blipFill>
          <a:blip r:embed="rId1"/>
          <a:stretch/>
        </p:blipFill>
        <p:spPr>
          <a:xfrm>
            <a:off x="158400" y="5426640"/>
            <a:ext cx="1151640" cy="575280"/>
          </a:xfrm>
          <a:prstGeom prst="rect">
            <a:avLst/>
          </a:prstGeom>
          <a:ln w="0">
            <a:noFill/>
          </a:ln>
        </p:spPr>
      </p:pic>
      <p:pic>
        <p:nvPicPr>
          <p:cNvPr id="373" name="Picture 49" descr=""/>
          <p:cNvPicPr/>
          <p:nvPr/>
        </p:nvPicPr>
        <p:blipFill>
          <a:blip r:embed="rId2"/>
          <a:stretch/>
        </p:blipFill>
        <p:spPr>
          <a:xfrm>
            <a:off x="6634800" y="5609880"/>
            <a:ext cx="333000" cy="333000"/>
          </a:xfrm>
          <a:prstGeom prst="rect">
            <a:avLst/>
          </a:prstGeom>
          <a:ln w="0">
            <a:noFill/>
          </a:ln>
        </p:spPr>
      </p:pic>
      <p:sp>
        <p:nvSpPr>
          <p:cNvPr id="374" name="TextBox 1"/>
          <p:cNvSpPr/>
          <p:nvPr/>
        </p:nvSpPr>
        <p:spPr>
          <a:xfrm>
            <a:off x="1036800" y="5392440"/>
            <a:ext cx="1015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Object Storage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5" name="TextBox 56"/>
          <p:cNvSpPr/>
          <p:nvPr/>
        </p:nvSpPr>
        <p:spPr>
          <a:xfrm>
            <a:off x="6897600" y="5609880"/>
            <a:ext cx="1015920" cy="3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RDBMS</a:t>
            </a:r>
            <a:endParaRPr b="0" lang="en-US" sz="1470" spc="-1" strike="noStrike">
              <a:latin typeface="Arial"/>
            </a:endParaRPr>
          </a:p>
        </p:txBody>
      </p:sp>
      <p:sp>
        <p:nvSpPr>
          <p:cNvPr id="376" name="TextBox 57"/>
          <p:cNvSpPr/>
          <p:nvPr/>
        </p:nvSpPr>
        <p:spPr>
          <a:xfrm>
            <a:off x="3966480" y="3892320"/>
            <a:ext cx="5104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+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377" name="Right Arrow 58"/>
          <p:cNvSpPr/>
          <p:nvPr/>
        </p:nvSpPr>
        <p:spPr>
          <a:xfrm rot="5400000">
            <a:off x="1717200" y="2241000"/>
            <a:ext cx="43560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Right Arrow 59"/>
          <p:cNvSpPr/>
          <p:nvPr/>
        </p:nvSpPr>
        <p:spPr>
          <a:xfrm rot="5400000">
            <a:off x="2849400" y="2241000"/>
            <a:ext cx="43560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Right Arrow 60"/>
          <p:cNvSpPr/>
          <p:nvPr/>
        </p:nvSpPr>
        <p:spPr>
          <a:xfrm rot="5400000">
            <a:off x="3981960" y="2239560"/>
            <a:ext cx="43560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Box 62"/>
          <p:cNvSpPr/>
          <p:nvPr/>
        </p:nvSpPr>
        <p:spPr>
          <a:xfrm>
            <a:off x="381960" y="472680"/>
            <a:ext cx="2684880" cy="44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33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Data Engineers</a:t>
            </a:r>
            <a:endParaRPr b="0" lang="en-US" sz="2330" spc="-1" strike="noStrike">
              <a:latin typeface="Arial"/>
            </a:endParaRPr>
          </a:p>
        </p:txBody>
      </p:sp>
      <p:sp>
        <p:nvSpPr>
          <p:cNvPr id="381" name="TextBox 63"/>
          <p:cNvSpPr/>
          <p:nvPr/>
        </p:nvSpPr>
        <p:spPr>
          <a:xfrm>
            <a:off x="3067200" y="545400"/>
            <a:ext cx="2325240" cy="44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33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Data Analysts</a:t>
            </a:r>
            <a:endParaRPr b="0" lang="en-US" sz="2330" spc="-1" strike="noStrike">
              <a:latin typeface="Arial"/>
            </a:endParaRPr>
          </a:p>
        </p:txBody>
      </p:sp>
      <p:sp>
        <p:nvSpPr>
          <p:cNvPr id="382" name="TextBox 64"/>
          <p:cNvSpPr/>
          <p:nvPr/>
        </p:nvSpPr>
        <p:spPr>
          <a:xfrm>
            <a:off x="8320680" y="3184200"/>
            <a:ext cx="376200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99600" indent="-3996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Supports </a:t>
            </a: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ad-hoc</a:t>
            </a: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 </a:t>
            </a: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inference</a:t>
            </a: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 of unknown data structures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383" name="TextBox 68"/>
          <p:cNvSpPr/>
          <p:nvPr/>
        </p:nvSpPr>
        <p:spPr>
          <a:xfrm>
            <a:off x="8320680" y="3831120"/>
            <a:ext cx="368316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99600" indent="-3996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Stream</a:t>
            </a: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 Ingestion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384" name="TextBox 69"/>
          <p:cNvSpPr/>
          <p:nvPr/>
        </p:nvSpPr>
        <p:spPr>
          <a:xfrm>
            <a:off x="8293680" y="2763360"/>
            <a:ext cx="395100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99600" indent="-3996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100% </a:t>
            </a: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Pay-as-you-go</a:t>
            </a: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 (5$/TB)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385" name="TextBox 70"/>
          <p:cNvSpPr/>
          <p:nvPr/>
        </p:nvSpPr>
        <p:spPr>
          <a:xfrm>
            <a:off x="8293680" y="2342880"/>
            <a:ext cx="328428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99600" indent="-3996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100% </a:t>
            </a: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API</a:t>
            </a: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 enabled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386" name="TextBox 32"/>
          <p:cNvSpPr/>
          <p:nvPr/>
        </p:nvSpPr>
        <p:spPr>
          <a:xfrm>
            <a:off x="8320680" y="5640120"/>
            <a:ext cx="395100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99600" indent="-3996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Serverless</a:t>
            </a: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 Big Data </a:t>
            </a: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Scale-Out </a:t>
            </a: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with </a:t>
            </a: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Spark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387" name="TextBox 33"/>
          <p:cNvSpPr/>
          <p:nvPr/>
        </p:nvSpPr>
        <p:spPr>
          <a:xfrm>
            <a:off x="8320680" y="1927440"/>
            <a:ext cx="386172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99600" indent="-3996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100% </a:t>
            </a: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Self service</a:t>
            </a: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,  No Setup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388" name="Rounded Rectangle 29"/>
          <p:cNvSpPr/>
          <p:nvPr/>
        </p:nvSpPr>
        <p:spPr>
          <a:xfrm>
            <a:off x="6503400" y="3486600"/>
            <a:ext cx="1729800" cy="14396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70" spc="-1" strike="noStrike">
                <a:solidFill>
                  <a:srgbClr val="000000"/>
                </a:solidFill>
                <a:latin typeface="Calibri"/>
                <a:ea typeface="Helvetica Neue Thin"/>
              </a:rPr>
              <a:t>Table Catalog</a:t>
            </a:r>
            <a:endParaRPr b="0" lang="en-US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(Hive Metastore)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9" name="TextBox 57"/>
          <p:cNvSpPr/>
          <p:nvPr/>
        </p:nvSpPr>
        <p:spPr>
          <a:xfrm>
            <a:off x="6049800" y="3834000"/>
            <a:ext cx="5104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+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390" name="TextBox 63"/>
          <p:cNvSpPr/>
          <p:nvPr/>
        </p:nvSpPr>
        <p:spPr>
          <a:xfrm>
            <a:off x="5491800" y="555840"/>
            <a:ext cx="2662920" cy="44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33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Data Scientists</a:t>
            </a:r>
            <a:endParaRPr b="0" lang="en-US" sz="2330" spc="-1" strike="noStrike">
              <a:latin typeface="Arial"/>
            </a:endParaRPr>
          </a:p>
        </p:txBody>
      </p:sp>
      <p:sp>
        <p:nvSpPr>
          <p:cNvPr id="391" name="Right Arrow 47"/>
          <p:cNvSpPr/>
          <p:nvPr/>
        </p:nvSpPr>
        <p:spPr>
          <a:xfrm rot="5400000">
            <a:off x="6157800" y="2250000"/>
            <a:ext cx="43560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Right Arrow 47"/>
          <p:cNvSpPr/>
          <p:nvPr/>
        </p:nvSpPr>
        <p:spPr>
          <a:xfrm rot="5400000">
            <a:off x="7243560" y="2250000"/>
            <a:ext cx="43560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TextBox 66"/>
          <p:cNvSpPr/>
          <p:nvPr/>
        </p:nvSpPr>
        <p:spPr>
          <a:xfrm>
            <a:off x="8320680" y="5187240"/>
            <a:ext cx="376200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99600" indent="-3996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Built-In Table Catalog</a:t>
            </a:r>
            <a:endParaRPr b="0" lang="en-US" sz="1870" spc="-1" strike="noStrike">
              <a:latin typeface="Arial"/>
            </a:endParaRPr>
          </a:p>
        </p:txBody>
      </p:sp>
      <p:pic>
        <p:nvPicPr>
          <p:cNvPr id="394" name="Picture 78" descr=""/>
          <p:cNvPicPr/>
          <p:nvPr/>
        </p:nvPicPr>
        <p:blipFill>
          <a:blip r:embed="rId3"/>
          <a:stretch/>
        </p:blipFill>
        <p:spPr>
          <a:xfrm>
            <a:off x="2510280" y="5496120"/>
            <a:ext cx="804240" cy="366120"/>
          </a:xfrm>
          <a:prstGeom prst="rect">
            <a:avLst/>
          </a:prstGeom>
          <a:ln w="0">
            <a:noFill/>
          </a:ln>
        </p:spPr>
      </p:pic>
      <p:sp>
        <p:nvSpPr>
          <p:cNvPr id="395" name="Rounded Rectangle 23"/>
          <p:cNvSpPr/>
          <p:nvPr/>
        </p:nvSpPr>
        <p:spPr>
          <a:xfrm>
            <a:off x="209880" y="3486600"/>
            <a:ext cx="1729800" cy="14396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70" spc="-1" strike="noStrike">
                <a:solidFill>
                  <a:srgbClr val="000000"/>
                </a:solidFill>
                <a:latin typeface="Calibri"/>
                <a:ea typeface="Helvetica Neue Thin"/>
              </a:rPr>
              <a:t>Data Ingestion</a:t>
            </a:r>
            <a:endParaRPr b="0" lang="en-US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(Stream Landing)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6" name="TextBox 57"/>
          <p:cNvSpPr/>
          <p:nvPr/>
        </p:nvSpPr>
        <p:spPr>
          <a:xfrm>
            <a:off x="1872000" y="3892320"/>
            <a:ext cx="5104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+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397" name="TextBox 66"/>
          <p:cNvSpPr/>
          <p:nvPr/>
        </p:nvSpPr>
        <p:spPr>
          <a:xfrm>
            <a:off x="8320680" y="4721760"/>
            <a:ext cx="376200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99600" indent="-3996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Data Skipping </a:t>
            </a: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Indexing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398" name="TextBox 68"/>
          <p:cNvSpPr/>
          <p:nvPr/>
        </p:nvSpPr>
        <p:spPr>
          <a:xfrm>
            <a:off x="8320680" y="4285800"/>
            <a:ext cx="3683160" cy="3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99600" indent="-3996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Flexible </a:t>
            </a: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ELT</a:t>
            </a: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 for data prep</a:t>
            </a:r>
            <a:endParaRPr b="0" lang="en-US" sz="1870" spc="-1" strike="noStrike">
              <a:latin typeface="Arial"/>
            </a:endParaRPr>
          </a:p>
        </p:txBody>
      </p:sp>
      <p:sp>
        <p:nvSpPr>
          <p:cNvPr id="399" name="Rounded Rectangle 23"/>
          <p:cNvSpPr/>
          <p:nvPr/>
        </p:nvSpPr>
        <p:spPr>
          <a:xfrm rot="1224000">
            <a:off x="7725960" y="3472200"/>
            <a:ext cx="549000" cy="356760"/>
          </a:xfrm>
          <a:prstGeom prst="roundRect">
            <a:avLst>
              <a:gd name="adj" fmla="val 50000"/>
            </a:avLst>
          </a:prstGeom>
          <a:solidFill>
            <a:srgbClr val="70ad47"/>
          </a:solidFill>
          <a:ln w="38160">
            <a:solidFill>
              <a:srgbClr val="5482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New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00" name="Graphic 40" descr=""/>
          <p:cNvPicPr/>
          <p:nvPr/>
        </p:nvPicPr>
        <p:blipFill>
          <a:blip r:embed="rId4"/>
          <a:stretch/>
        </p:blipFill>
        <p:spPr>
          <a:xfrm>
            <a:off x="2127600" y="2764440"/>
            <a:ext cx="589320" cy="589320"/>
          </a:xfrm>
          <a:prstGeom prst="rect">
            <a:avLst/>
          </a:prstGeom>
          <a:ln w="0">
            <a:noFill/>
          </a:ln>
        </p:spPr>
      </p:pic>
      <p:sp>
        <p:nvSpPr>
          <p:cNvPr id="401" name="Rounded Rectangle 27"/>
          <p:cNvSpPr/>
          <p:nvPr/>
        </p:nvSpPr>
        <p:spPr>
          <a:xfrm>
            <a:off x="209880" y="1510560"/>
            <a:ext cx="8023680" cy="649080"/>
          </a:xfrm>
          <a:prstGeom prst="roundRect">
            <a:avLst>
              <a:gd name="adj" fmla="val 16667"/>
            </a:avLst>
          </a:prstGeom>
          <a:solidFill>
            <a:srgbClr val="d1f8f7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330" spc="-1" strike="noStrike">
                <a:solidFill>
                  <a:srgbClr val="000000"/>
                </a:solidFill>
                <a:latin typeface="Calibri"/>
                <a:ea typeface="Helvetica Neue Thin"/>
              </a:rPr>
              <a:t>IBM Data Fabric</a:t>
            </a:r>
            <a:endParaRPr b="0" lang="en-US" sz="2330" spc="-1" strike="noStrike">
              <a:latin typeface="Arial"/>
            </a:endParaRPr>
          </a:p>
        </p:txBody>
      </p:sp>
      <p:sp>
        <p:nvSpPr>
          <p:cNvPr id="402" name="Right Arrow 60"/>
          <p:cNvSpPr/>
          <p:nvPr/>
        </p:nvSpPr>
        <p:spPr>
          <a:xfrm rot="5400000">
            <a:off x="1224720" y="1013400"/>
            <a:ext cx="43560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Right Arrow 60"/>
          <p:cNvSpPr/>
          <p:nvPr/>
        </p:nvSpPr>
        <p:spPr>
          <a:xfrm rot="5400000">
            <a:off x="3954960" y="978120"/>
            <a:ext cx="43560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Right Arrow 60"/>
          <p:cNvSpPr/>
          <p:nvPr/>
        </p:nvSpPr>
        <p:spPr>
          <a:xfrm rot="5400000">
            <a:off x="6463440" y="981720"/>
            <a:ext cx="43560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287640" y="210240"/>
            <a:ext cx="1051488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IBM Plex Sans Light"/>
              </a:rPr>
              <a:t>Connect Spark with IBM Data Engine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6" name="TextBox 14"/>
          <p:cNvSpPr/>
          <p:nvPr/>
        </p:nvSpPr>
        <p:spPr>
          <a:xfrm>
            <a:off x="1956240" y="3885480"/>
            <a:ext cx="19184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Data Engine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07" name="Graphic 15" descr=""/>
          <p:cNvPicPr/>
          <p:nvPr/>
        </p:nvPicPr>
        <p:blipFill>
          <a:blip r:embed="rId1"/>
          <a:stretch/>
        </p:blipFill>
        <p:spPr>
          <a:xfrm>
            <a:off x="2199960" y="2454120"/>
            <a:ext cx="1430640" cy="1430640"/>
          </a:xfrm>
          <a:prstGeom prst="rect">
            <a:avLst/>
          </a:prstGeom>
          <a:ln w="0">
            <a:noFill/>
          </a:ln>
        </p:spPr>
      </p:pic>
      <p:pic>
        <p:nvPicPr>
          <p:cNvPr id="408" name="Picture 2" descr="icon"/>
          <p:cNvPicPr/>
          <p:nvPr/>
        </p:nvPicPr>
        <p:blipFill>
          <a:blip r:embed="rId2"/>
          <a:stretch/>
        </p:blipFill>
        <p:spPr>
          <a:xfrm>
            <a:off x="6602400" y="2903760"/>
            <a:ext cx="823320" cy="823320"/>
          </a:xfrm>
          <a:prstGeom prst="rect">
            <a:avLst/>
          </a:prstGeom>
          <a:ln w="0">
            <a:noFill/>
          </a:ln>
        </p:spPr>
      </p:pic>
      <p:pic>
        <p:nvPicPr>
          <p:cNvPr id="409" name="Picture 2" descr=""/>
          <p:cNvPicPr/>
          <p:nvPr/>
        </p:nvPicPr>
        <p:blipFill>
          <a:blip r:embed="rId3"/>
          <a:stretch/>
        </p:blipFill>
        <p:spPr>
          <a:xfrm>
            <a:off x="9505800" y="3058560"/>
            <a:ext cx="1602720" cy="831600"/>
          </a:xfrm>
          <a:prstGeom prst="rect">
            <a:avLst/>
          </a:prstGeom>
          <a:ln w="0">
            <a:noFill/>
          </a:ln>
        </p:spPr>
      </p:pic>
      <p:sp>
        <p:nvSpPr>
          <p:cNvPr id="410" name="TextBox 12"/>
          <p:cNvSpPr/>
          <p:nvPr/>
        </p:nvSpPr>
        <p:spPr>
          <a:xfrm>
            <a:off x="6167880" y="3690000"/>
            <a:ext cx="17690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Analytics Engine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1" name="TextBox 16"/>
          <p:cNvSpPr/>
          <p:nvPr/>
        </p:nvSpPr>
        <p:spPr>
          <a:xfrm>
            <a:off x="9339480" y="2676600"/>
            <a:ext cx="17690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Custom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12" name="Graphic 18" descr=""/>
          <p:cNvPicPr/>
          <p:nvPr/>
        </p:nvPicPr>
        <p:blipFill>
          <a:blip r:embed="rId4"/>
          <a:stretch/>
        </p:blipFill>
        <p:spPr>
          <a:xfrm>
            <a:off x="7996680" y="2903760"/>
            <a:ext cx="823320" cy="823320"/>
          </a:xfrm>
          <a:prstGeom prst="rect">
            <a:avLst/>
          </a:prstGeom>
          <a:ln w="0">
            <a:noFill/>
          </a:ln>
        </p:spPr>
      </p:pic>
      <p:sp>
        <p:nvSpPr>
          <p:cNvPr id="413" name="TextBox 19"/>
          <p:cNvSpPr/>
          <p:nvPr/>
        </p:nvSpPr>
        <p:spPr>
          <a:xfrm>
            <a:off x="7585560" y="3690000"/>
            <a:ext cx="17690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Watson Studio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14" name="Picture 4" descr="Generating temporary URLs for Bluemix Object Storage - Archive of the IBM  Cloud Blog"/>
          <p:cNvPicPr/>
          <p:nvPr/>
        </p:nvPicPr>
        <p:blipFill>
          <a:blip r:embed="rId5"/>
          <a:stretch/>
        </p:blipFill>
        <p:spPr>
          <a:xfrm>
            <a:off x="4094640" y="5542560"/>
            <a:ext cx="995040" cy="1050120"/>
          </a:xfrm>
          <a:prstGeom prst="rect">
            <a:avLst/>
          </a:prstGeom>
          <a:ln w="0">
            <a:noFill/>
          </a:ln>
        </p:spPr>
      </p:pic>
      <p:sp>
        <p:nvSpPr>
          <p:cNvPr id="415" name="TextBox 20"/>
          <p:cNvSpPr/>
          <p:nvPr/>
        </p:nvSpPr>
        <p:spPr>
          <a:xfrm>
            <a:off x="5373360" y="5817600"/>
            <a:ext cx="31478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Cloud Object Storage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6" name="Rounded Rectangle 23"/>
          <p:cNvSpPr/>
          <p:nvPr/>
        </p:nvSpPr>
        <p:spPr>
          <a:xfrm>
            <a:off x="1905480" y="2378880"/>
            <a:ext cx="2074320" cy="2046600"/>
          </a:xfrm>
          <a:prstGeom prst="roundRect">
            <a:avLst>
              <a:gd name="adj" fmla="val 17583"/>
            </a:avLst>
          </a:prstGeom>
          <a:noFill/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Rounded Rectangle 23"/>
          <p:cNvSpPr/>
          <p:nvPr/>
        </p:nvSpPr>
        <p:spPr>
          <a:xfrm>
            <a:off x="6068160" y="2378880"/>
            <a:ext cx="5177160" cy="2046600"/>
          </a:xfrm>
          <a:prstGeom prst="roundRect">
            <a:avLst>
              <a:gd name="adj" fmla="val 17583"/>
            </a:avLst>
          </a:prstGeom>
          <a:noFill/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Rounded Rectangle 23"/>
          <p:cNvSpPr/>
          <p:nvPr/>
        </p:nvSpPr>
        <p:spPr>
          <a:xfrm>
            <a:off x="1905480" y="5356800"/>
            <a:ext cx="9339840" cy="1382400"/>
          </a:xfrm>
          <a:prstGeom prst="roundRect">
            <a:avLst>
              <a:gd name="adj" fmla="val 17583"/>
            </a:avLst>
          </a:prstGeom>
          <a:noFill/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Right Arrow 59"/>
          <p:cNvSpPr/>
          <p:nvPr/>
        </p:nvSpPr>
        <p:spPr>
          <a:xfrm rot="5400000">
            <a:off x="2499840" y="4675680"/>
            <a:ext cx="88668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Right Arrow 59"/>
          <p:cNvSpPr/>
          <p:nvPr/>
        </p:nvSpPr>
        <p:spPr>
          <a:xfrm rot="10800000">
            <a:off x="4012560" y="3196440"/>
            <a:ext cx="203220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Right Arrow 59"/>
          <p:cNvSpPr/>
          <p:nvPr/>
        </p:nvSpPr>
        <p:spPr>
          <a:xfrm rot="5400000">
            <a:off x="8214120" y="4675680"/>
            <a:ext cx="886680" cy="41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TextBox 27"/>
          <p:cNvSpPr/>
          <p:nvPr/>
        </p:nvSpPr>
        <p:spPr>
          <a:xfrm>
            <a:off x="4458960" y="3483360"/>
            <a:ext cx="136044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Read Table Metadata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3" name="TextBox 28"/>
          <p:cNvSpPr/>
          <p:nvPr/>
        </p:nvSpPr>
        <p:spPr>
          <a:xfrm>
            <a:off x="3049920" y="4532760"/>
            <a:ext cx="90972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Write 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4" name="TextBox 29"/>
          <p:cNvSpPr/>
          <p:nvPr/>
        </p:nvSpPr>
        <p:spPr>
          <a:xfrm>
            <a:off x="8806680" y="4529520"/>
            <a:ext cx="90972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Read 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30"/>
          <p:cNvSpPr/>
          <p:nvPr/>
        </p:nvSpPr>
        <p:spPr>
          <a:xfrm>
            <a:off x="1569600" y="1225440"/>
            <a:ext cx="14306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1. </a:t>
            </a:r>
            <a:r>
              <a:rPr b="0" lang="en-US" sz="16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Ingest &amp; Prepare Data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6" name="TextBox 31"/>
          <p:cNvSpPr/>
          <p:nvPr/>
        </p:nvSpPr>
        <p:spPr>
          <a:xfrm>
            <a:off x="2915640" y="1228680"/>
            <a:ext cx="143064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 Define Data Model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7" name="TextBox 32"/>
          <p:cNvSpPr/>
          <p:nvPr/>
        </p:nvSpPr>
        <p:spPr>
          <a:xfrm>
            <a:off x="7656480" y="1225440"/>
            <a:ext cx="191844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 Spark Jobs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on the Data Model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8" name="Right Arrow 59"/>
          <p:cNvSpPr/>
          <p:nvPr/>
        </p:nvSpPr>
        <p:spPr>
          <a:xfrm rot="5400000">
            <a:off x="2119320" y="1935360"/>
            <a:ext cx="433080" cy="39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Right Arrow 59"/>
          <p:cNvSpPr/>
          <p:nvPr/>
        </p:nvSpPr>
        <p:spPr>
          <a:xfrm rot="5400000">
            <a:off x="3352320" y="1935360"/>
            <a:ext cx="433080" cy="39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Right Arrow 59"/>
          <p:cNvSpPr/>
          <p:nvPr/>
        </p:nvSpPr>
        <p:spPr>
          <a:xfrm rot="5400000">
            <a:off x="8492400" y="1935360"/>
            <a:ext cx="433080" cy="39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TextBox 36"/>
          <p:cNvSpPr/>
          <p:nvPr/>
        </p:nvSpPr>
        <p:spPr>
          <a:xfrm>
            <a:off x="6263280" y="2491560"/>
            <a:ext cx="288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Cloud Pak for Data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platzhalter 2"/>
          <p:cNvSpPr/>
          <p:nvPr/>
        </p:nvSpPr>
        <p:spPr>
          <a:xfrm>
            <a:off x="279720" y="177480"/>
            <a:ext cx="11911680" cy="5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459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Serverless Engine Stack</a:t>
            </a:r>
            <a:r>
              <a:rPr b="0" lang="en-US" sz="3459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 for Analytics</a:t>
            </a:r>
            <a:endParaRPr b="0" lang="en-US" sz="3459" spc="-1" strike="noStrike">
              <a:latin typeface="Arial"/>
            </a:endParaRPr>
          </a:p>
        </p:txBody>
      </p:sp>
      <p:sp>
        <p:nvSpPr>
          <p:cNvPr id="433" name="TextBox 21"/>
          <p:cNvSpPr/>
          <p:nvPr/>
        </p:nvSpPr>
        <p:spPr>
          <a:xfrm>
            <a:off x="8953560" y="1749240"/>
            <a:ext cx="276624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SQL &amp; Catalog</a:t>
            </a:r>
            <a:endParaRPr b="0" lang="en-US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34" name="Rounded Rectangle 97"/>
          <p:cNvSpPr/>
          <p:nvPr/>
        </p:nvSpPr>
        <p:spPr>
          <a:xfrm>
            <a:off x="2620440" y="3668760"/>
            <a:ext cx="5041080" cy="685080"/>
          </a:xfrm>
          <a:prstGeom prst="roundRect">
            <a:avLst>
              <a:gd name="adj" fmla="val 16667"/>
            </a:avLst>
          </a:prstGeom>
          <a:solidFill>
            <a:srgbClr val="b4c7e7"/>
          </a:solidFill>
          <a:ln w="31680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144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Spark aaS (Analytics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Engine)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5" name="Rounded Rectangle 97"/>
          <p:cNvSpPr/>
          <p:nvPr/>
        </p:nvSpPr>
        <p:spPr>
          <a:xfrm>
            <a:off x="1706760" y="4377960"/>
            <a:ext cx="6935760" cy="685080"/>
          </a:xfrm>
          <a:prstGeom prst="roundRect">
            <a:avLst>
              <a:gd name="adj" fmla="val 16667"/>
            </a:avLst>
          </a:prstGeom>
          <a:solidFill>
            <a:srgbClr val="8faadc"/>
          </a:solidFill>
          <a:ln w="31680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144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FaaS / Knative (Code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Engine)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6" name="Rounded Rectangle 97"/>
          <p:cNvSpPr/>
          <p:nvPr/>
        </p:nvSpPr>
        <p:spPr>
          <a:xfrm>
            <a:off x="3429720" y="2959560"/>
            <a:ext cx="3539520" cy="685080"/>
          </a:xfrm>
          <a:prstGeom prst="roundRect">
            <a:avLst>
              <a:gd name="adj" fmla="val 16667"/>
            </a:avLst>
          </a:prstGeom>
          <a:solidFill>
            <a:srgbClr val="d1f8f7"/>
          </a:solidFill>
          <a:ln w="31680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144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SQL+Catalog Service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(Data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Engine)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7" name="TextBox 21"/>
          <p:cNvSpPr/>
          <p:nvPr/>
        </p:nvSpPr>
        <p:spPr>
          <a:xfrm>
            <a:off x="8953560" y="2631240"/>
            <a:ext cx="2766240" cy="6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Custom Spark</a:t>
            </a:r>
            <a:endParaRPr b="0" lang="en-US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38" name="TextBox 21"/>
          <p:cNvSpPr/>
          <p:nvPr/>
        </p:nvSpPr>
        <p:spPr>
          <a:xfrm>
            <a:off x="8953560" y="3438360"/>
            <a:ext cx="2766240" cy="6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Custom Code</a:t>
            </a:r>
            <a:endParaRPr b="0" lang="en-US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39" name="Bent Arrow 114"/>
          <p:cNvSpPr/>
          <p:nvPr/>
        </p:nvSpPr>
        <p:spPr>
          <a:xfrm flipV="1" rot="5400000">
            <a:off x="7266960" y="1090440"/>
            <a:ext cx="951120" cy="2692800"/>
          </a:xfrm>
          <a:prstGeom prst="bentArrow">
            <a:avLst>
              <a:gd name="adj1" fmla="val 11462"/>
              <a:gd name="adj2" fmla="val 15107"/>
              <a:gd name="adj3" fmla="val 17711"/>
              <a:gd name="adj4" fmla="val 43750"/>
            </a:avLst>
          </a:prstGeom>
          <a:solidFill>
            <a:srgbClr val="00b0f0"/>
          </a:solidFill>
          <a:ln w="12600">
            <a:solidFill>
              <a:srgbClr val="7d52b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Bent Arrow 115"/>
          <p:cNvSpPr/>
          <p:nvPr/>
        </p:nvSpPr>
        <p:spPr>
          <a:xfrm flipV="1" rot="5400000">
            <a:off x="7725240" y="2113920"/>
            <a:ext cx="856440" cy="2192400"/>
          </a:xfrm>
          <a:prstGeom prst="bentArrow">
            <a:avLst>
              <a:gd name="adj1" fmla="val 12618"/>
              <a:gd name="adj2" fmla="val 17998"/>
              <a:gd name="adj3" fmla="val 17711"/>
              <a:gd name="adj4" fmla="val 43750"/>
            </a:avLst>
          </a:prstGeom>
          <a:solidFill>
            <a:srgbClr val="00b0f0"/>
          </a:solidFill>
          <a:ln w="12600">
            <a:solidFill>
              <a:srgbClr val="7d52b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Bent Arrow 116"/>
          <p:cNvSpPr/>
          <p:nvPr/>
        </p:nvSpPr>
        <p:spPr>
          <a:xfrm flipV="1" rot="5400000">
            <a:off x="8294400" y="3305880"/>
            <a:ext cx="752040" cy="1371960"/>
          </a:xfrm>
          <a:prstGeom prst="bentArrow">
            <a:avLst>
              <a:gd name="adj1" fmla="val 12778"/>
              <a:gd name="adj2" fmla="val 17740"/>
              <a:gd name="adj3" fmla="val 17711"/>
              <a:gd name="adj4" fmla="val 43750"/>
            </a:avLst>
          </a:prstGeom>
          <a:solidFill>
            <a:srgbClr val="00b0f0"/>
          </a:solidFill>
          <a:ln w="12600">
            <a:solidFill>
              <a:srgbClr val="7d52b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Bent Arrow 117"/>
          <p:cNvSpPr/>
          <p:nvPr/>
        </p:nvSpPr>
        <p:spPr>
          <a:xfrm flipV="1" rot="5400000">
            <a:off x="2251080" y="3985200"/>
            <a:ext cx="367560" cy="369720"/>
          </a:xfrm>
          <a:prstGeom prst="bentArrow">
            <a:avLst>
              <a:gd name="adj1" fmla="val 12778"/>
              <a:gd name="adj2" fmla="val 17740"/>
              <a:gd name="adj3" fmla="val 17711"/>
              <a:gd name="adj4" fmla="val 43750"/>
            </a:avLst>
          </a:prstGeom>
          <a:solidFill>
            <a:srgbClr val="001f60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Bent Arrow 118"/>
          <p:cNvSpPr/>
          <p:nvPr/>
        </p:nvSpPr>
        <p:spPr>
          <a:xfrm flipV="1" rot="5400000">
            <a:off x="3004560" y="3291480"/>
            <a:ext cx="367560" cy="369720"/>
          </a:xfrm>
          <a:prstGeom prst="bentArrow">
            <a:avLst>
              <a:gd name="adj1" fmla="val 12778"/>
              <a:gd name="adj2" fmla="val 17740"/>
              <a:gd name="adj3" fmla="val 17711"/>
              <a:gd name="adj4" fmla="val 43750"/>
            </a:avLst>
          </a:prstGeom>
          <a:solidFill>
            <a:srgbClr val="001f60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TextBox 21"/>
          <p:cNvSpPr/>
          <p:nvPr/>
        </p:nvSpPr>
        <p:spPr>
          <a:xfrm>
            <a:off x="1782360" y="3786120"/>
            <a:ext cx="748440" cy="2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Runs On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445" name="TextBox 21"/>
          <p:cNvSpPr/>
          <p:nvPr/>
        </p:nvSpPr>
        <p:spPr>
          <a:xfrm>
            <a:off x="2516040" y="3052440"/>
            <a:ext cx="748440" cy="2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Runs On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446" name="Down Arrow 121"/>
          <p:cNvSpPr/>
          <p:nvPr/>
        </p:nvSpPr>
        <p:spPr>
          <a:xfrm flipV="1">
            <a:off x="11289960" y="1370880"/>
            <a:ext cx="233640" cy="502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1f60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TextBox 21"/>
          <p:cNvSpPr/>
          <p:nvPr/>
        </p:nvSpPr>
        <p:spPr>
          <a:xfrm>
            <a:off x="10332000" y="353880"/>
            <a:ext cx="214272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Degree of </a:t>
            </a: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Developer Abstraction</a:t>
            </a:r>
            <a:endParaRPr b="0" lang="en-US" sz="1870" spc="-1" strike="noStrike">
              <a:latin typeface="Arial"/>
            </a:endParaRPr>
          </a:p>
        </p:txBody>
      </p:sp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1828800" y="4446000"/>
            <a:ext cx="753840" cy="753840"/>
          </a:xfrm>
          <a:prstGeom prst="rect">
            <a:avLst/>
          </a:prstGeom>
          <a:ln w="0">
            <a:noFill/>
          </a:ln>
        </p:spPr>
      </p:pic>
      <p:sp>
        <p:nvSpPr>
          <p:cNvPr id="449" name="Rounded Rectangle 1"/>
          <p:cNvSpPr/>
          <p:nvPr/>
        </p:nvSpPr>
        <p:spPr>
          <a:xfrm>
            <a:off x="914400" y="5061960"/>
            <a:ext cx="8229240" cy="68508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31680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144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Kubernetes Service (Redhat OpenShift / IBM IKS)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0" name="Bent Arrow 1"/>
          <p:cNvSpPr/>
          <p:nvPr/>
        </p:nvSpPr>
        <p:spPr>
          <a:xfrm flipV="1" rot="5400000">
            <a:off x="1318680" y="4674240"/>
            <a:ext cx="367560" cy="369720"/>
          </a:xfrm>
          <a:prstGeom prst="bentArrow">
            <a:avLst>
              <a:gd name="adj1" fmla="val 12778"/>
              <a:gd name="adj2" fmla="val 17740"/>
              <a:gd name="adj3" fmla="val 17711"/>
              <a:gd name="adj4" fmla="val 43750"/>
            </a:avLst>
          </a:prstGeom>
          <a:solidFill>
            <a:srgbClr val="001f60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TextBox 17"/>
          <p:cNvSpPr/>
          <p:nvPr/>
        </p:nvSpPr>
        <p:spPr>
          <a:xfrm>
            <a:off x="849960" y="4475160"/>
            <a:ext cx="748440" cy="2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Runs On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452" name="Rounded Rectangle 2"/>
          <p:cNvSpPr/>
          <p:nvPr/>
        </p:nvSpPr>
        <p:spPr>
          <a:xfrm>
            <a:off x="457200" y="5747400"/>
            <a:ext cx="9143640" cy="685080"/>
          </a:xfrm>
          <a:prstGeom prst="roundRect">
            <a:avLst>
              <a:gd name="adj" fmla="val 16667"/>
            </a:avLst>
          </a:prstGeom>
          <a:solidFill>
            <a:srgbClr val="355269"/>
          </a:solidFill>
          <a:ln w="31680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144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Virtual / Bare Metal machines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3" name="Bent Arrow 2"/>
          <p:cNvSpPr/>
          <p:nvPr/>
        </p:nvSpPr>
        <p:spPr>
          <a:xfrm flipV="1" rot="5400000">
            <a:off x="566280" y="5363280"/>
            <a:ext cx="367560" cy="369720"/>
          </a:xfrm>
          <a:prstGeom prst="bentArrow">
            <a:avLst>
              <a:gd name="adj1" fmla="val 12778"/>
              <a:gd name="adj2" fmla="val 17740"/>
              <a:gd name="adj3" fmla="val 17711"/>
              <a:gd name="adj4" fmla="val 43750"/>
            </a:avLst>
          </a:prstGeom>
          <a:solidFill>
            <a:srgbClr val="001f60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TextBox 18"/>
          <p:cNvSpPr/>
          <p:nvPr/>
        </p:nvSpPr>
        <p:spPr>
          <a:xfrm>
            <a:off x="97560" y="5164200"/>
            <a:ext cx="748440" cy="2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Runs On</a:t>
            </a:r>
            <a:endParaRPr b="0" lang="en-US" sz="1070" spc="-1" strike="noStrike">
              <a:latin typeface="Arial"/>
            </a:endParaRPr>
          </a:p>
        </p:txBody>
      </p:sp>
      <p:sp>
        <p:nvSpPr>
          <p:cNvPr id="455" name="TextBox 24"/>
          <p:cNvSpPr/>
          <p:nvPr/>
        </p:nvSpPr>
        <p:spPr>
          <a:xfrm>
            <a:off x="8946000" y="4127040"/>
            <a:ext cx="2766240" cy="90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Custom App </a:t>
            </a:r>
            <a:endParaRPr b="0" lang="en-US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(Cloud Native)</a:t>
            </a:r>
            <a:endParaRPr b="0" lang="en-US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56" name="Bent Arrow 3"/>
          <p:cNvSpPr/>
          <p:nvPr/>
        </p:nvSpPr>
        <p:spPr>
          <a:xfrm flipV="1" rot="5400000">
            <a:off x="8843400" y="4407120"/>
            <a:ext cx="752040" cy="546840"/>
          </a:xfrm>
          <a:prstGeom prst="bentArrow">
            <a:avLst>
              <a:gd name="adj1" fmla="val 12778"/>
              <a:gd name="adj2" fmla="val 17740"/>
              <a:gd name="adj3" fmla="val 17711"/>
              <a:gd name="adj4" fmla="val 30607"/>
            </a:avLst>
          </a:prstGeom>
          <a:solidFill>
            <a:srgbClr val="00b0f0"/>
          </a:solidFill>
          <a:ln w="12600">
            <a:solidFill>
              <a:srgbClr val="7d52b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TextBox 25"/>
          <p:cNvSpPr/>
          <p:nvPr/>
        </p:nvSpPr>
        <p:spPr>
          <a:xfrm>
            <a:off x="8946000" y="3443040"/>
            <a:ext cx="2766240" cy="6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Custom Code</a:t>
            </a:r>
            <a:endParaRPr b="0" lang="en-US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58" name="Bent Arrow 4"/>
          <p:cNvSpPr/>
          <p:nvPr/>
        </p:nvSpPr>
        <p:spPr>
          <a:xfrm flipV="1" rot="5400000">
            <a:off x="8286840" y="3310560"/>
            <a:ext cx="752040" cy="1371960"/>
          </a:xfrm>
          <a:prstGeom prst="bentArrow">
            <a:avLst>
              <a:gd name="adj1" fmla="val 12778"/>
              <a:gd name="adj2" fmla="val 17740"/>
              <a:gd name="adj3" fmla="val 17711"/>
              <a:gd name="adj4" fmla="val 43750"/>
            </a:avLst>
          </a:prstGeom>
          <a:solidFill>
            <a:srgbClr val="00b0f0"/>
          </a:solidFill>
          <a:ln w="12600">
            <a:solidFill>
              <a:srgbClr val="7d52b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TextBox 26"/>
          <p:cNvSpPr/>
          <p:nvPr/>
        </p:nvSpPr>
        <p:spPr>
          <a:xfrm>
            <a:off x="9059400" y="5057280"/>
            <a:ext cx="276624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7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Custom App</a:t>
            </a:r>
            <a:endParaRPr b="0" lang="en-US" sz="187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60" name="Bent Arrow 5"/>
          <p:cNvSpPr/>
          <p:nvPr/>
        </p:nvSpPr>
        <p:spPr>
          <a:xfrm flipV="1" rot="5400000">
            <a:off x="9214920" y="5288760"/>
            <a:ext cx="453240" cy="390240"/>
          </a:xfrm>
          <a:prstGeom prst="bentArrow">
            <a:avLst>
              <a:gd name="adj1" fmla="val 12778"/>
              <a:gd name="adj2" fmla="val 17740"/>
              <a:gd name="adj3" fmla="val 17711"/>
              <a:gd name="adj4" fmla="val 30607"/>
            </a:avLst>
          </a:prstGeom>
          <a:solidFill>
            <a:srgbClr val="00b0f0"/>
          </a:solidFill>
          <a:ln w="12600">
            <a:solidFill>
              <a:srgbClr val="7d52bc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ounded Rectangle 23"/>
          <p:cNvSpPr/>
          <p:nvPr/>
        </p:nvSpPr>
        <p:spPr>
          <a:xfrm>
            <a:off x="529920" y="2151720"/>
            <a:ext cx="1194840" cy="279864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381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330" spc="-1" strike="noStrike">
                <a:solidFill>
                  <a:srgbClr val="000000"/>
                </a:solidFill>
                <a:latin typeface="Calibri"/>
                <a:ea typeface="Helvetica Neue Thin"/>
              </a:rPr>
              <a:t>ICD</a:t>
            </a:r>
            <a:endParaRPr b="0" lang="en-US" sz="233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33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330" spc="-1" strike="noStrike">
              <a:latin typeface="Arial"/>
            </a:endParaRPr>
          </a:p>
        </p:txBody>
      </p:sp>
      <p:sp>
        <p:nvSpPr>
          <p:cNvPr id="462" name="Rounded Rectangle 23"/>
          <p:cNvSpPr/>
          <p:nvPr/>
        </p:nvSpPr>
        <p:spPr>
          <a:xfrm>
            <a:off x="2422440" y="2151720"/>
            <a:ext cx="2112120" cy="2798640"/>
          </a:xfrm>
          <a:prstGeom prst="roundRect">
            <a:avLst>
              <a:gd name="adj" fmla="val 16667"/>
            </a:avLst>
          </a:prstGeom>
          <a:solidFill>
            <a:srgbClr val="d1f8f7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330" spc="-1" strike="noStrike">
                <a:solidFill>
                  <a:srgbClr val="000000"/>
                </a:solidFill>
                <a:latin typeface="Calibri"/>
                <a:ea typeface="Helvetica Neue Thin"/>
              </a:rPr>
              <a:t>Event Streams</a:t>
            </a:r>
            <a:endParaRPr b="0" lang="en-US" sz="233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33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330" spc="-1" strike="noStrike">
              <a:latin typeface="Arial"/>
            </a:endParaRPr>
          </a:p>
        </p:txBody>
      </p:sp>
      <p:sp>
        <p:nvSpPr>
          <p:cNvPr id="463" name="Rounded Rectangle 29"/>
          <p:cNvSpPr/>
          <p:nvPr/>
        </p:nvSpPr>
        <p:spPr>
          <a:xfrm>
            <a:off x="5039640" y="2151720"/>
            <a:ext cx="2112120" cy="2798640"/>
          </a:xfrm>
          <a:prstGeom prst="roundRect">
            <a:avLst>
              <a:gd name="adj" fmla="val 16667"/>
            </a:avLst>
          </a:prstGeom>
          <a:solidFill>
            <a:srgbClr val="d1f8f7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330" spc="-1" strike="noStrike">
                <a:solidFill>
                  <a:srgbClr val="000000"/>
                </a:solidFill>
                <a:latin typeface="Calibri"/>
                <a:ea typeface="Helvetica Neue Thin"/>
              </a:rPr>
              <a:t>Data Engine</a:t>
            </a:r>
            <a:endParaRPr b="0" lang="en-US" sz="233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33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330" spc="-1" strike="noStrike">
              <a:latin typeface="Arial"/>
            </a:endParaRPr>
          </a:p>
        </p:txBody>
      </p:sp>
      <p:sp>
        <p:nvSpPr>
          <p:cNvPr id="464" name="Rounded Rectangle 29"/>
          <p:cNvSpPr/>
          <p:nvPr/>
        </p:nvSpPr>
        <p:spPr>
          <a:xfrm>
            <a:off x="2422440" y="5382360"/>
            <a:ext cx="7346520" cy="1137600"/>
          </a:xfrm>
          <a:prstGeom prst="roundRect">
            <a:avLst>
              <a:gd name="adj" fmla="val 16667"/>
            </a:avLst>
          </a:prstGeom>
          <a:solidFill>
            <a:srgbClr val="d1f8f7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330" spc="-1" strike="noStrike">
                <a:solidFill>
                  <a:srgbClr val="000000"/>
                </a:solidFill>
                <a:latin typeface="Calibri"/>
                <a:ea typeface="Helvetica Neue Thin"/>
              </a:rPr>
              <a:t>Metadata</a:t>
            </a:r>
            <a:endParaRPr b="0" lang="en-US" sz="233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	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65" name="TextBox 63"/>
          <p:cNvSpPr/>
          <p:nvPr/>
        </p:nvSpPr>
        <p:spPr>
          <a:xfrm>
            <a:off x="4871520" y="1393200"/>
            <a:ext cx="1120680" cy="49788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Real-Time Queries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66" name="Right Arrow 47"/>
          <p:cNvSpPr/>
          <p:nvPr/>
        </p:nvSpPr>
        <p:spPr>
          <a:xfrm rot="16200000">
            <a:off x="3286800" y="5059800"/>
            <a:ext cx="382680" cy="2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Rounded Rectangle 29"/>
          <p:cNvSpPr/>
          <p:nvPr/>
        </p:nvSpPr>
        <p:spPr>
          <a:xfrm>
            <a:off x="7656840" y="2151720"/>
            <a:ext cx="2112120" cy="2802240"/>
          </a:xfrm>
          <a:prstGeom prst="roundRect">
            <a:avLst>
              <a:gd name="adj" fmla="val 16667"/>
            </a:avLst>
          </a:prstGeom>
          <a:solidFill>
            <a:srgbClr val="d1f8f7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330" spc="-1" strike="noStrike">
                <a:solidFill>
                  <a:srgbClr val="000000"/>
                </a:solidFill>
                <a:latin typeface="Calibri"/>
                <a:ea typeface="Helvetica Neue Thin"/>
              </a:rPr>
              <a:t>Object Storage</a:t>
            </a:r>
            <a:endParaRPr b="0" lang="en-US" sz="233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33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330" spc="-1" strike="noStrike">
              <a:latin typeface="Arial"/>
            </a:endParaRPr>
          </a:p>
        </p:txBody>
      </p:sp>
      <p:sp>
        <p:nvSpPr>
          <p:cNvPr id="468" name="Right Arrow 60"/>
          <p:cNvSpPr/>
          <p:nvPr/>
        </p:nvSpPr>
        <p:spPr>
          <a:xfrm>
            <a:off x="3478680" y="4571640"/>
            <a:ext cx="5211360" cy="25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Right Arrow 47"/>
          <p:cNvSpPr/>
          <p:nvPr/>
        </p:nvSpPr>
        <p:spPr>
          <a:xfrm rot="16200000">
            <a:off x="5904000" y="5039280"/>
            <a:ext cx="382680" cy="2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Right Arrow 47"/>
          <p:cNvSpPr/>
          <p:nvPr/>
        </p:nvSpPr>
        <p:spPr>
          <a:xfrm rot="16200000">
            <a:off x="8521200" y="5039280"/>
            <a:ext cx="382680" cy="2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ircular Arrow 38"/>
          <p:cNvSpPr/>
          <p:nvPr/>
        </p:nvSpPr>
        <p:spPr>
          <a:xfrm flipH="1">
            <a:off x="1173240" y="3546360"/>
            <a:ext cx="4386600" cy="790560"/>
          </a:xfrm>
          <a:prstGeom prst="circularArrow">
            <a:avLst>
              <a:gd name="adj1" fmla="val 20724"/>
              <a:gd name="adj2" fmla="val 1497161"/>
              <a:gd name="adj3" fmla="val 14602868"/>
              <a:gd name="adj4" fmla="val 5627542"/>
              <a:gd name="adj5" fmla="val 18183"/>
            </a:avLst>
          </a:prstGeom>
          <a:solidFill>
            <a:srgbClr val="ffc000"/>
          </a:solidFill>
          <a:ln w="38160">
            <a:solidFill>
              <a:srgbClr val="0070c0"/>
            </a:solidFill>
            <a:prstDash val="sysDash"/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72" name="Picture 25" descr=""/>
          <p:cNvPicPr/>
          <p:nvPr/>
        </p:nvPicPr>
        <p:blipFill>
          <a:blip r:embed="rId1"/>
          <a:stretch/>
        </p:blipFill>
        <p:spPr>
          <a:xfrm>
            <a:off x="8517960" y="2391480"/>
            <a:ext cx="1151640" cy="575280"/>
          </a:xfrm>
          <a:prstGeom prst="rect">
            <a:avLst/>
          </a:prstGeom>
          <a:ln w="0">
            <a:noFill/>
          </a:ln>
        </p:spPr>
      </p:pic>
      <p:sp>
        <p:nvSpPr>
          <p:cNvPr id="473" name="Bent Arrow 40"/>
          <p:cNvSpPr/>
          <p:nvPr/>
        </p:nvSpPr>
        <p:spPr>
          <a:xfrm rot="10800000">
            <a:off x="3544560" y="1942200"/>
            <a:ext cx="1887840" cy="862200"/>
          </a:xfrm>
          <a:prstGeom prst="bentArrow">
            <a:avLst>
              <a:gd name="adj1" fmla="val 10061"/>
              <a:gd name="adj2" fmla="val 10061"/>
              <a:gd name="adj3" fmla="val 17923"/>
              <a:gd name="adj4" fmla="val 43750"/>
            </a:avLst>
          </a:prstGeom>
          <a:solidFill>
            <a:srgbClr val="ffc000"/>
          </a:solidFill>
          <a:ln w="38160">
            <a:solidFill>
              <a:srgbClr val="0070c0"/>
            </a:solidFill>
            <a:prstDash val="sys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Bent Arrow 41"/>
          <p:cNvSpPr/>
          <p:nvPr/>
        </p:nvSpPr>
        <p:spPr>
          <a:xfrm flipH="1" rot="10800000">
            <a:off x="6655320" y="1953000"/>
            <a:ext cx="1991520" cy="862200"/>
          </a:xfrm>
          <a:prstGeom prst="bentArrow">
            <a:avLst>
              <a:gd name="adj1" fmla="val 10061"/>
              <a:gd name="adj2" fmla="val 10061"/>
              <a:gd name="adj3" fmla="val 17923"/>
              <a:gd name="adj4" fmla="val 43750"/>
            </a:avLst>
          </a:prstGeom>
          <a:solidFill>
            <a:srgbClr val="ffc000"/>
          </a:solidFill>
          <a:ln w="3816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TextBox 63"/>
          <p:cNvSpPr/>
          <p:nvPr/>
        </p:nvSpPr>
        <p:spPr>
          <a:xfrm>
            <a:off x="6192720" y="1388520"/>
            <a:ext cx="1120680" cy="49788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Batch Queries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76" name="TextBox 63"/>
          <p:cNvSpPr/>
          <p:nvPr/>
        </p:nvSpPr>
        <p:spPr>
          <a:xfrm>
            <a:off x="1918080" y="3675240"/>
            <a:ext cx="1388520" cy="49788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Stream Xform &amp; Joins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77" name="TextBox 63"/>
          <p:cNvSpPr/>
          <p:nvPr/>
        </p:nvSpPr>
        <p:spPr>
          <a:xfrm>
            <a:off x="5071320" y="4371840"/>
            <a:ext cx="2058480" cy="25416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Stream data landing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78" name="TextBox 63"/>
          <p:cNvSpPr/>
          <p:nvPr/>
        </p:nvSpPr>
        <p:spPr>
          <a:xfrm>
            <a:off x="6883560" y="5415480"/>
            <a:ext cx="860400" cy="29376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Iceberg</a:t>
            </a:r>
            <a:endParaRPr b="0" lang="en-US" sz="1340" spc="-1" strike="noStrike">
              <a:latin typeface="Arial"/>
            </a:endParaRPr>
          </a:p>
        </p:txBody>
      </p:sp>
      <p:pic>
        <p:nvPicPr>
          <p:cNvPr id="479" name="Picture 47" descr=""/>
          <p:cNvPicPr/>
          <p:nvPr/>
        </p:nvPicPr>
        <p:blipFill>
          <a:blip r:embed="rId2"/>
          <a:stretch/>
        </p:blipFill>
        <p:spPr>
          <a:xfrm>
            <a:off x="2584080" y="2494800"/>
            <a:ext cx="804240" cy="366120"/>
          </a:xfrm>
          <a:prstGeom prst="rect">
            <a:avLst/>
          </a:prstGeom>
          <a:ln w="0">
            <a:noFill/>
          </a:ln>
        </p:spPr>
      </p:pic>
      <p:sp>
        <p:nvSpPr>
          <p:cNvPr id="480" name="Circular Arrow 48"/>
          <p:cNvSpPr/>
          <p:nvPr/>
        </p:nvSpPr>
        <p:spPr>
          <a:xfrm>
            <a:off x="6688080" y="3544920"/>
            <a:ext cx="4286160" cy="790560"/>
          </a:xfrm>
          <a:prstGeom prst="circularArrow">
            <a:avLst>
              <a:gd name="adj1" fmla="val 20724"/>
              <a:gd name="adj2" fmla="val 1497161"/>
              <a:gd name="adj3" fmla="val 14602868"/>
              <a:gd name="adj4" fmla="val 5627542"/>
              <a:gd name="adj5" fmla="val 18183"/>
            </a:avLst>
          </a:prstGeom>
          <a:solidFill>
            <a:srgbClr val="ffc000"/>
          </a:solidFill>
          <a:ln w="3816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TextBox 63"/>
          <p:cNvSpPr/>
          <p:nvPr/>
        </p:nvSpPr>
        <p:spPr>
          <a:xfrm>
            <a:off x="8874360" y="3675240"/>
            <a:ext cx="1388520" cy="49788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ETL &amp; Data Preparation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82" name="TextBox 63"/>
          <p:cNvSpPr/>
          <p:nvPr/>
        </p:nvSpPr>
        <p:spPr>
          <a:xfrm>
            <a:off x="621360" y="4152240"/>
            <a:ext cx="1013040" cy="70200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CDC / Debezium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83" name="Right Arrow 47"/>
          <p:cNvSpPr/>
          <p:nvPr/>
        </p:nvSpPr>
        <p:spPr>
          <a:xfrm>
            <a:off x="1757160" y="4571640"/>
            <a:ext cx="648720" cy="2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5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4" name="Picture 3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640800" y="2713680"/>
            <a:ext cx="280440" cy="280440"/>
          </a:xfrm>
          <a:prstGeom prst="rect">
            <a:avLst/>
          </a:prstGeom>
          <a:ln w="0">
            <a:noFill/>
          </a:ln>
        </p:spPr>
      </p:pic>
      <p:pic>
        <p:nvPicPr>
          <p:cNvPr id="485" name="Picture 5" descr="Icon&#10;&#10;Description automatically generated with medium confidence"/>
          <p:cNvPicPr/>
          <p:nvPr/>
        </p:nvPicPr>
        <p:blipFill>
          <a:blip r:embed="rId4"/>
          <a:stretch/>
        </p:blipFill>
        <p:spPr>
          <a:xfrm>
            <a:off x="987120" y="2713680"/>
            <a:ext cx="280440" cy="280440"/>
          </a:xfrm>
          <a:prstGeom prst="rect">
            <a:avLst/>
          </a:prstGeom>
          <a:ln w="0">
            <a:noFill/>
          </a:ln>
        </p:spPr>
      </p:pic>
      <p:pic>
        <p:nvPicPr>
          <p:cNvPr id="486" name="Graphic 7" descr=""/>
          <p:cNvPicPr/>
          <p:nvPr/>
        </p:nvPicPr>
        <p:blipFill>
          <a:blip r:embed="rId5"/>
          <a:stretch/>
        </p:blipFill>
        <p:spPr>
          <a:xfrm>
            <a:off x="631800" y="2364480"/>
            <a:ext cx="304200" cy="304200"/>
          </a:xfrm>
          <a:prstGeom prst="rect">
            <a:avLst/>
          </a:prstGeom>
          <a:ln w="0">
            <a:noFill/>
          </a:ln>
        </p:spPr>
      </p:pic>
      <p:pic>
        <p:nvPicPr>
          <p:cNvPr id="487" name="Graphic 9" descr=""/>
          <p:cNvPicPr/>
          <p:nvPr/>
        </p:nvPicPr>
        <p:blipFill>
          <a:blip r:embed="rId6"/>
          <a:stretch/>
        </p:blipFill>
        <p:spPr>
          <a:xfrm>
            <a:off x="967320" y="2364480"/>
            <a:ext cx="304200" cy="304200"/>
          </a:xfrm>
          <a:prstGeom prst="rect">
            <a:avLst/>
          </a:prstGeom>
          <a:ln w="0">
            <a:noFill/>
          </a:ln>
        </p:spPr>
      </p:pic>
      <p:pic>
        <p:nvPicPr>
          <p:cNvPr id="488" name="Graphic 11" descr=""/>
          <p:cNvPicPr/>
          <p:nvPr/>
        </p:nvPicPr>
        <p:blipFill>
          <a:blip r:embed="rId7"/>
          <a:stretch/>
        </p:blipFill>
        <p:spPr>
          <a:xfrm>
            <a:off x="1306800" y="2378520"/>
            <a:ext cx="304200" cy="304200"/>
          </a:xfrm>
          <a:prstGeom prst="rect">
            <a:avLst/>
          </a:prstGeom>
          <a:ln w="0">
            <a:noFill/>
          </a:ln>
        </p:spPr>
      </p:pic>
      <p:pic>
        <p:nvPicPr>
          <p:cNvPr id="489" name="Picture 12" descr=""/>
          <p:cNvPicPr/>
          <p:nvPr/>
        </p:nvPicPr>
        <p:blipFill>
          <a:blip r:embed="rId8"/>
          <a:stretch/>
        </p:blipFill>
        <p:spPr>
          <a:xfrm>
            <a:off x="1301040" y="2719440"/>
            <a:ext cx="303840" cy="235080"/>
          </a:xfrm>
          <a:prstGeom prst="rect">
            <a:avLst/>
          </a:prstGeom>
          <a:ln w="0">
            <a:noFill/>
          </a:ln>
        </p:spPr>
      </p:pic>
      <p:sp>
        <p:nvSpPr>
          <p:cNvPr id="490" name="Rounded Rectangle 60"/>
          <p:cNvSpPr/>
          <p:nvPr/>
        </p:nvSpPr>
        <p:spPr>
          <a:xfrm>
            <a:off x="10463400" y="1248840"/>
            <a:ext cx="1366560" cy="3701520"/>
          </a:xfrm>
          <a:prstGeom prst="roundRect">
            <a:avLst>
              <a:gd name="adj" fmla="val 16667"/>
            </a:avLst>
          </a:prstGeom>
          <a:solidFill>
            <a:srgbClr val="d1f8f7"/>
          </a:solidFill>
          <a:ln w="3816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Spark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PrestoDB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Dremio Sonar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Trino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Helvetica Neue Thin"/>
              </a:rPr>
              <a:t>…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91" name="TextBox 63"/>
          <p:cNvSpPr/>
          <p:nvPr/>
        </p:nvSpPr>
        <p:spPr>
          <a:xfrm>
            <a:off x="10564200" y="1472760"/>
            <a:ext cx="1120680" cy="49788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Interactive Queries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92" name="Bent Arrow 64"/>
          <p:cNvSpPr/>
          <p:nvPr/>
        </p:nvSpPr>
        <p:spPr>
          <a:xfrm flipH="1" rot="5400000">
            <a:off x="10057320" y="4669920"/>
            <a:ext cx="1011960" cy="1588680"/>
          </a:xfrm>
          <a:prstGeom prst="bentArrow">
            <a:avLst>
              <a:gd name="adj1" fmla="val 13175"/>
              <a:gd name="adj2" fmla="val 14212"/>
              <a:gd name="adj3" fmla="val 17923"/>
              <a:gd name="adj4" fmla="val 43750"/>
            </a:avLst>
          </a:prstGeom>
          <a:solidFill>
            <a:srgbClr val="00b0f0"/>
          </a:solidFill>
          <a:ln w="3816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eft-right Arrow 2"/>
          <p:cNvSpPr/>
          <p:nvPr/>
        </p:nvSpPr>
        <p:spPr>
          <a:xfrm>
            <a:off x="5080680" y="3409560"/>
            <a:ext cx="2030040" cy="2487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8440">
            <a:solidFill>
              <a:srgbClr val="0070c0"/>
            </a:solidFill>
            <a:prstDash val="sys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TextBox 63"/>
          <p:cNvSpPr/>
          <p:nvPr/>
        </p:nvSpPr>
        <p:spPr>
          <a:xfrm>
            <a:off x="5566320" y="3601080"/>
            <a:ext cx="1089000" cy="49788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Real-Time Enrichment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95" name="Bent Arrow 46"/>
          <p:cNvSpPr/>
          <p:nvPr/>
        </p:nvSpPr>
        <p:spPr>
          <a:xfrm rot="10800000">
            <a:off x="9567360" y="1999800"/>
            <a:ext cx="1144080" cy="790560"/>
          </a:xfrm>
          <a:prstGeom prst="bentArrow">
            <a:avLst>
              <a:gd name="adj1" fmla="val 10061"/>
              <a:gd name="adj2" fmla="val 10061"/>
              <a:gd name="adj3" fmla="val 17923"/>
              <a:gd name="adj4" fmla="val 58344"/>
            </a:avLst>
          </a:prstGeom>
          <a:solidFill>
            <a:srgbClr val="ffc000"/>
          </a:solidFill>
          <a:ln w="3816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386640" y="131040"/>
            <a:ext cx="1096668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1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IBM Plex Sans Light"/>
              </a:rPr>
              <a:t>IBM </a:t>
            </a:r>
            <a:r>
              <a:rPr b="1" lang="en-US" sz="4400" spc="-1" strike="noStrike">
                <a:solidFill>
                  <a:srgbClr val="000000"/>
                </a:solidFill>
                <a:latin typeface="IBM Plex Sans Light"/>
              </a:rPr>
              <a:t>Cloud Real-Time Data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7" name="TextBox 63"/>
          <p:cNvSpPr/>
          <p:nvPr/>
        </p:nvSpPr>
        <p:spPr>
          <a:xfrm>
            <a:off x="2519640" y="5414400"/>
            <a:ext cx="2048040" cy="49788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Kafka Schema Registry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98" name="TextBox 63"/>
          <p:cNvSpPr/>
          <p:nvPr/>
        </p:nvSpPr>
        <p:spPr>
          <a:xfrm>
            <a:off x="7865280" y="5414400"/>
            <a:ext cx="860400" cy="49788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Deltalake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499" name="TextBox 63"/>
          <p:cNvSpPr/>
          <p:nvPr/>
        </p:nvSpPr>
        <p:spPr>
          <a:xfrm>
            <a:off x="8847000" y="5415480"/>
            <a:ext cx="860400" cy="29376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Hudi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500" name="TextBox 63"/>
          <p:cNvSpPr/>
          <p:nvPr/>
        </p:nvSpPr>
        <p:spPr>
          <a:xfrm>
            <a:off x="4830840" y="5837400"/>
            <a:ext cx="2048040" cy="59292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Hive Metastore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1" name="TextBox 63"/>
          <p:cNvSpPr/>
          <p:nvPr/>
        </p:nvSpPr>
        <p:spPr>
          <a:xfrm>
            <a:off x="7239240" y="6133680"/>
            <a:ext cx="860400" cy="29376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Indexes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502" name="Left-up Arrow 8"/>
          <p:cNvSpPr/>
          <p:nvPr/>
        </p:nvSpPr>
        <p:spPr>
          <a:xfrm rot="5400000">
            <a:off x="3850560" y="5226480"/>
            <a:ext cx="481320" cy="14792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c000"/>
          </a:solidFill>
          <a:ln w="28440">
            <a:solidFill>
              <a:srgbClr val="0070c0"/>
            </a:solidFill>
            <a:prstDash val="sys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TextBox 63"/>
          <p:cNvSpPr/>
          <p:nvPr/>
        </p:nvSpPr>
        <p:spPr>
          <a:xfrm>
            <a:off x="8228520" y="6133680"/>
            <a:ext cx="1354320" cy="293760"/>
          </a:xfrm>
          <a:prstGeom prst="rect">
            <a:avLst/>
          </a:prstGeom>
          <a:solidFill>
            <a:srgbClr val="ffc000"/>
          </a:solidFill>
          <a:ln w="28440">
            <a:solidFill>
              <a:srgbClr val="0070c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4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Key Mapping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504" name="Elbow Connector 13"/>
          <p:cNvSpPr/>
          <p:nvPr/>
        </p:nvSpPr>
        <p:spPr>
          <a:xfrm>
            <a:off x="6879600" y="6025680"/>
            <a:ext cx="789480" cy="107640"/>
          </a:xfrm>
          <a:prstGeom prst="bentConnector2">
            <a:avLst/>
          </a:prstGeom>
          <a:noFill/>
          <a:ln w="1260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Elbow Connector 68"/>
          <p:cNvSpPr/>
          <p:nvPr/>
        </p:nvSpPr>
        <p:spPr>
          <a:xfrm>
            <a:off x="6879600" y="5985000"/>
            <a:ext cx="2026080" cy="147960"/>
          </a:xfrm>
          <a:prstGeom prst="bentConnector2">
            <a:avLst/>
          </a:prstGeom>
          <a:noFill/>
          <a:ln w="1260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Elbow Connector 69"/>
          <p:cNvSpPr/>
          <p:nvPr/>
        </p:nvSpPr>
        <p:spPr>
          <a:xfrm flipV="1">
            <a:off x="6879600" y="5712120"/>
            <a:ext cx="2397240" cy="237960"/>
          </a:xfrm>
          <a:prstGeom prst="bentConnector2">
            <a:avLst/>
          </a:prstGeom>
          <a:noFill/>
          <a:ln w="1260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Elbow Connector 70"/>
          <p:cNvSpPr/>
          <p:nvPr/>
        </p:nvSpPr>
        <p:spPr>
          <a:xfrm flipV="1">
            <a:off x="6879600" y="5710320"/>
            <a:ext cx="1415520" cy="200880"/>
          </a:xfrm>
          <a:prstGeom prst="bentConnector2">
            <a:avLst/>
          </a:prstGeom>
          <a:noFill/>
          <a:ln w="1260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Elbow Connector 71"/>
          <p:cNvSpPr/>
          <p:nvPr/>
        </p:nvSpPr>
        <p:spPr>
          <a:xfrm flipV="1">
            <a:off x="6876360" y="5712120"/>
            <a:ext cx="437040" cy="161640"/>
          </a:xfrm>
          <a:prstGeom prst="bentConnector2">
            <a:avLst/>
          </a:prstGeom>
          <a:noFill/>
          <a:ln w="1260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09" name="Graphic 56" descr=""/>
          <p:cNvPicPr/>
          <p:nvPr/>
        </p:nvPicPr>
        <p:blipFill>
          <a:blip r:embed="rId9"/>
          <a:stretch/>
        </p:blipFill>
        <p:spPr>
          <a:xfrm>
            <a:off x="5667840" y="2227680"/>
            <a:ext cx="752040" cy="75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Box 6"/>
          <p:cNvSpPr/>
          <p:nvPr/>
        </p:nvSpPr>
        <p:spPr>
          <a:xfrm>
            <a:off x="3741840" y="1905480"/>
            <a:ext cx="47088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Future work: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0" y="3290400"/>
            <a:ext cx="1219176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latin typeface="Arial"/>
              </a:rPr>
              <a:t>Level 3 + ACID + real-time queries = Level 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Box 34"/>
          <p:cNvSpPr/>
          <p:nvPr/>
        </p:nvSpPr>
        <p:spPr>
          <a:xfrm>
            <a:off x="3918240" y="1905480"/>
            <a:ext cx="43549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IBM Plex Sans Light"/>
                <a:ea typeface="DejaVu Sans"/>
              </a:rPr>
              <a:t>Thank YOU!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0" y="3290400"/>
            <a:ext cx="1219176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https://github.com/IBM/claimed</a:t>
            </a:r>
            <a:br>
              <a:rPr sz="1800"/>
            </a:br>
            <a:r>
              <a:rPr b="1" i="1" lang="en-US" sz="1800" spc="-1" strike="noStrike">
                <a:latin typeface="Arial"/>
              </a:rPr>
              <a:t>https://github.com/IBM/claimed/blob/master/component-library/transform/spark-sql-interactive.ipynb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254600" y="2189160"/>
            <a:ext cx="9681840" cy="158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IBM Plex Sans Light"/>
              </a:rPr>
              <a:t>CREDITS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566280" y="4875480"/>
            <a:ext cx="11058480" cy="201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IBM Plex Sans"/>
              </a:rPr>
              <a:t>Torsten Steinbach (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IBM Plex Sans"/>
                <a:hlinkClick r:id="rId1"/>
              </a:rPr>
              <a:t>torsten@de.ibm.com</a:t>
            </a:r>
            <a:r>
              <a:rPr b="0" lang="en-US" sz="3200" spc="-1" strike="noStrike">
                <a:solidFill>
                  <a:srgbClr val="000000"/>
                </a:solidFill>
                <a:latin typeface="IBM Plex Sans"/>
              </a:rPr>
              <a:t>)</a:t>
            </a:r>
            <a:r>
              <a:rPr b="0" lang="en-US" sz="3200" spc="-1" strike="noStrike">
                <a:solidFill>
                  <a:srgbClr val="000000"/>
                </a:solidFill>
                <a:latin typeface="IBM Plex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IBM Plex Sans"/>
              </a:rPr>
              <a:t>–  CTO Big Data in Cloud, </a:t>
            </a:r>
            <a:r>
              <a:rPr b="1" lang="en-US" sz="3200" spc="-1" strike="noStrike">
                <a:solidFill>
                  <a:srgbClr val="000000"/>
                </a:solidFill>
                <a:latin typeface="IBM Plex Sans"/>
              </a:rPr>
              <a:t>IBM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IBM Plex Sans"/>
              </a:rPr>
              <a:t>July 2022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914400" y="5486400"/>
            <a:ext cx="104353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https://community.ibm.com/community/user/cloud/viewdocument/modernize-your-big-data-analytics-w</a:t>
            </a:r>
            <a:br>
              <a:rPr sz="1800"/>
            </a:br>
            <a:r>
              <a:rPr b="0" lang="en-US" sz="1800" spc="-1" strike="noStrike">
                <a:latin typeface="Arial"/>
              </a:rPr>
              <a:t>https://ibm.co/3ySkeTI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371600" y="1652400"/>
            <a:ext cx="1673280" cy="1547640"/>
          </a:xfrm>
          <a:prstGeom prst="rect">
            <a:avLst/>
          </a:prstGeom>
          <a:ln w="0">
            <a:noFill/>
          </a:ln>
        </p:spPr>
      </p:pic>
      <p:sp>
        <p:nvSpPr>
          <p:cNvPr id="213" name="TextBox 2"/>
          <p:cNvSpPr/>
          <p:nvPr/>
        </p:nvSpPr>
        <p:spPr>
          <a:xfrm>
            <a:off x="4343400" y="228600"/>
            <a:ext cx="45716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Enterprise Data Warehouses (Level 1)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1371600" y="3429000"/>
            <a:ext cx="1673280" cy="154764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1371600" y="5081400"/>
            <a:ext cx="1673280" cy="154764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4"/>
          <a:stretch/>
        </p:blipFill>
        <p:spPr>
          <a:xfrm>
            <a:off x="8001000" y="3252600"/>
            <a:ext cx="1673280" cy="1547640"/>
          </a:xfrm>
          <a:prstGeom prst="rect">
            <a:avLst/>
          </a:prstGeom>
          <a:ln w="0">
            <a:noFill/>
          </a:ln>
        </p:spPr>
      </p:pic>
      <p:sp>
        <p:nvSpPr>
          <p:cNvPr id="217" name=""/>
          <p:cNvSpPr/>
          <p:nvPr/>
        </p:nvSpPr>
        <p:spPr>
          <a:xfrm>
            <a:off x="2743200" y="2514600"/>
            <a:ext cx="5943600" cy="1600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 flipV="1">
            <a:off x="2514600" y="4114800"/>
            <a:ext cx="61722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 flipV="1">
            <a:off x="2057400" y="4114800"/>
            <a:ext cx="6629400" cy="2057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TextBox 3"/>
          <p:cNvSpPr/>
          <p:nvPr/>
        </p:nvSpPr>
        <p:spPr>
          <a:xfrm>
            <a:off x="4800600" y="3657600"/>
            <a:ext cx="3618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ETL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600200" y="2396880"/>
            <a:ext cx="1004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RDBMS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1600200" y="4225680"/>
            <a:ext cx="1004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RDBMS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1509480" y="5825880"/>
            <a:ext cx="1004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RDBMS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8419680" y="4225680"/>
            <a:ext cx="1004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RDBMS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143000" y="593280"/>
            <a:ext cx="921240" cy="836640"/>
          </a:xfrm>
          <a:prstGeom prst="rect">
            <a:avLst/>
          </a:prstGeom>
          <a:ln w="0">
            <a:noFill/>
          </a:ln>
        </p:spPr>
      </p:pic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1143000" y="1553760"/>
            <a:ext cx="921240" cy="83664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1143000" y="2447280"/>
            <a:ext cx="921240" cy="83664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4"/>
          <a:stretch/>
        </p:blipFill>
        <p:spPr>
          <a:xfrm>
            <a:off x="4793400" y="1458360"/>
            <a:ext cx="921240" cy="836640"/>
          </a:xfrm>
          <a:prstGeom prst="rect">
            <a:avLst/>
          </a:prstGeom>
          <a:ln w="0">
            <a:noFill/>
          </a:ln>
        </p:spPr>
      </p:pic>
      <p:sp>
        <p:nvSpPr>
          <p:cNvPr id="229" name=""/>
          <p:cNvSpPr/>
          <p:nvPr/>
        </p:nvSpPr>
        <p:spPr>
          <a:xfrm>
            <a:off x="1898280" y="1059480"/>
            <a:ext cx="3272760" cy="865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"/>
          <p:cNvSpPr/>
          <p:nvPr/>
        </p:nvSpPr>
        <p:spPr>
          <a:xfrm flipV="1">
            <a:off x="1772280" y="1924560"/>
            <a:ext cx="3398760" cy="123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"/>
          <p:cNvSpPr/>
          <p:nvPr/>
        </p:nvSpPr>
        <p:spPr>
          <a:xfrm flipV="1">
            <a:off x="1520640" y="1924560"/>
            <a:ext cx="3650400" cy="1112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TextBox 10"/>
          <p:cNvSpPr/>
          <p:nvPr/>
        </p:nvSpPr>
        <p:spPr>
          <a:xfrm>
            <a:off x="4863240" y="228600"/>
            <a:ext cx="38232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Hadoop Data Lakes (Level 2)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5"/>
          <a:stretch/>
        </p:blipFill>
        <p:spPr>
          <a:xfrm>
            <a:off x="5257800" y="2743200"/>
            <a:ext cx="3885840" cy="3594240"/>
          </a:xfrm>
          <a:prstGeom prst="rect">
            <a:avLst/>
          </a:prstGeom>
          <a:ln w="0">
            <a:noFill/>
          </a:ln>
        </p:spPr>
      </p:pic>
      <p:sp>
        <p:nvSpPr>
          <p:cNvPr id="234" name=""/>
          <p:cNvSpPr/>
          <p:nvPr/>
        </p:nvSpPr>
        <p:spPr>
          <a:xfrm>
            <a:off x="9829800" y="3886200"/>
            <a:ext cx="15998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9829800" y="5029200"/>
            <a:ext cx="15998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HBASE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9829800" y="2743200"/>
            <a:ext cx="15998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6681960" y="4572000"/>
            <a:ext cx="8020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HDFS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6"/>
          <a:stretch/>
        </p:blipFill>
        <p:spPr>
          <a:xfrm>
            <a:off x="571680" y="3772080"/>
            <a:ext cx="2856960" cy="2856960"/>
          </a:xfrm>
          <a:prstGeom prst="rect">
            <a:avLst/>
          </a:prstGeom>
          <a:ln w="0">
            <a:noFill/>
          </a:ln>
        </p:spPr>
      </p:pic>
      <p:sp>
        <p:nvSpPr>
          <p:cNvPr id="239" name=""/>
          <p:cNvSpPr/>
          <p:nvPr/>
        </p:nvSpPr>
        <p:spPr>
          <a:xfrm flipV="1">
            <a:off x="2286000" y="5029200"/>
            <a:ext cx="36576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1600200" y="3036960"/>
            <a:ext cx="4343400" cy="13064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5257800" y="2057400"/>
            <a:ext cx="1143000" cy="2286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>
            <a:off x="9829800" y="1591200"/>
            <a:ext cx="15998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 Reduce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1143000" y="593280"/>
            <a:ext cx="921240" cy="83664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1143000" y="1553760"/>
            <a:ext cx="921240" cy="83664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3"/>
          <a:stretch/>
        </p:blipFill>
        <p:spPr>
          <a:xfrm>
            <a:off x="1143000" y="2447280"/>
            <a:ext cx="921240" cy="836640"/>
          </a:xfrm>
          <a:prstGeom prst="rect">
            <a:avLst/>
          </a:prstGeom>
          <a:ln w="0">
            <a:noFill/>
          </a:ln>
        </p:spPr>
      </p:pic>
      <p:pic>
        <p:nvPicPr>
          <p:cNvPr id="246" name="" descr=""/>
          <p:cNvPicPr/>
          <p:nvPr/>
        </p:nvPicPr>
        <p:blipFill>
          <a:blip r:embed="rId4"/>
          <a:stretch/>
        </p:blipFill>
        <p:spPr>
          <a:xfrm>
            <a:off x="4793400" y="1458360"/>
            <a:ext cx="921240" cy="836640"/>
          </a:xfrm>
          <a:prstGeom prst="rect">
            <a:avLst/>
          </a:prstGeom>
          <a:ln w="0">
            <a:noFill/>
          </a:ln>
        </p:spPr>
      </p:pic>
      <p:sp>
        <p:nvSpPr>
          <p:cNvPr id="247" name=""/>
          <p:cNvSpPr/>
          <p:nvPr/>
        </p:nvSpPr>
        <p:spPr>
          <a:xfrm>
            <a:off x="1898280" y="1059480"/>
            <a:ext cx="3272760" cy="865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 flipV="1">
            <a:off x="1772280" y="1924560"/>
            <a:ext cx="3398760" cy="123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 flipV="1">
            <a:off x="1520640" y="1924560"/>
            <a:ext cx="3650400" cy="1112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" descr=""/>
          <p:cNvPicPr/>
          <p:nvPr/>
        </p:nvPicPr>
        <p:blipFill>
          <a:blip r:embed="rId5"/>
          <a:stretch/>
        </p:blipFill>
        <p:spPr>
          <a:xfrm>
            <a:off x="5257800" y="2743200"/>
            <a:ext cx="3885840" cy="3594240"/>
          </a:xfrm>
          <a:prstGeom prst="rect">
            <a:avLst/>
          </a:prstGeom>
          <a:ln w="0">
            <a:noFill/>
          </a:ln>
        </p:spPr>
      </p:pic>
      <p:sp>
        <p:nvSpPr>
          <p:cNvPr id="251" name=""/>
          <p:cNvSpPr/>
          <p:nvPr/>
        </p:nvSpPr>
        <p:spPr>
          <a:xfrm>
            <a:off x="9829800" y="3886200"/>
            <a:ext cx="15998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9829800" y="5029200"/>
            <a:ext cx="15998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IMPALA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9829800" y="2743200"/>
            <a:ext cx="15998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TextBox 13"/>
          <p:cNvSpPr/>
          <p:nvPr/>
        </p:nvSpPr>
        <p:spPr>
          <a:xfrm>
            <a:off x="5034600" y="228600"/>
            <a:ext cx="34232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Cloud Data Lakes (Level 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5943600" y="4682880"/>
            <a:ext cx="2603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Cloud Object Store (S3)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1600200" y="3036960"/>
            <a:ext cx="4343400" cy="15350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5171040" y="2057400"/>
            <a:ext cx="315360" cy="2057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flipH="1" flipV="1">
            <a:off x="5486400" y="2057400"/>
            <a:ext cx="457200" cy="2057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" descr=""/>
          <p:cNvPicPr/>
          <p:nvPr/>
        </p:nvPicPr>
        <p:blipFill>
          <a:blip r:embed="rId6"/>
          <a:stretch/>
        </p:blipFill>
        <p:spPr>
          <a:xfrm>
            <a:off x="572040" y="3772440"/>
            <a:ext cx="2856960" cy="2856960"/>
          </a:xfrm>
          <a:prstGeom prst="rect">
            <a:avLst/>
          </a:prstGeom>
          <a:ln w="0">
            <a:noFill/>
          </a:ln>
        </p:spPr>
      </p:pic>
      <p:sp>
        <p:nvSpPr>
          <p:cNvPr id="260" name=""/>
          <p:cNvSpPr/>
          <p:nvPr/>
        </p:nvSpPr>
        <p:spPr>
          <a:xfrm flipV="1">
            <a:off x="2286000" y="5006160"/>
            <a:ext cx="36576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914400" y="192960"/>
            <a:ext cx="9600840" cy="643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24760" y="150840"/>
            <a:ext cx="1051488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IBM Plex Sans Light"/>
              </a:rPr>
              <a:t>Evolution of Big Data Systems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Right Arrow 3"/>
          <p:cNvSpPr/>
          <p:nvPr/>
        </p:nvSpPr>
        <p:spPr>
          <a:xfrm>
            <a:off x="1491480" y="5417280"/>
            <a:ext cx="9844560" cy="4212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38f52"/>
              </a:gs>
              <a:gs pos="100000">
                <a:srgbClr val="d9516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TextBox 4"/>
          <p:cNvSpPr/>
          <p:nvPr/>
        </p:nvSpPr>
        <p:spPr>
          <a:xfrm>
            <a:off x="38520" y="4161600"/>
            <a:ext cx="36187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Enterprise Data Warehouses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"/>
          <p:cNvSpPr/>
          <p:nvPr/>
        </p:nvSpPr>
        <p:spPr>
          <a:xfrm>
            <a:off x="2805840" y="2971800"/>
            <a:ext cx="38232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Hadoop Data Lakes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TextBox 6"/>
          <p:cNvSpPr/>
          <p:nvPr/>
        </p:nvSpPr>
        <p:spPr>
          <a:xfrm>
            <a:off x="5972400" y="2607120"/>
            <a:ext cx="34232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Cloud Data Lakes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Right Arrow 10"/>
          <p:cNvSpPr/>
          <p:nvPr/>
        </p:nvSpPr>
        <p:spPr>
          <a:xfrm>
            <a:off x="4033440" y="4838400"/>
            <a:ext cx="7302600" cy="4316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b0f0"/>
              </a:gs>
              <a:gs pos="100000">
                <a:srgbClr val="70ad4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Right Arrow 11"/>
          <p:cNvSpPr/>
          <p:nvPr/>
        </p:nvSpPr>
        <p:spPr>
          <a:xfrm>
            <a:off x="7081560" y="4274280"/>
            <a:ext cx="4254840" cy="37872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b0f0"/>
              </a:gs>
              <a:gs pos="100000">
                <a:srgbClr val="70ad47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Straight Connector 13"/>
          <p:cNvSpPr/>
          <p:nvPr/>
        </p:nvSpPr>
        <p:spPr>
          <a:xfrm>
            <a:off x="1491480" y="4653720"/>
            <a:ext cx="360" cy="689040"/>
          </a:xfrm>
          <a:prstGeom prst="line">
            <a:avLst/>
          </a:prstGeom>
          <a:ln w="38160">
            <a:solidFill>
              <a:srgbClr val="003bc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Straight Connector 14"/>
          <p:cNvSpPr/>
          <p:nvPr/>
        </p:nvSpPr>
        <p:spPr>
          <a:xfrm>
            <a:off x="4041360" y="3484800"/>
            <a:ext cx="360" cy="1168920"/>
          </a:xfrm>
          <a:prstGeom prst="line">
            <a:avLst/>
          </a:prstGeom>
          <a:ln w="38160">
            <a:solidFill>
              <a:srgbClr val="003bc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Straight Connector 17"/>
          <p:cNvSpPr/>
          <p:nvPr/>
        </p:nvSpPr>
        <p:spPr>
          <a:xfrm>
            <a:off x="7081200" y="3036600"/>
            <a:ext cx="360" cy="1152360"/>
          </a:xfrm>
          <a:prstGeom prst="line">
            <a:avLst/>
          </a:prstGeom>
          <a:ln w="38160">
            <a:solidFill>
              <a:srgbClr val="003bc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Box 21"/>
          <p:cNvSpPr/>
          <p:nvPr/>
        </p:nvSpPr>
        <p:spPr>
          <a:xfrm>
            <a:off x="493920" y="5846400"/>
            <a:ext cx="22150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The 90-ies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TextBox 22"/>
          <p:cNvSpPr/>
          <p:nvPr/>
        </p:nvSpPr>
        <p:spPr>
          <a:xfrm>
            <a:off x="3605400" y="5846400"/>
            <a:ext cx="810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2000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TextBox 23"/>
          <p:cNvSpPr/>
          <p:nvPr/>
        </p:nvSpPr>
        <p:spPr>
          <a:xfrm>
            <a:off x="7775280" y="5848560"/>
            <a:ext cx="20282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Today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TextBox 23"/>
          <p:cNvSpPr/>
          <p:nvPr/>
        </p:nvSpPr>
        <p:spPr>
          <a:xfrm>
            <a:off x="6414120" y="5846400"/>
            <a:ext cx="971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2015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"/>
          <p:cNvSpPr/>
          <p:nvPr/>
        </p:nvSpPr>
        <p:spPr>
          <a:xfrm>
            <a:off x="8385120" y="2057400"/>
            <a:ext cx="3044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Data Lakehouses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Right Arrow 11"/>
          <p:cNvSpPr/>
          <p:nvPr/>
        </p:nvSpPr>
        <p:spPr>
          <a:xfrm>
            <a:off x="9387720" y="3612960"/>
            <a:ext cx="1948320" cy="37872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b0f0"/>
              </a:gs>
              <a:gs pos="100000">
                <a:srgbClr val="abc0e4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Straight Connector 17"/>
          <p:cNvSpPr/>
          <p:nvPr/>
        </p:nvSpPr>
        <p:spPr>
          <a:xfrm>
            <a:off x="9387720" y="2561400"/>
            <a:ext cx="360" cy="923400"/>
          </a:xfrm>
          <a:prstGeom prst="line">
            <a:avLst/>
          </a:prstGeom>
          <a:ln w="38160">
            <a:solidFill>
              <a:srgbClr val="003bc9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5257800" y="2743200"/>
            <a:ext cx="3885840" cy="3594240"/>
          </a:xfrm>
          <a:prstGeom prst="rect">
            <a:avLst/>
          </a:prstGeom>
          <a:ln w="0">
            <a:noFill/>
          </a:ln>
        </p:spPr>
      </p:pic>
      <p:grpSp>
        <p:nvGrpSpPr>
          <p:cNvPr id="280" name=""/>
          <p:cNvGrpSpPr/>
          <p:nvPr/>
        </p:nvGrpSpPr>
        <p:grpSpPr>
          <a:xfrm>
            <a:off x="6629400" y="4750200"/>
            <a:ext cx="1142640" cy="1371240"/>
            <a:chOff x="6629400" y="4750200"/>
            <a:chExt cx="1142640" cy="1371240"/>
          </a:xfrm>
        </p:grpSpPr>
        <p:sp>
          <p:nvSpPr>
            <p:cNvPr id="281" name=""/>
            <p:cNvSpPr/>
            <p:nvPr/>
          </p:nvSpPr>
          <p:spPr>
            <a:xfrm>
              <a:off x="6629400" y="5512320"/>
              <a:ext cx="1142640" cy="60912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Deltalake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2" name=""/>
            <p:cNvSpPr/>
            <p:nvPr/>
          </p:nvSpPr>
          <p:spPr>
            <a:xfrm>
              <a:off x="6629400" y="4750200"/>
              <a:ext cx="1142640" cy="609120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Apache Iceberg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3" name="TextBox 11"/>
          <p:cNvSpPr/>
          <p:nvPr/>
        </p:nvSpPr>
        <p:spPr>
          <a:xfrm>
            <a:off x="5034600" y="228600"/>
            <a:ext cx="34232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Data Lakehouses (Level 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5943600" y="4343400"/>
            <a:ext cx="2603520" cy="5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Cloud Object Store (S3)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1371600" y="1652760"/>
            <a:ext cx="1673280" cy="1547640"/>
          </a:xfrm>
          <a:prstGeom prst="rect">
            <a:avLst/>
          </a:prstGeom>
          <a:ln w="0">
            <a:noFill/>
          </a:ln>
        </p:spPr>
      </p:pic>
      <p:pic>
        <p:nvPicPr>
          <p:cNvPr id="286" name="" descr=""/>
          <p:cNvPicPr/>
          <p:nvPr/>
        </p:nvPicPr>
        <p:blipFill>
          <a:blip r:embed="rId3"/>
          <a:stretch/>
        </p:blipFill>
        <p:spPr>
          <a:xfrm>
            <a:off x="1371600" y="3429360"/>
            <a:ext cx="1673280" cy="154764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4"/>
          <a:stretch/>
        </p:blipFill>
        <p:spPr>
          <a:xfrm>
            <a:off x="1371600" y="5081760"/>
            <a:ext cx="1673280" cy="154764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2482920" y="2514960"/>
            <a:ext cx="3689280" cy="1600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 flipV="1">
            <a:off x="2341080" y="4115160"/>
            <a:ext cx="383112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 flipV="1">
            <a:off x="2057400" y="4115160"/>
            <a:ext cx="4114800" cy="2057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TextBox 15"/>
          <p:cNvSpPr/>
          <p:nvPr/>
        </p:nvSpPr>
        <p:spPr>
          <a:xfrm>
            <a:off x="3900600" y="3657960"/>
            <a:ext cx="3618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IBM Plex Sans"/>
                <a:ea typeface="ＭＳ Ｐゴシック"/>
              </a:rPr>
              <a:t>ETL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1600200" y="2397240"/>
            <a:ext cx="1004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RDBMS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1600200" y="4226040"/>
            <a:ext cx="1004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RDBMS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1509480" y="5826240"/>
            <a:ext cx="1004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RDBMS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5"/>
          <a:stretch/>
        </p:blipFill>
        <p:spPr>
          <a:xfrm>
            <a:off x="2857680" y="343080"/>
            <a:ext cx="2856960" cy="2856960"/>
          </a:xfrm>
          <a:prstGeom prst="rect">
            <a:avLst/>
          </a:prstGeom>
          <a:ln w="0">
            <a:noFill/>
          </a:ln>
        </p:spPr>
      </p:pic>
      <p:sp>
        <p:nvSpPr>
          <p:cNvPr id="296" name=""/>
          <p:cNvSpPr/>
          <p:nvPr/>
        </p:nvSpPr>
        <p:spPr>
          <a:xfrm>
            <a:off x="4800600" y="1828800"/>
            <a:ext cx="1371600" cy="2286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>
            <a:off x="9829800" y="3886560"/>
            <a:ext cx="15998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9829800" y="2743560"/>
            <a:ext cx="1599840" cy="914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7772400" y="1600200"/>
            <a:ext cx="139212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4000" spc="-1" strike="noStrike">
                <a:latin typeface="Arial"/>
              </a:rPr>
              <a:t>ACID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54"/>
          <p:cNvSpPr/>
          <p:nvPr/>
        </p:nvSpPr>
        <p:spPr>
          <a:xfrm>
            <a:off x="9565560" y="3498480"/>
            <a:ext cx="1994040" cy="726840"/>
          </a:xfrm>
          <a:prstGeom prst="rect">
            <a:avLst/>
          </a:prstGeom>
          <a:noFill/>
          <a:ln w="0">
            <a:solidFill>
              <a:srgbClr val="3b3838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824760" y="150840"/>
            <a:ext cx="1051488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IBM Plex Sans Light"/>
              </a:rPr>
              <a:t>From Data Lake to Data Lakehouse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2" name="Textfeld 88"/>
          <p:cNvSpPr/>
          <p:nvPr/>
        </p:nvSpPr>
        <p:spPr>
          <a:xfrm>
            <a:off x="151560" y="2612880"/>
            <a:ext cx="17784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Telemetry Data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303" name="Group 100"/>
          <p:cNvGrpSpPr/>
          <p:nvPr/>
        </p:nvGrpSpPr>
        <p:grpSpPr>
          <a:xfrm>
            <a:off x="298080" y="1672560"/>
            <a:ext cx="1314360" cy="899640"/>
            <a:chOff x="298080" y="1672560"/>
            <a:chExt cx="1314360" cy="899640"/>
          </a:xfrm>
        </p:grpSpPr>
        <p:sp>
          <p:nvSpPr>
            <p:cNvPr id="304" name="Oval 101"/>
            <p:cNvSpPr/>
            <p:nvPr/>
          </p:nvSpPr>
          <p:spPr>
            <a:xfrm>
              <a:off x="1062000" y="2286720"/>
              <a:ext cx="150840" cy="151200"/>
            </a:xfrm>
            <a:prstGeom prst="ellipse">
              <a:avLst/>
            </a:prstGeom>
            <a:solidFill>
              <a:srgbClr val="4173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Oval 102"/>
            <p:cNvSpPr/>
            <p:nvPr/>
          </p:nvSpPr>
          <p:spPr>
            <a:xfrm>
              <a:off x="1256040" y="2303640"/>
              <a:ext cx="150840" cy="151200"/>
            </a:xfrm>
            <a:prstGeom prst="ellipse">
              <a:avLst/>
            </a:prstGeom>
            <a:solidFill>
              <a:srgbClr val="4173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Oval 103"/>
            <p:cNvSpPr/>
            <p:nvPr/>
          </p:nvSpPr>
          <p:spPr>
            <a:xfrm>
              <a:off x="585000" y="2109960"/>
              <a:ext cx="150840" cy="151200"/>
            </a:xfrm>
            <a:prstGeom prst="ellipse">
              <a:avLst/>
            </a:prstGeom>
            <a:solidFill>
              <a:srgbClr val="4173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Oval 104"/>
            <p:cNvSpPr/>
            <p:nvPr/>
          </p:nvSpPr>
          <p:spPr>
            <a:xfrm>
              <a:off x="1129320" y="2090520"/>
              <a:ext cx="150840" cy="151200"/>
            </a:xfrm>
            <a:prstGeom prst="ellipse">
              <a:avLst/>
            </a:prstGeom>
            <a:solidFill>
              <a:srgbClr val="4173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Oval 105"/>
            <p:cNvSpPr/>
            <p:nvPr/>
          </p:nvSpPr>
          <p:spPr>
            <a:xfrm>
              <a:off x="1461600" y="2421000"/>
              <a:ext cx="150840" cy="151200"/>
            </a:xfrm>
            <a:prstGeom prst="ellipse">
              <a:avLst/>
            </a:prstGeom>
            <a:solidFill>
              <a:srgbClr val="4173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Oval 106"/>
            <p:cNvSpPr/>
            <p:nvPr/>
          </p:nvSpPr>
          <p:spPr>
            <a:xfrm>
              <a:off x="889920" y="1958040"/>
              <a:ext cx="150840" cy="151200"/>
            </a:xfrm>
            <a:prstGeom prst="ellipse">
              <a:avLst/>
            </a:prstGeom>
            <a:solidFill>
              <a:srgbClr val="4173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Oval 107"/>
            <p:cNvSpPr/>
            <p:nvPr/>
          </p:nvSpPr>
          <p:spPr>
            <a:xfrm>
              <a:off x="603360" y="1855440"/>
              <a:ext cx="150840" cy="151200"/>
            </a:xfrm>
            <a:prstGeom prst="ellipse">
              <a:avLst/>
            </a:prstGeom>
            <a:solidFill>
              <a:srgbClr val="4173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Oval 108"/>
            <p:cNvSpPr/>
            <p:nvPr/>
          </p:nvSpPr>
          <p:spPr>
            <a:xfrm>
              <a:off x="298080" y="2034000"/>
              <a:ext cx="150840" cy="151200"/>
            </a:xfrm>
            <a:prstGeom prst="ellipse">
              <a:avLst/>
            </a:prstGeom>
            <a:solidFill>
              <a:srgbClr val="4173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Oval 109"/>
            <p:cNvSpPr/>
            <p:nvPr/>
          </p:nvSpPr>
          <p:spPr>
            <a:xfrm>
              <a:off x="792000" y="2227680"/>
              <a:ext cx="150840" cy="151200"/>
            </a:xfrm>
            <a:prstGeom prst="ellipse">
              <a:avLst/>
            </a:prstGeom>
            <a:solidFill>
              <a:srgbClr val="4173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Oval 110"/>
            <p:cNvSpPr/>
            <p:nvPr/>
          </p:nvSpPr>
          <p:spPr>
            <a:xfrm>
              <a:off x="780840" y="1672560"/>
              <a:ext cx="150840" cy="151200"/>
            </a:xfrm>
            <a:prstGeom prst="ellipse">
              <a:avLst/>
            </a:prstGeom>
            <a:solidFill>
              <a:srgbClr val="4173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4" name="Textfeld 88"/>
          <p:cNvSpPr/>
          <p:nvPr/>
        </p:nvSpPr>
        <p:spPr>
          <a:xfrm>
            <a:off x="3374280" y="2234160"/>
            <a:ext cx="10134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Explore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5" name="Textfeld 88"/>
          <p:cNvSpPr/>
          <p:nvPr/>
        </p:nvSpPr>
        <p:spPr>
          <a:xfrm rot="20171400">
            <a:off x="1940760" y="4172760"/>
            <a:ext cx="1214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ETL</a:t>
            </a: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 or </a:t>
            </a:r>
            <a:r>
              <a:rPr b="1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CDC</a:t>
            </a: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 Replication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Textfeld 88"/>
          <p:cNvSpPr/>
          <p:nvPr/>
        </p:nvSpPr>
        <p:spPr>
          <a:xfrm>
            <a:off x="4441320" y="2248200"/>
            <a:ext cx="8028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Prep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7" name="Textfeld 88"/>
          <p:cNvSpPr/>
          <p:nvPr/>
        </p:nvSpPr>
        <p:spPr>
          <a:xfrm>
            <a:off x="5348160" y="2255760"/>
            <a:ext cx="8985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Enrich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8" name="Textfeld 88"/>
          <p:cNvSpPr/>
          <p:nvPr/>
        </p:nvSpPr>
        <p:spPr>
          <a:xfrm rot="1276800">
            <a:off x="2045880" y="2724480"/>
            <a:ext cx="12643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Streaming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9" name="Textfeld 88"/>
          <p:cNvSpPr/>
          <p:nvPr/>
        </p:nvSpPr>
        <p:spPr>
          <a:xfrm>
            <a:off x="6248160" y="2248200"/>
            <a:ext cx="1129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Optimize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0" name="Textfeld 88"/>
          <p:cNvSpPr/>
          <p:nvPr/>
        </p:nvSpPr>
        <p:spPr>
          <a:xfrm>
            <a:off x="7201800" y="2244600"/>
            <a:ext cx="13734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Batch Query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1" name="Textfeld 88"/>
          <p:cNvSpPr/>
          <p:nvPr/>
        </p:nvSpPr>
        <p:spPr>
          <a:xfrm>
            <a:off x="5050080" y="4651920"/>
            <a:ext cx="3255840" cy="17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>
              <a:lnSpc>
                <a:spcPts val="2667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IBM Plex Sans"/>
                <a:ea typeface="DejaVu Sans"/>
              </a:rPr>
              <a:t>Seamless Elasticity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ts val="2667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IBM Plex Sans"/>
                <a:ea typeface="DejaVu Sans"/>
              </a:rPr>
              <a:t>Seamless Scalability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ts val="2667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IBM Plex Sans"/>
                <a:ea typeface="DejaVu Sans"/>
              </a:rPr>
              <a:t>Highly Cost Effective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ts val="2667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IBM Plex Sans"/>
                <a:ea typeface="DejaVu Sans"/>
              </a:rPr>
              <a:t>Long Term Retention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ts val="2667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IBM Plex Sans"/>
                <a:ea typeface="DejaVu Sans"/>
              </a:rPr>
              <a:t>Any data formats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2" name="Textfeld 88"/>
          <p:cNvSpPr/>
          <p:nvPr/>
        </p:nvSpPr>
        <p:spPr>
          <a:xfrm>
            <a:off x="7960320" y="3605400"/>
            <a:ext cx="619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ETL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23" name="Graphic 120" descr=""/>
          <p:cNvPicPr/>
          <p:nvPr/>
        </p:nvPicPr>
        <p:blipFill>
          <a:blip r:embed="rId1"/>
          <a:stretch/>
        </p:blipFill>
        <p:spPr>
          <a:xfrm>
            <a:off x="575640" y="4872240"/>
            <a:ext cx="1196280" cy="1196280"/>
          </a:xfrm>
          <a:prstGeom prst="rect">
            <a:avLst/>
          </a:prstGeom>
          <a:ln w="0">
            <a:noFill/>
          </a:ln>
        </p:spPr>
      </p:pic>
      <p:sp>
        <p:nvSpPr>
          <p:cNvPr id="324" name="Straight Arrow Connector 121"/>
          <p:cNvSpPr/>
          <p:nvPr/>
        </p:nvSpPr>
        <p:spPr>
          <a:xfrm flipV="1">
            <a:off x="1972440" y="4343040"/>
            <a:ext cx="1484280" cy="64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9a6ff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5" name="Straight Arrow Connector 122"/>
          <p:cNvSpPr/>
          <p:nvPr/>
        </p:nvSpPr>
        <p:spPr>
          <a:xfrm>
            <a:off x="1942920" y="2747520"/>
            <a:ext cx="1505880" cy="57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9a6ff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6" name="Straight Arrow Connector 123"/>
          <p:cNvSpPr/>
          <p:nvPr/>
        </p:nvSpPr>
        <p:spPr>
          <a:xfrm flipH="1">
            <a:off x="4753800" y="2592360"/>
            <a:ext cx="468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9a6ff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7" name="Straight Arrow Connector 124"/>
          <p:cNvSpPr/>
          <p:nvPr/>
        </p:nvSpPr>
        <p:spPr>
          <a:xfrm flipH="1">
            <a:off x="5737680" y="2583000"/>
            <a:ext cx="468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9a6ff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8" name="Straight Arrow Connector 125"/>
          <p:cNvSpPr/>
          <p:nvPr/>
        </p:nvSpPr>
        <p:spPr>
          <a:xfrm flipH="1">
            <a:off x="6719040" y="2583000"/>
            <a:ext cx="468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9a6ff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9" name="Straight Arrow Connector 126"/>
          <p:cNvSpPr/>
          <p:nvPr/>
        </p:nvSpPr>
        <p:spPr>
          <a:xfrm flipH="1">
            <a:off x="3835800" y="2583000"/>
            <a:ext cx="468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9a6ff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0" name="Straight Arrow Connector 127"/>
          <p:cNvSpPr/>
          <p:nvPr/>
        </p:nvSpPr>
        <p:spPr>
          <a:xfrm flipH="1">
            <a:off x="7806960" y="2603520"/>
            <a:ext cx="468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9a6ff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331" name="Group 128"/>
          <p:cNvGrpSpPr/>
          <p:nvPr/>
        </p:nvGrpSpPr>
        <p:grpSpPr>
          <a:xfrm>
            <a:off x="5050800" y="4494960"/>
            <a:ext cx="1891440" cy="258840"/>
            <a:chOff x="5050800" y="4494960"/>
            <a:chExt cx="1891440" cy="258840"/>
          </a:xfrm>
        </p:grpSpPr>
        <p:sp>
          <p:nvSpPr>
            <p:cNvPr id="332" name="Left Bracket 129"/>
            <p:cNvSpPr/>
            <p:nvPr/>
          </p:nvSpPr>
          <p:spPr>
            <a:xfrm rot="5400000">
              <a:off x="5931360" y="3742920"/>
              <a:ext cx="129960" cy="1891440"/>
            </a:xfrm>
            <a:prstGeom prst="leftBracket">
              <a:avLst>
                <a:gd name="adj" fmla="val 8333"/>
              </a:avLst>
            </a:prstGeom>
            <a:noFill/>
            <a:ln w="9360">
              <a:solidFill>
                <a:srgbClr val="00206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Straight Connector 130"/>
            <p:cNvSpPr/>
            <p:nvPr/>
          </p:nvSpPr>
          <p:spPr>
            <a:xfrm>
              <a:off x="5987880" y="4494960"/>
              <a:ext cx="360" cy="128520"/>
            </a:xfrm>
            <a:prstGeom prst="line">
              <a:avLst/>
            </a:prstGeom>
            <a:ln w="9360">
              <a:solidFill>
                <a:srgbClr val="00206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4" name="Straight Arrow Connector 131"/>
          <p:cNvSpPr/>
          <p:nvPr/>
        </p:nvSpPr>
        <p:spPr>
          <a:xfrm>
            <a:off x="7957440" y="3966480"/>
            <a:ext cx="57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757575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35" name="TextBox 132"/>
          <p:cNvSpPr/>
          <p:nvPr/>
        </p:nvSpPr>
        <p:spPr>
          <a:xfrm>
            <a:off x="600840" y="5972040"/>
            <a:ext cx="1055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Databases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6" name="Textfeld 88"/>
          <p:cNvSpPr/>
          <p:nvPr/>
        </p:nvSpPr>
        <p:spPr>
          <a:xfrm>
            <a:off x="8494920" y="4642560"/>
            <a:ext cx="250812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>
              <a:lnSpc>
                <a:spcPts val="2667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IBM Plex Sans"/>
                <a:ea typeface="DejaVu Sans"/>
              </a:rPr>
              <a:t>Response Time SLAs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ts val="2667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200" spc="-1" strike="noStrike">
                <a:solidFill>
                  <a:srgbClr val="000000"/>
                </a:solidFill>
                <a:latin typeface="IBM Plex Sans"/>
                <a:ea typeface="DejaVu Sans"/>
              </a:rPr>
              <a:t>Warm High-quality Data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37" name="Group 134"/>
          <p:cNvGrpSpPr/>
          <p:nvPr/>
        </p:nvGrpSpPr>
        <p:grpSpPr>
          <a:xfrm>
            <a:off x="8503200" y="4448160"/>
            <a:ext cx="2138760" cy="333000"/>
            <a:chOff x="8503200" y="4448160"/>
            <a:chExt cx="2138760" cy="333000"/>
          </a:xfrm>
        </p:grpSpPr>
        <p:sp>
          <p:nvSpPr>
            <p:cNvPr id="338" name="Left Bracket 135"/>
            <p:cNvSpPr/>
            <p:nvPr/>
          </p:nvSpPr>
          <p:spPr>
            <a:xfrm rot="5400000">
              <a:off x="9488880" y="3628080"/>
              <a:ext cx="167400" cy="2138760"/>
            </a:xfrm>
            <a:prstGeom prst="leftBracket">
              <a:avLst>
                <a:gd name="adj" fmla="val 8333"/>
              </a:avLst>
            </a:prstGeom>
            <a:noFill/>
            <a:ln w="9360">
              <a:solidFill>
                <a:srgbClr val="00206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Straight Connector 136"/>
            <p:cNvSpPr/>
            <p:nvPr/>
          </p:nvSpPr>
          <p:spPr>
            <a:xfrm>
              <a:off x="9562680" y="4448160"/>
              <a:ext cx="360" cy="165240"/>
            </a:xfrm>
            <a:prstGeom prst="line">
              <a:avLst/>
            </a:prstGeom>
            <a:ln w="9360">
              <a:solidFill>
                <a:srgbClr val="00206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0" name="Rectangle 137"/>
          <p:cNvSpPr/>
          <p:nvPr/>
        </p:nvSpPr>
        <p:spPr>
          <a:xfrm>
            <a:off x="4222080" y="4738320"/>
            <a:ext cx="4911480" cy="12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Rectangle 138"/>
          <p:cNvSpPr/>
          <p:nvPr/>
        </p:nvSpPr>
        <p:spPr>
          <a:xfrm>
            <a:off x="3381120" y="3402360"/>
            <a:ext cx="4575600" cy="874080"/>
          </a:xfrm>
          <a:prstGeom prst="rect">
            <a:avLst/>
          </a:prstGeom>
          <a:solidFill>
            <a:srgbClr val="0064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Cloud Data Lake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2" name="Rectangle 139"/>
          <p:cNvSpPr/>
          <p:nvPr/>
        </p:nvSpPr>
        <p:spPr>
          <a:xfrm>
            <a:off x="3381120" y="1326960"/>
            <a:ext cx="8379000" cy="874080"/>
          </a:xfrm>
          <a:prstGeom prst="rect">
            <a:avLst/>
          </a:prstGeom>
          <a:solidFill>
            <a:srgbClr val="0064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Analytics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feld 88"/>
          <p:cNvSpPr/>
          <p:nvPr/>
        </p:nvSpPr>
        <p:spPr>
          <a:xfrm>
            <a:off x="8360280" y="2269440"/>
            <a:ext cx="12351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Interactive Query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4" name="Textfeld 88"/>
          <p:cNvSpPr/>
          <p:nvPr/>
        </p:nvSpPr>
        <p:spPr>
          <a:xfrm>
            <a:off x="9355320" y="2262960"/>
            <a:ext cx="14601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Transactional Consistency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5" name="Rectangle 142"/>
          <p:cNvSpPr/>
          <p:nvPr/>
        </p:nvSpPr>
        <p:spPr>
          <a:xfrm>
            <a:off x="8637480" y="3498480"/>
            <a:ext cx="1994040" cy="726840"/>
          </a:xfrm>
          <a:prstGeom prst="rect">
            <a:avLst/>
          </a:prstGeom>
          <a:solidFill>
            <a:srgbClr val="757575"/>
          </a:solidFill>
          <a:ln w="0">
            <a:solidFill>
              <a:srgbClr val="757575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DWH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6" name="Straight Arrow Connector 143"/>
          <p:cNvSpPr/>
          <p:nvPr/>
        </p:nvSpPr>
        <p:spPr>
          <a:xfrm flipH="1">
            <a:off x="8970840" y="2792520"/>
            <a:ext cx="6120" cy="39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9a6ff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7" name="Straight Arrow Connector 144"/>
          <p:cNvSpPr/>
          <p:nvPr/>
        </p:nvSpPr>
        <p:spPr>
          <a:xfrm flipH="1">
            <a:off x="10062360" y="2814120"/>
            <a:ext cx="612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9a6ff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48" name="Textfeld 88"/>
          <p:cNvSpPr/>
          <p:nvPr/>
        </p:nvSpPr>
        <p:spPr>
          <a:xfrm>
            <a:off x="10632240" y="2280600"/>
            <a:ext cx="1235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BM Plex Sans"/>
                <a:ea typeface="DejaVu Sans"/>
              </a:rPr>
              <a:t>ML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9" name="Straight Arrow Connector 52"/>
          <p:cNvSpPr/>
          <p:nvPr/>
        </p:nvSpPr>
        <p:spPr>
          <a:xfrm flipH="1">
            <a:off x="11242800" y="2588400"/>
            <a:ext cx="6120" cy="60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9a6ff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50" name="Textfeld 88"/>
          <p:cNvSpPr/>
          <p:nvPr/>
        </p:nvSpPr>
        <p:spPr>
          <a:xfrm>
            <a:off x="10940400" y="3647160"/>
            <a:ext cx="6192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IBM Plex Sans"/>
                <a:ea typeface="DejaVu Sans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Rectangle 145"/>
          <p:cNvSpPr/>
          <p:nvPr/>
        </p:nvSpPr>
        <p:spPr>
          <a:xfrm>
            <a:off x="3394080" y="3396960"/>
            <a:ext cx="8441280" cy="874080"/>
          </a:xfrm>
          <a:prstGeom prst="rect">
            <a:avLst/>
          </a:prstGeom>
          <a:solidFill>
            <a:srgbClr val="0064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Cloud Data Lakehouse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54081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2021-05-21T04:37:08Z</dcterms:created>
  <dc:creator>ALAN BIVENS</dc:creator>
  <dc:description/>
  <dc:language>en-US</dc:language>
  <cp:lastModifiedBy/>
  <dcterms:modified xsi:type="dcterms:W3CDTF">2022-10-19T12:08:11Z</dcterms:modified>
  <cp:revision>402</cp:revision>
  <dc:subject/>
  <dc:title>Cloud / Data &amp; AI Howard / Daniel Austin Meeting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7</vt:r8>
  </property>
  <property fmtid="{D5CDD505-2E9C-101B-9397-08002B2CF9AE}" pid="3" name="PresentationFormat">
    <vt:lpwstr>Widescreen</vt:lpwstr>
  </property>
  <property fmtid="{D5CDD505-2E9C-101B-9397-08002B2CF9AE}" pid="4" name="Slides">
    <vt:r8>18</vt:r8>
  </property>
</Properties>
</file>