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3" d="100"/>
          <a:sy n="63" d="100"/>
        </p:scale>
        <p:origin x="10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64AA-CC13-7448-D4BE-91C73FAD1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42FCBB-300B-EAFC-9B4C-8ECD03D06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7550B4-6E9B-DA49-6AD7-D364FCAC16BB}"/>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5" name="Footer Placeholder 4">
            <a:extLst>
              <a:ext uri="{FF2B5EF4-FFF2-40B4-BE49-F238E27FC236}">
                <a16:creationId xmlns:a16="http://schemas.microsoft.com/office/drawing/2014/main" id="{718E00A9-B91D-2095-9483-0FC540768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E7BAB-1B5B-9C02-E865-3122172662BC}"/>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353368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3A6E-2A2D-13EE-6D60-D578D911AB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EB48C5-2346-BA3D-AFD1-12277BC2C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DF5CB-163E-807E-5EE3-092711C61B2B}"/>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5" name="Footer Placeholder 4">
            <a:extLst>
              <a:ext uri="{FF2B5EF4-FFF2-40B4-BE49-F238E27FC236}">
                <a16:creationId xmlns:a16="http://schemas.microsoft.com/office/drawing/2014/main" id="{4C95F076-78AB-AB77-4F6C-82D1715A8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740EA-4FE2-61DE-F093-79AC464E9344}"/>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241090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35E8E-4A2F-4567-76C0-F0C811787D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CCE73B-8F26-6531-E9DC-0D6B47555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420E8-16A3-AF37-1396-771B9FADA75A}"/>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5" name="Footer Placeholder 4">
            <a:extLst>
              <a:ext uri="{FF2B5EF4-FFF2-40B4-BE49-F238E27FC236}">
                <a16:creationId xmlns:a16="http://schemas.microsoft.com/office/drawing/2014/main" id="{77D8FDA0-79B7-43BA-75D7-A822C70CC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9781D-7D10-B010-5A43-2397F3DF0219}"/>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361555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95DA-4463-C74E-19DC-6FCC23D450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37D28D-9567-F626-BB7C-6C96236911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6C905-500E-A9DB-6F7C-788A48701314}"/>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5" name="Footer Placeholder 4">
            <a:extLst>
              <a:ext uri="{FF2B5EF4-FFF2-40B4-BE49-F238E27FC236}">
                <a16:creationId xmlns:a16="http://schemas.microsoft.com/office/drawing/2014/main" id="{09D5D3C8-02D5-30A9-4B82-160859160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CD4D9-A114-0BD2-23A3-F00704EC77F6}"/>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312949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277F-59A2-4211-4578-2C8D0E107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06E5A-B878-8396-378A-6D89D7594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92227-AB3F-06C1-F90D-7DBE1B43128D}"/>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5" name="Footer Placeholder 4">
            <a:extLst>
              <a:ext uri="{FF2B5EF4-FFF2-40B4-BE49-F238E27FC236}">
                <a16:creationId xmlns:a16="http://schemas.microsoft.com/office/drawing/2014/main" id="{4453879E-0D92-83A2-20AB-8B473B0083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7742E-F68D-BD3D-8498-4FBFDD7F9965}"/>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265224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EEB7-C2E4-BEFA-8A91-6FD22E72B4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BDF444-B523-C822-2104-4880FEC4D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D55A2C-CF34-B3DF-8EBB-D79D9033E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765D51-137F-F6F4-F9BA-BB21EB590DDF}"/>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6" name="Footer Placeholder 5">
            <a:extLst>
              <a:ext uri="{FF2B5EF4-FFF2-40B4-BE49-F238E27FC236}">
                <a16:creationId xmlns:a16="http://schemas.microsoft.com/office/drawing/2014/main" id="{8A6B5210-78AE-A904-AD1A-6AC871E2A2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296559-C514-96CF-3AAD-F97F91CBF47C}"/>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105655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3A5D-F9B2-F560-F2AD-389D5CC94F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4836F-1ABF-120B-AA5F-629EAD68F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98797-8F58-E863-91CA-8AB486B0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CA3D7A-146C-44DE-4318-4C50A24A0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5FB46-6A5F-243A-18B7-411C594C5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E34815-9846-06C8-333D-56217E9D255B}"/>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8" name="Footer Placeholder 7">
            <a:extLst>
              <a:ext uri="{FF2B5EF4-FFF2-40B4-BE49-F238E27FC236}">
                <a16:creationId xmlns:a16="http://schemas.microsoft.com/office/drawing/2014/main" id="{1D95AA32-D237-62A8-2334-72DD62061A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4D1EB7-BDE9-87A1-207F-49CB9FCF5AA7}"/>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228990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839D-7686-6F36-699F-A754C35591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071959-1B36-534E-EC9E-9198AD3F2DD7}"/>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4" name="Footer Placeholder 3">
            <a:extLst>
              <a:ext uri="{FF2B5EF4-FFF2-40B4-BE49-F238E27FC236}">
                <a16:creationId xmlns:a16="http://schemas.microsoft.com/office/drawing/2014/main" id="{52C484EC-28DB-7C11-FEF6-2DD6C807D0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DFDE9B-C246-2A0A-4899-D712A7392E73}"/>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281821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E0270-E13A-2DDA-1ED6-8A80C3376AC9}"/>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3" name="Footer Placeholder 2">
            <a:extLst>
              <a:ext uri="{FF2B5EF4-FFF2-40B4-BE49-F238E27FC236}">
                <a16:creationId xmlns:a16="http://schemas.microsoft.com/office/drawing/2014/main" id="{E444647E-50D8-501F-219C-04B524C73E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E35941-DCAA-11C4-938E-55C1EBEBAD89}"/>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7448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40C3-CCFF-E460-FA8A-15C726A8B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3F8AAF-68A1-DC5E-D803-EDD063CFC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83CF2F-0AB8-0D74-9BE6-4130F62C8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E39D9-34F7-8738-48F3-CC2886CBCE8A}"/>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6" name="Footer Placeholder 5">
            <a:extLst>
              <a:ext uri="{FF2B5EF4-FFF2-40B4-BE49-F238E27FC236}">
                <a16:creationId xmlns:a16="http://schemas.microsoft.com/office/drawing/2014/main" id="{4969E3CF-C010-D17B-0174-058F06739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A9C52-7E75-E33A-84AB-BF9750B820D7}"/>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15463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28AC-49E3-BAB8-5D4A-BE5D3FEFF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B4304D-B9CC-6D3C-57C4-7D07B24CC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14B26E-FB60-96DD-587B-27EF813F5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89E55-7247-9313-8B71-B57E076483D0}"/>
              </a:ext>
            </a:extLst>
          </p:cNvPr>
          <p:cNvSpPr>
            <a:spLocks noGrp="1"/>
          </p:cNvSpPr>
          <p:nvPr>
            <p:ph type="dt" sz="half" idx="10"/>
          </p:nvPr>
        </p:nvSpPr>
        <p:spPr/>
        <p:txBody>
          <a:bodyPr/>
          <a:lstStyle/>
          <a:p>
            <a:fld id="{4810AA35-B975-4C05-B9F1-7BDB909E51F9}" type="datetimeFigureOut">
              <a:rPr lang="en-IN" smtClean="0"/>
              <a:t>18-05-2024</a:t>
            </a:fld>
            <a:endParaRPr lang="en-IN"/>
          </a:p>
        </p:txBody>
      </p:sp>
      <p:sp>
        <p:nvSpPr>
          <p:cNvPr id="6" name="Footer Placeholder 5">
            <a:extLst>
              <a:ext uri="{FF2B5EF4-FFF2-40B4-BE49-F238E27FC236}">
                <a16:creationId xmlns:a16="http://schemas.microsoft.com/office/drawing/2014/main" id="{D9848EE3-735F-0DC6-6882-A3C8D3B347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CC9AA3-F88F-2775-725C-C67F21728D07}"/>
              </a:ext>
            </a:extLst>
          </p:cNvPr>
          <p:cNvSpPr>
            <a:spLocks noGrp="1"/>
          </p:cNvSpPr>
          <p:nvPr>
            <p:ph type="sldNum" sz="quarter" idx="12"/>
          </p:nvPr>
        </p:nvSpPr>
        <p:spPr/>
        <p:txBody>
          <a:bodyPr/>
          <a:lstStyle/>
          <a:p>
            <a:fld id="{551A6389-05E7-4CFD-92A5-9B7B44B60AEA}" type="slidenum">
              <a:rPr lang="en-IN" smtClean="0"/>
              <a:t>‹#›</a:t>
            </a:fld>
            <a:endParaRPr lang="en-IN"/>
          </a:p>
        </p:txBody>
      </p:sp>
    </p:spTree>
    <p:extLst>
      <p:ext uri="{BB962C8B-B14F-4D97-AF65-F5344CB8AC3E}">
        <p14:creationId xmlns:p14="http://schemas.microsoft.com/office/powerpoint/2010/main" val="425261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21EC3-80B3-91E4-B638-D333A3E9F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E56B5A-4DEE-5B4D-5A29-09CAB2ACB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58A2B4-5F62-1AAA-3141-AB0FC53D4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0AA35-B975-4C05-B9F1-7BDB909E51F9}" type="datetimeFigureOut">
              <a:rPr lang="en-IN" smtClean="0"/>
              <a:t>18-05-2024</a:t>
            </a:fld>
            <a:endParaRPr lang="en-IN"/>
          </a:p>
        </p:txBody>
      </p:sp>
      <p:sp>
        <p:nvSpPr>
          <p:cNvPr id="5" name="Footer Placeholder 4">
            <a:extLst>
              <a:ext uri="{FF2B5EF4-FFF2-40B4-BE49-F238E27FC236}">
                <a16:creationId xmlns:a16="http://schemas.microsoft.com/office/drawing/2014/main" id="{6770720C-8FB1-8FB5-75D2-8FDDE2926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B9C32D-6E42-C7D1-D445-F8CBB09A6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A6389-05E7-4CFD-92A5-9B7B44B60AEA}" type="slidenum">
              <a:rPr lang="en-IN" smtClean="0"/>
              <a:t>‹#›</a:t>
            </a:fld>
            <a:endParaRPr lang="en-IN"/>
          </a:p>
        </p:txBody>
      </p:sp>
    </p:spTree>
    <p:extLst>
      <p:ext uri="{BB962C8B-B14F-4D97-AF65-F5344CB8AC3E}">
        <p14:creationId xmlns:p14="http://schemas.microsoft.com/office/powerpoint/2010/main" val="96349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ladiart&amp;desig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977-95F7-EE23-30E8-6703E0B60B37}"/>
              </a:ext>
            </a:extLst>
          </p:cNvPr>
          <p:cNvSpPr>
            <a:spLocks noGrp="1"/>
          </p:cNvSpPr>
          <p:nvPr>
            <p:ph type="title"/>
          </p:nvPr>
        </p:nvSpPr>
        <p:spPr>
          <a:xfrm>
            <a:off x="1950720" y="1"/>
            <a:ext cx="7040880" cy="2087879"/>
          </a:xfrm>
        </p:spPr>
        <p:txBody>
          <a:bodyPr>
            <a:normAutofit fontScale="90000"/>
          </a:bodyPr>
          <a:lstStyle/>
          <a:p>
            <a:r>
              <a:rPr lang="en-US" sz="4800" b="1" dirty="0">
                <a:solidFill>
                  <a:srgbClr val="FF0000"/>
                </a:solidFill>
              </a:rPr>
              <a:t>                         </a:t>
            </a:r>
            <a:r>
              <a:rPr lang="en-US" b="1" dirty="0">
                <a:solidFill>
                  <a:srgbClr val="FF0000"/>
                </a:solidFill>
                <a:effectLst>
                  <a:outerShdw blurRad="38100" dist="38100" dir="2700000" algn="tl">
                    <a:srgbClr val="000000">
                      <a:alpha val="43137"/>
                    </a:srgbClr>
                  </a:outerShdw>
                </a:effectLst>
              </a:rPr>
              <a:t>welcome</a:t>
            </a:r>
            <a:br>
              <a:rPr lang="en-US" sz="4800" b="1" dirty="0">
                <a:solidFill>
                  <a:srgbClr val="FF0000"/>
                </a:solidFill>
              </a:rPr>
            </a:br>
            <a:r>
              <a:rPr lang="en-US" sz="4800" b="1" i="1" dirty="0">
                <a:solidFill>
                  <a:srgbClr val="C00000"/>
                </a:solidFill>
              </a:rPr>
              <a:t>        </a:t>
            </a:r>
            <a:r>
              <a:rPr lang="en-US" sz="2000" b="1" i="1" u="none" strike="noStrike" dirty="0">
                <a:solidFill>
                  <a:srgbClr val="C00000"/>
                </a:solidFill>
                <a:effectLst>
                  <a:outerShdw blurRad="38100" dist="38100" dir="2700000" algn="tl">
                    <a:srgbClr val="000000">
                      <a:alpha val="43137"/>
                    </a:srgbClr>
                  </a:outerShdw>
                </a:effectLst>
                <a:latin typeface="Arial" panose="020B0604020202020204" pitchFamily="34" charset="0"/>
              </a:rPr>
              <a:t>Project Title: </a:t>
            </a:r>
            <a:r>
              <a:rPr lang="en-US" sz="2200" b="1" i="1" u="none" strike="noStrike" dirty="0">
                <a:solidFill>
                  <a:srgbClr val="FFFF00"/>
                </a:solidFill>
                <a:effectLst>
                  <a:outerShdw blurRad="38100" dist="38100" dir="2700000" algn="tl">
                    <a:srgbClr val="000000">
                      <a:alpha val="43137"/>
                    </a:srgbClr>
                  </a:outerShdw>
                </a:effectLst>
                <a:latin typeface="Arial" panose="020B0604020202020204" pitchFamily="34" charset="0"/>
              </a:rPr>
              <a:t>Crafting Compelling Web Presences </a:t>
            </a:r>
            <a:br>
              <a:rPr lang="en-US" sz="2000" b="1" dirty="0">
                <a:solidFill>
                  <a:srgbClr val="00B0F0"/>
                </a:solidFill>
                <a:effectLst/>
              </a:rPr>
            </a:br>
            <a:endParaRPr lang="en-IN" sz="4800" b="1" dirty="0">
              <a:solidFill>
                <a:srgbClr val="00B0F0"/>
              </a:solidFill>
            </a:endParaRPr>
          </a:p>
        </p:txBody>
      </p:sp>
      <p:pic>
        <p:nvPicPr>
          <p:cNvPr id="5" name="Content Placeholder 4">
            <a:extLst>
              <a:ext uri="{FF2B5EF4-FFF2-40B4-BE49-F238E27FC236}">
                <a16:creationId xmlns:a16="http://schemas.microsoft.com/office/drawing/2014/main" id="{FC6985F8-056F-FD77-421E-FF672CC48D4A}"/>
              </a:ext>
            </a:extLst>
          </p:cNvPr>
          <p:cNvPicPr>
            <a:picLocks noGrp="1" noChangeAspect="1"/>
          </p:cNvPicPr>
          <p:nvPr>
            <p:ph idx="1"/>
          </p:nvPr>
        </p:nvPicPr>
        <p:blipFill>
          <a:blip r:embed="rId2"/>
          <a:stretch>
            <a:fillRect/>
          </a:stretch>
        </p:blipFill>
        <p:spPr>
          <a:xfrm>
            <a:off x="15240" y="2103120"/>
            <a:ext cx="12192000" cy="4770120"/>
          </a:xfrm>
        </p:spPr>
      </p:pic>
    </p:spTree>
    <p:extLst>
      <p:ext uri="{BB962C8B-B14F-4D97-AF65-F5344CB8AC3E}">
        <p14:creationId xmlns:p14="http://schemas.microsoft.com/office/powerpoint/2010/main" val="202801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04A7-95B1-3D0D-3586-AB5E8A240D0E}"/>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7. Mobile Responsiveness</a:t>
            </a:r>
            <a:endParaRPr lang="en-IN" dirty="0"/>
          </a:p>
        </p:txBody>
      </p:sp>
      <p:pic>
        <p:nvPicPr>
          <p:cNvPr id="5" name="Content Placeholder 4">
            <a:extLst>
              <a:ext uri="{FF2B5EF4-FFF2-40B4-BE49-F238E27FC236}">
                <a16:creationId xmlns:a16="http://schemas.microsoft.com/office/drawing/2014/main" id="{8426B92A-DF1C-A1F3-03AC-88D3EAFF5453}"/>
              </a:ext>
            </a:extLst>
          </p:cNvPr>
          <p:cNvPicPr>
            <a:picLocks noGrp="1" noChangeAspect="1"/>
          </p:cNvPicPr>
          <p:nvPr>
            <p:ph idx="1"/>
          </p:nvPr>
        </p:nvPicPr>
        <p:blipFill>
          <a:blip r:embed="rId2"/>
          <a:stretch>
            <a:fillRect/>
          </a:stretch>
        </p:blipFill>
        <p:spPr>
          <a:xfrm>
            <a:off x="838200" y="1690688"/>
            <a:ext cx="6416040" cy="2896552"/>
          </a:xfrm>
        </p:spPr>
      </p:pic>
      <p:sp>
        <p:nvSpPr>
          <p:cNvPr id="7" name="TextBox 6">
            <a:extLst>
              <a:ext uri="{FF2B5EF4-FFF2-40B4-BE49-F238E27FC236}">
                <a16:creationId xmlns:a16="http://schemas.microsoft.com/office/drawing/2014/main" id="{064404AA-DA4B-2190-60CA-C1574DC04F51}"/>
              </a:ext>
            </a:extLst>
          </p:cNvPr>
          <p:cNvSpPr txBox="1"/>
          <p:nvPr/>
        </p:nvSpPr>
        <p:spPr>
          <a:xfrm>
            <a:off x="838200" y="4699338"/>
            <a:ext cx="10911840" cy="1754326"/>
          </a:xfrm>
          <a:prstGeom prst="rect">
            <a:avLst/>
          </a:prstGeom>
          <a:noFill/>
        </p:spPr>
        <p:txBody>
          <a:bodyPr wrap="square">
            <a:spAutoFit/>
          </a:bodyPr>
          <a:lstStyle/>
          <a:p>
            <a:pPr rtl="0">
              <a:spcBef>
                <a:spcPts val="0"/>
              </a:spcBef>
              <a:spcAft>
                <a:spcPts val="0"/>
              </a:spcAft>
            </a:pPr>
            <a:r>
              <a:rPr lang="en-US" sz="2400" b="0" i="0" u="none" strike="noStrike" dirty="0">
                <a:solidFill>
                  <a:schemeClr val="accent5">
                    <a:lumMod val="75000"/>
                  </a:schemeClr>
                </a:solidFill>
                <a:effectLst/>
                <a:latin typeface="Arial" panose="020B0604020202020204" pitchFamily="34" charset="0"/>
              </a:rPr>
              <a:t>In today's mobile-centric world, having a responsive website that adapts seamlessly to various devices is essential. Mobile-friendly websites not only provide a better user experience but also improve search engine rankings.</a:t>
            </a:r>
            <a:endParaRPr lang="en-US" sz="2400" b="0" dirty="0">
              <a:solidFill>
                <a:schemeClr val="accent5">
                  <a:lumMod val="75000"/>
                </a:schemeClr>
              </a:solidFill>
              <a:effectLst/>
            </a:endParaRPr>
          </a:p>
          <a:p>
            <a:br>
              <a:rPr lang="en-US" dirty="0"/>
            </a:br>
            <a:endParaRPr lang="en-IN" dirty="0"/>
          </a:p>
        </p:txBody>
      </p:sp>
    </p:spTree>
    <p:extLst>
      <p:ext uri="{BB962C8B-B14F-4D97-AF65-F5344CB8AC3E}">
        <p14:creationId xmlns:p14="http://schemas.microsoft.com/office/powerpoint/2010/main" val="339116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BCFC-03DF-CA7F-DBF4-06DC17F2C74A}"/>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8. Builds Brand Authority</a:t>
            </a:r>
            <a:endParaRPr lang="en-IN" dirty="0"/>
          </a:p>
        </p:txBody>
      </p:sp>
      <p:pic>
        <p:nvPicPr>
          <p:cNvPr id="5" name="Content Placeholder 4">
            <a:extLst>
              <a:ext uri="{FF2B5EF4-FFF2-40B4-BE49-F238E27FC236}">
                <a16:creationId xmlns:a16="http://schemas.microsoft.com/office/drawing/2014/main" id="{96A8B034-AD7E-DE7D-9DB4-883DC6D521CE}"/>
              </a:ext>
            </a:extLst>
          </p:cNvPr>
          <p:cNvPicPr>
            <a:picLocks noGrp="1" noChangeAspect="1"/>
          </p:cNvPicPr>
          <p:nvPr>
            <p:ph idx="1"/>
          </p:nvPr>
        </p:nvPicPr>
        <p:blipFill>
          <a:blip r:embed="rId2"/>
          <a:stretch>
            <a:fillRect/>
          </a:stretch>
        </p:blipFill>
        <p:spPr>
          <a:xfrm>
            <a:off x="838200" y="1459071"/>
            <a:ext cx="8180070" cy="2747169"/>
          </a:xfrm>
        </p:spPr>
      </p:pic>
      <p:sp>
        <p:nvSpPr>
          <p:cNvPr id="7" name="TextBox 6">
            <a:extLst>
              <a:ext uri="{FF2B5EF4-FFF2-40B4-BE49-F238E27FC236}">
                <a16:creationId xmlns:a16="http://schemas.microsoft.com/office/drawing/2014/main" id="{5DB472EF-119D-5ADB-3915-FDBC0F1CF262}"/>
              </a:ext>
            </a:extLst>
          </p:cNvPr>
          <p:cNvSpPr txBox="1"/>
          <p:nvPr/>
        </p:nvSpPr>
        <p:spPr>
          <a:xfrm>
            <a:off x="762000" y="4561522"/>
            <a:ext cx="10942320" cy="2308324"/>
          </a:xfrm>
          <a:prstGeom prst="rect">
            <a:avLst/>
          </a:prstGeom>
          <a:noFill/>
        </p:spPr>
        <p:txBody>
          <a:bodyPr wrap="square">
            <a:spAutoFit/>
          </a:bodyPr>
          <a:lstStyle/>
          <a:p>
            <a:pPr rtl="0">
              <a:spcBef>
                <a:spcPts val="0"/>
              </a:spcBef>
              <a:spcAft>
                <a:spcPts val="0"/>
              </a:spcAft>
            </a:pPr>
            <a:r>
              <a:rPr lang="en-US" sz="2400" b="0" i="0" u="none" strike="noStrike" dirty="0">
                <a:solidFill>
                  <a:srgbClr val="FFC000"/>
                </a:solidFill>
                <a:effectLst/>
                <a:latin typeface="Arial" panose="020B0604020202020204" pitchFamily="34" charset="0"/>
              </a:rPr>
              <a:t>A professionally designed website with high-quality content positions the brand as an authority in the industry. Regularly updating the website with informative blogs, case studies, or whitepapers helps establish credibility and trust among the audience.</a:t>
            </a:r>
            <a:endParaRPr lang="en-US" sz="2400" b="0" dirty="0">
              <a:solidFill>
                <a:srgbClr val="FFC000"/>
              </a:solidFill>
              <a:effectLst/>
            </a:endParaRPr>
          </a:p>
          <a:p>
            <a:br>
              <a:rPr lang="en-US" sz="2400" dirty="0"/>
            </a:br>
            <a:endParaRPr lang="en-IN" sz="2400" dirty="0"/>
          </a:p>
        </p:txBody>
      </p:sp>
    </p:spTree>
    <p:extLst>
      <p:ext uri="{BB962C8B-B14F-4D97-AF65-F5344CB8AC3E}">
        <p14:creationId xmlns:p14="http://schemas.microsoft.com/office/powerpoint/2010/main" val="7982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356D-A9D4-B48D-966B-66FF3A843E52}"/>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9. Engagement and Interaction</a:t>
            </a:r>
            <a:endParaRPr lang="en-IN" dirty="0"/>
          </a:p>
        </p:txBody>
      </p:sp>
      <p:pic>
        <p:nvPicPr>
          <p:cNvPr id="5" name="Content Placeholder 4">
            <a:extLst>
              <a:ext uri="{FF2B5EF4-FFF2-40B4-BE49-F238E27FC236}">
                <a16:creationId xmlns:a16="http://schemas.microsoft.com/office/drawing/2014/main" id="{7F986DC7-03CF-DDB3-C5B7-7DCBB3604294}"/>
              </a:ext>
            </a:extLst>
          </p:cNvPr>
          <p:cNvPicPr>
            <a:picLocks noGrp="1" noChangeAspect="1"/>
          </p:cNvPicPr>
          <p:nvPr>
            <p:ph idx="1"/>
          </p:nvPr>
        </p:nvPicPr>
        <p:blipFill>
          <a:blip r:embed="rId2"/>
          <a:stretch>
            <a:fillRect/>
          </a:stretch>
        </p:blipFill>
        <p:spPr>
          <a:xfrm>
            <a:off x="0" y="1690688"/>
            <a:ext cx="9065895" cy="2705100"/>
          </a:xfrm>
        </p:spPr>
      </p:pic>
      <p:sp>
        <p:nvSpPr>
          <p:cNvPr id="7" name="TextBox 6">
            <a:extLst>
              <a:ext uri="{FF2B5EF4-FFF2-40B4-BE49-F238E27FC236}">
                <a16:creationId xmlns:a16="http://schemas.microsoft.com/office/drawing/2014/main" id="{4DC39582-0AC8-F32C-D7D2-1D0EA75AADF5}"/>
              </a:ext>
            </a:extLst>
          </p:cNvPr>
          <p:cNvSpPr txBox="1"/>
          <p:nvPr/>
        </p:nvSpPr>
        <p:spPr>
          <a:xfrm>
            <a:off x="944880" y="4577418"/>
            <a:ext cx="10713720" cy="2308324"/>
          </a:xfrm>
          <a:prstGeom prst="rect">
            <a:avLst/>
          </a:prstGeom>
          <a:noFill/>
        </p:spPr>
        <p:txBody>
          <a:bodyPr wrap="square">
            <a:spAutoFit/>
          </a:bodyPr>
          <a:lstStyle/>
          <a:p>
            <a:pPr rtl="0">
              <a:spcBef>
                <a:spcPts val="0"/>
              </a:spcBef>
              <a:spcAft>
                <a:spcPts val="0"/>
              </a:spcAft>
            </a:pPr>
            <a:r>
              <a:rPr lang="en-US" sz="2400" b="0" i="0" u="none" strike="noStrike" dirty="0">
                <a:solidFill>
                  <a:srgbClr val="C00000"/>
                </a:solidFill>
                <a:effectLst/>
                <a:latin typeface="Arial" panose="020B0604020202020204" pitchFamily="34" charset="0"/>
              </a:rPr>
              <a:t>Websites offer interactive features such as live chat, social media integrations, and comment sections, fostering engagement and interaction with the audience. This two-way communication enhances customer satisfaction and loyalty.</a:t>
            </a:r>
            <a:endParaRPr lang="en-US" sz="2400" b="0" dirty="0">
              <a:solidFill>
                <a:srgbClr val="C00000"/>
              </a:solidFill>
              <a:effectLst/>
            </a:endParaRPr>
          </a:p>
          <a:p>
            <a:br>
              <a:rPr lang="en-US" sz="2400" dirty="0"/>
            </a:br>
            <a:endParaRPr lang="en-IN" sz="2400" dirty="0"/>
          </a:p>
        </p:txBody>
      </p:sp>
    </p:spTree>
    <p:extLst>
      <p:ext uri="{BB962C8B-B14F-4D97-AF65-F5344CB8AC3E}">
        <p14:creationId xmlns:p14="http://schemas.microsoft.com/office/powerpoint/2010/main" val="270359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31EF-E9B6-ED68-8336-F0A8259E3C1E}"/>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10. Competitive Advantage</a:t>
            </a:r>
            <a:endParaRPr lang="en-IN" dirty="0"/>
          </a:p>
        </p:txBody>
      </p:sp>
      <p:pic>
        <p:nvPicPr>
          <p:cNvPr id="5" name="Content Placeholder 4">
            <a:extLst>
              <a:ext uri="{FF2B5EF4-FFF2-40B4-BE49-F238E27FC236}">
                <a16:creationId xmlns:a16="http://schemas.microsoft.com/office/drawing/2014/main" id="{937860A5-C362-393B-CF99-535E0AA4BB5E}"/>
              </a:ext>
            </a:extLst>
          </p:cNvPr>
          <p:cNvPicPr>
            <a:picLocks noGrp="1" noChangeAspect="1"/>
          </p:cNvPicPr>
          <p:nvPr>
            <p:ph idx="1"/>
          </p:nvPr>
        </p:nvPicPr>
        <p:blipFill>
          <a:blip r:embed="rId2"/>
          <a:stretch>
            <a:fillRect/>
          </a:stretch>
        </p:blipFill>
        <p:spPr>
          <a:xfrm>
            <a:off x="682595" y="1581785"/>
            <a:ext cx="8144569" cy="3386455"/>
          </a:xfrm>
        </p:spPr>
      </p:pic>
      <p:sp>
        <p:nvSpPr>
          <p:cNvPr id="7" name="TextBox 6">
            <a:extLst>
              <a:ext uri="{FF2B5EF4-FFF2-40B4-BE49-F238E27FC236}">
                <a16:creationId xmlns:a16="http://schemas.microsoft.com/office/drawing/2014/main" id="{54943808-34F8-2F34-270B-16350E8AD00C}"/>
              </a:ext>
            </a:extLst>
          </p:cNvPr>
          <p:cNvSpPr txBox="1"/>
          <p:nvPr/>
        </p:nvSpPr>
        <p:spPr>
          <a:xfrm>
            <a:off x="838200" y="5226784"/>
            <a:ext cx="10515600" cy="1631216"/>
          </a:xfrm>
          <a:prstGeom prst="rect">
            <a:avLst/>
          </a:prstGeom>
          <a:noFill/>
        </p:spPr>
        <p:txBody>
          <a:bodyPr wrap="square">
            <a:spAutoFit/>
          </a:bodyPr>
          <a:lstStyle/>
          <a:p>
            <a:pPr rtl="0">
              <a:spcBef>
                <a:spcPts val="0"/>
              </a:spcBef>
              <a:spcAft>
                <a:spcPts val="0"/>
              </a:spcAft>
            </a:pPr>
            <a:r>
              <a:rPr lang="en-US" sz="2000" b="0" i="0" u="none" strike="noStrike" dirty="0">
                <a:solidFill>
                  <a:schemeClr val="accent1">
                    <a:lumMod val="75000"/>
                  </a:schemeClr>
                </a:solidFill>
                <a:effectLst/>
                <a:latin typeface="Arial" panose="020B0604020202020204" pitchFamily="34" charset="0"/>
              </a:rPr>
              <a:t>In today's competitive market, having a well-optimized and engaging website sets you apart from competitors. It allows us to showcase unique selling propositions and differentiate the brand, ultimately driving business growth and success in the digital landscape.</a:t>
            </a:r>
            <a:endParaRPr lang="en-US" sz="2000" b="0" dirty="0">
              <a:solidFill>
                <a:schemeClr val="accent1">
                  <a:lumMod val="75000"/>
                </a:schemeClr>
              </a:solidFill>
              <a:effectLst/>
            </a:endParaRPr>
          </a:p>
          <a:p>
            <a:br>
              <a:rPr lang="en-US" sz="2000" dirty="0">
                <a:solidFill>
                  <a:schemeClr val="accent1">
                    <a:lumMod val="75000"/>
                  </a:schemeClr>
                </a:solidFill>
              </a:rPr>
            </a:br>
            <a:endParaRPr lang="en-IN" sz="2000" dirty="0">
              <a:solidFill>
                <a:schemeClr val="accent1">
                  <a:lumMod val="75000"/>
                </a:schemeClr>
              </a:solidFill>
            </a:endParaRPr>
          </a:p>
        </p:txBody>
      </p:sp>
    </p:spTree>
    <p:extLst>
      <p:ext uri="{BB962C8B-B14F-4D97-AF65-F5344CB8AC3E}">
        <p14:creationId xmlns:p14="http://schemas.microsoft.com/office/powerpoint/2010/main" val="217650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B23-6662-2EE7-319C-B265CD5F18C8}"/>
              </a:ext>
            </a:extLst>
          </p:cNvPr>
          <p:cNvSpPr>
            <a:spLocks noGrp="1"/>
          </p:cNvSpPr>
          <p:nvPr>
            <p:ph type="title"/>
          </p:nvPr>
        </p:nvSpPr>
        <p:spPr>
          <a:xfrm>
            <a:off x="3672840" y="182245"/>
            <a:ext cx="4419600" cy="1325563"/>
          </a:xfrm>
        </p:spPr>
        <p:txBody>
          <a:bodyPr>
            <a:normAutofit fontScale="90000"/>
          </a:bodyPr>
          <a:lstStyle/>
          <a:p>
            <a:r>
              <a:rPr lang="en-US" sz="3200" b="1" i="0" u="none" strike="noStrike" dirty="0">
                <a:solidFill>
                  <a:srgbClr val="00B050"/>
                </a:solidFill>
                <a:effectLst/>
                <a:highlight>
                  <a:srgbClr val="FFFFFF"/>
                </a:highlight>
                <a:latin typeface="Roboto" panose="02000000000000000000" pitchFamily="2" charset="0"/>
              </a:rPr>
              <a:t>Landing Page(LP) Design</a:t>
            </a:r>
            <a:br>
              <a:rPr lang="en-US" sz="3200" b="1" i="0" u="none" strike="noStrike" dirty="0">
                <a:solidFill>
                  <a:srgbClr val="00B050"/>
                </a:solidFill>
                <a:effectLst/>
                <a:latin typeface="Roboto" panose="02000000000000000000" pitchFamily="2" charset="0"/>
              </a:rPr>
            </a:br>
            <a:endParaRPr lang="en-IN" sz="6600" b="1" dirty="0">
              <a:solidFill>
                <a:srgbClr val="00B050"/>
              </a:solidFill>
            </a:endParaRPr>
          </a:p>
        </p:txBody>
      </p:sp>
      <p:sp>
        <p:nvSpPr>
          <p:cNvPr id="3" name="Content Placeholder 2">
            <a:extLst>
              <a:ext uri="{FF2B5EF4-FFF2-40B4-BE49-F238E27FC236}">
                <a16:creationId xmlns:a16="http://schemas.microsoft.com/office/drawing/2014/main" id="{2B5277F9-37C9-A434-7F96-77094F70BF1B}"/>
              </a:ext>
            </a:extLst>
          </p:cNvPr>
          <p:cNvSpPr>
            <a:spLocks noGrp="1"/>
          </p:cNvSpPr>
          <p:nvPr>
            <p:ph idx="1"/>
          </p:nvPr>
        </p:nvSpPr>
        <p:spPr>
          <a:xfrm>
            <a:off x="838200" y="1280160"/>
            <a:ext cx="10515600" cy="4896803"/>
          </a:xfrm>
        </p:spPr>
        <p:txBody>
          <a:bodyPr/>
          <a:lstStyle/>
          <a:p>
            <a:r>
              <a:rPr lang="en-IN" b="0" i="0" dirty="0">
                <a:solidFill>
                  <a:srgbClr val="000000"/>
                </a:solidFill>
                <a:effectLst/>
                <a:latin typeface="Times New Roman" panose="02020603050405020304" pitchFamily="18" charset="0"/>
                <a:hlinkClick r:id="rId2"/>
              </a:rPr>
              <a:t>https://www.ladiart&amp;design.com/</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9486786-9751-AD4E-90B7-1F4BAB689019}"/>
              </a:ext>
            </a:extLst>
          </p:cNvPr>
          <p:cNvPicPr>
            <a:picLocks noChangeAspect="1"/>
          </p:cNvPicPr>
          <p:nvPr/>
        </p:nvPicPr>
        <p:blipFill>
          <a:blip r:embed="rId3"/>
          <a:stretch>
            <a:fillRect/>
          </a:stretch>
        </p:blipFill>
        <p:spPr>
          <a:xfrm>
            <a:off x="1051560" y="2209800"/>
            <a:ext cx="8168640" cy="3967163"/>
          </a:xfrm>
          <a:prstGeom prst="rect">
            <a:avLst/>
          </a:prstGeom>
        </p:spPr>
      </p:pic>
    </p:spTree>
    <p:extLst>
      <p:ext uri="{BB962C8B-B14F-4D97-AF65-F5344CB8AC3E}">
        <p14:creationId xmlns:p14="http://schemas.microsoft.com/office/powerpoint/2010/main" val="369547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4BC9-2B50-7888-FD8B-A6C2DDAE6C4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C6DC398-5CAB-0121-78F0-C5EAD9A6B62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95861DF-6DF1-6D31-45DB-D43199A83E5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43602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4DA5ED-C47E-401B-DBB4-E81F8EAECCED}"/>
              </a:ext>
            </a:extLst>
          </p:cNvPr>
          <p:cNvSpPr>
            <a:spLocks noGrp="1"/>
          </p:cNvSpPr>
          <p:nvPr>
            <p:ph type="subTitle" idx="1"/>
          </p:nvPr>
        </p:nvSpPr>
        <p:spPr>
          <a:xfrm>
            <a:off x="1524000" y="0"/>
            <a:ext cx="9144000" cy="1655762"/>
          </a:xfrm>
        </p:spPr>
        <p:txBody>
          <a:bodyPr>
            <a:normAutofit/>
          </a:bodyPr>
          <a:lstStyle/>
          <a:p>
            <a:r>
              <a:rPr lang="en-IN" sz="3200" b="1" i="1" u="sng" spc="300" dirty="0">
                <a:solidFill>
                  <a:srgbClr val="FFC000"/>
                </a:solidFill>
                <a:effectLst>
                  <a:outerShdw blurRad="38100" dist="38100" dir="2700000" algn="tl">
                    <a:srgbClr val="000000">
                      <a:alpha val="43137"/>
                    </a:srgbClr>
                  </a:outerShdw>
                </a:effectLst>
                <a:latin typeface="DM Sans" pitchFamily="2" charset="0"/>
              </a:rPr>
              <a:t>C</a:t>
            </a:r>
            <a:r>
              <a:rPr lang="en-IN" sz="3200" b="1" i="1" u="sng" spc="300" dirty="0">
                <a:solidFill>
                  <a:schemeClr val="tx1">
                    <a:lumMod val="75000"/>
                    <a:lumOff val="25000"/>
                  </a:schemeClr>
                </a:solidFill>
                <a:effectLst>
                  <a:outerShdw blurRad="38100" dist="38100" dir="2700000" algn="tl">
                    <a:srgbClr val="000000">
                      <a:alpha val="43137"/>
                    </a:srgbClr>
                  </a:outerShdw>
                </a:effectLst>
                <a:latin typeface="DM Sans" pitchFamily="2" charset="0"/>
              </a:rPr>
              <a:t>r</a:t>
            </a:r>
            <a:r>
              <a:rPr lang="en-IN" sz="3200" b="1" i="1" u="sng" spc="300" dirty="0">
                <a:solidFill>
                  <a:srgbClr val="FFFF00"/>
                </a:solidFill>
                <a:effectLst>
                  <a:outerShdw blurRad="38100" dist="38100" dir="2700000" algn="tl">
                    <a:srgbClr val="000000">
                      <a:alpha val="43137"/>
                    </a:srgbClr>
                  </a:outerShdw>
                </a:effectLst>
                <a:latin typeface="DM Sans" pitchFamily="2" charset="0"/>
              </a:rPr>
              <a:t>a</a:t>
            </a:r>
            <a:r>
              <a:rPr lang="en-IN" sz="3200" b="1" i="1" u="sng" spc="300" dirty="0">
                <a:solidFill>
                  <a:srgbClr val="00B050"/>
                </a:solidFill>
                <a:effectLst>
                  <a:outerShdw blurRad="38100" dist="38100" dir="2700000" algn="tl">
                    <a:srgbClr val="000000">
                      <a:alpha val="43137"/>
                    </a:srgbClr>
                  </a:outerShdw>
                </a:effectLst>
                <a:latin typeface="DM Sans" pitchFamily="2" charset="0"/>
              </a:rPr>
              <a:t>f</a:t>
            </a:r>
            <a:r>
              <a:rPr lang="en-IN" sz="3200" b="1" i="1" u="sng" spc="300" dirty="0">
                <a:solidFill>
                  <a:srgbClr val="002060"/>
                </a:solidFill>
                <a:effectLst>
                  <a:outerShdw blurRad="38100" dist="38100" dir="2700000" algn="tl">
                    <a:srgbClr val="000000">
                      <a:alpha val="43137"/>
                    </a:srgbClr>
                  </a:outerShdw>
                </a:effectLst>
                <a:latin typeface="DM Sans" pitchFamily="2" charset="0"/>
              </a:rPr>
              <a:t>t</a:t>
            </a:r>
            <a:r>
              <a:rPr lang="en-IN" sz="3200" b="1" i="1" u="sng" spc="300" dirty="0">
                <a:solidFill>
                  <a:schemeClr val="accent2">
                    <a:lumMod val="60000"/>
                    <a:lumOff val="40000"/>
                  </a:schemeClr>
                </a:solidFill>
                <a:effectLst>
                  <a:outerShdw blurRad="38100" dist="38100" dir="2700000" algn="tl">
                    <a:srgbClr val="000000">
                      <a:alpha val="43137"/>
                    </a:srgbClr>
                  </a:outerShdw>
                </a:effectLst>
                <a:latin typeface="DM Sans" pitchFamily="2" charset="0"/>
              </a:rPr>
              <a:t>i</a:t>
            </a:r>
            <a:r>
              <a:rPr lang="en-IN" sz="3200" b="1" i="1" u="sng" spc="300" dirty="0">
                <a:solidFill>
                  <a:schemeClr val="tx2">
                    <a:lumMod val="60000"/>
                    <a:lumOff val="40000"/>
                  </a:schemeClr>
                </a:solidFill>
                <a:effectLst>
                  <a:outerShdw blurRad="38100" dist="38100" dir="2700000" algn="tl">
                    <a:srgbClr val="000000">
                      <a:alpha val="43137"/>
                    </a:srgbClr>
                  </a:outerShdw>
                </a:effectLst>
                <a:latin typeface="DM Sans" pitchFamily="2" charset="0"/>
              </a:rPr>
              <a:t>n</a:t>
            </a:r>
            <a:r>
              <a:rPr lang="en-IN" sz="3200" b="1" i="1" u="sng" spc="300" dirty="0">
                <a:solidFill>
                  <a:srgbClr val="FF0000"/>
                </a:solidFill>
                <a:effectLst>
                  <a:outerShdw blurRad="38100" dist="38100" dir="2700000" algn="tl">
                    <a:srgbClr val="000000">
                      <a:alpha val="43137"/>
                    </a:srgbClr>
                  </a:outerShdw>
                </a:effectLst>
                <a:latin typeface="DM Sans" pitchFamily="2" charset="0"/>
              </a:rPr>
              <a:t>g </a:t>
            </a:r>
            <a:r>
              <a:rPr lang="en-IN" sz="3200" b="1" i="1" u="sng" spc="300" dirty="0">
                <a:solidFill>
                  <a:srgbClr val="0070C0"/>
                </a:solidFill>
                <a:effectLst>
                  <a:outerShdw blurRad="38100" dist="38100" dir="2700000" algn="tl">
                    <a:srgbClr val="000000">
                      <a:alpha val="43137"/>
                    </a:srgbClr>
                  </a:outerShdw>
                </a:effectLst>
                <a:latin typeface="DM Sans" pitchFamily="2" charset="0"/>
              </a:rPr>
              <a:t>C</a:t>
            </a:r>
            <a:r>
              <a:rPr lang="en-IN" sz="3200" b="1" i="1" u="sng" spc="300" dirty="0">
                <a:solidFill>
                  <a:srgbClr val="FF0000"/>
                </a:solidFill>
                <a:effectLst>
                  <a:outerShdw blurRad="38100" dist="38100" dir="2700000" algn="tl">
                    <a:srgbClr val="000000">
                      <a:alpha val="43137"/>
                    </a:srgbClr>
                  </a:outerShdw>
                </a:effectLst>
                <a:latin typeface="DM Sans" pitchFamily="2" charset="0"/>
              </a:rPr>
              <a:t>o</a:t>
            </a:r>
            <a:r>
              <a:rPr lang="en-IN" sz="3200" b="1" i="1" u="sng" spc="300" dirty="0">
                <a:solidFill>
                  <a:srgbClr val="C00000"/>
                </a:solidFill>
                <a:effectLst>
                  <a:outerShdw blurRad="38100" dist="38100" dir="2700000" algn="tl">
                    <a:srgbClr val="000000">
                      <a:alpha val="43137"/>
                    </a:srgbClr>
                  </a:outerShdw>
                </a:effectLst>
                <a:latin typeface="DM Sans" pitchFamily="2" charset="0"/>
              </a:rPr>
              <a:t>m</a:t>
            </a:r>
            <a:r>
              <a:rPr lang="en-IN" sz="3200" b="1" i="1" u="sng" spc="300" dirty="0">
                <a:solidFill>
                  <a:schemeClr val="accent1">
                    <a:lumMod val="75000"/>
                  </a:schemeClr>
                </a:solidFill>
                <a:effectLst>
                  <a:outerShdw blurRad="38100" dist="38100" dir="2700000" algn="tl">
                    <a:srgbClr val="000000">
                      <a:alpha val="43137"/>
                    </a:srgbClr>
                  </a:outerShdw>
                </a:effectLst>
                <a:latin typeface="DM Sans" pitchFamily="2" charset="0"/>
              </a:rPr>
              <a:t>p</a:t>
            </a:r>
            <a:r>
              <a:rPr lang="en-IN" sz="3200" b="1" i="1" u="sng" spc="300" dirty="0">
                <a:solidFill>
                  <a:schemeClr val="accent2">
                    <a:lumMod val="75000"/>
                  </a:schemeClr>
                </a:solidFill>
                <a:effectLst>
                  <a:outerShdw blurRad="38100" dist="38100" dir="2700000" algn="tl">
                    <a:srgbClr val="000000">
                      <a:alpha val="43137"/>
                    </a:srgbClr>
                  </a:outerShdw>
                </a:effectLst>
                <a:latin typeface="DM Sans" pitchFamily="2" charset="0"/>
              </a:rPr>
              <a:t>e</a:t>
            </a:r>
            <a:r>
              <a:rPr lang="en-IN" sz="3200" b="1" i="1" u="sng" spc="300" dirty="0">
                <a:solidFill>
                  <a:schemeClr val="bg1">
                    <a:lumMod val="50000"/>
                  </a:schemeClr>
                </a:solidFill>
                <a:effectLst>
                  <a:outerShdw blurRad="38100" dist="38100" dir="2700000" algn="tl">
                    <a:srgbClr val="000000">
                      <a:alpha val="43137"/>
                    </a:srgbClr>
                  </a:outerShdw>
                </a:effectLst>
                <a:latin typeface="DM Sans" pitchFamily="2" charset="0"/>
              </a:rPr>
              <a:t>l</a:t>
            </a:r>
            <a:r>
              <a:rPr lang="en-IN" sz="3200" b="1" i="1" u="sng" spc="300" dirty="0">
                <a:solidFill>
                  <a:schemeClr val="tx1">
                    <a:lumMod val="95000"/>
                    <a:lumOff val="5000"/>
                  </a:schemeClr>
                </a:solidFill>
                <a:effectLst>
                  <a:outerShdw blurRad="38100" dist="38100" dir="2700000" algn="tl">
                    <a:srgbClr val="000000">
                      <a:alpha val="43137"/>
                    </a:srgbClr>
                  </a:outerShdw>
                </a:effectLst>
                <a:latin typeface="DM Sans" pitchFamily="2" charset="0"/>
              </a:rPr>
              <a:t>l</a:t>
            </a:r>
            <a:r>
              <a:rPr lang="en-IN" sz="3200" b="1" i="1" u="sng" spc="300" dirty="0">
                <a:solidFill>
                  <a:schemeClr val="accent6">
                    <a:lumMod val="50000"/>
                  </a:schemeClr>
                </a:solidFill>
                <a:effectLst>
                  <a:outerShdw blurRad="38100" dist="38100" dir="2700000" algn="tl">
                    <a:srgbClr val="000000">
                      <a:alpha val="43137"/>
                    </a:srgbClr>
                  </a:outerShdw>
                </a:effectLst>
                <a:latin typeface="DM Sans" pitchFamily="2" charset="0"/>
              </a:rPr>
              <a:t>i</a:t>
            </a:r>
            <a:r>
              <a:rPr lang="en-IN" sz="3200" b="1" i="1" u="sng" spc="300" dirty="0">
                <a:solidFill>
                  <a:schemeClr val="accent4"/>
                </a:solidFill>
                <a:effectLst>
                  <a:outerShdw blurRad="38100" dist="38100" dir="2700000" algn="tl">
                    <a:srgbClr val="000000">
                      <a:alpha val="43137"/>
                    </a:srgbClr>
                  </a:outerShdw>
                </a:effectLst>
                <a:latin typeface="DM Sans" pitchFamily="2" charset="0"/>
              </a:rPr>
              <a:t>n</a:t>
            </a:r>
            <a:r>
              <a:rPr lang="en-IN" sz="3200" b="1" i="1" u="sng" spc="300" dirty="0">
                <a:solidFill>
                  <a:srgbClr val="7030A0"/>
                </a:solidFill>
                <a:effectLst>
                  <a:outerShdw blurRad="38100" dist="38100" dir="2700000" algn="tl">
                    <a:srgbClr val="000000">
                      <a:alpha val="43137"/>
                    </a:srgbClr>
                  </a:outerShdw>
                </a:effectLst>
                <a:latin typeface="DM Sans" pitchFamily="2" charset="0"/>
              </a:rPr>
              <a:t>g</a:t>
            </a:r>
            <a:r>
              <a:rPr lang="en-IN" sz="3200" b="1" i="1" u="sng" spc="300" dirty="0">
                <a:solidFill>
                  <a:srgbClr val="FF0000"/>
                </a:solidFill>
                <a:effectLst>
                  <a:outerShdw blurRad="38100" dist="38100" dir="2700000" algn="tl">
                    <a:srgbClr val="000000">
                      <a:alpha val="43137"/>
                    </a:srgbClr>
                  </a:outerShdw>
                </a:effectLst>
                <a:latin typeface="DM Sans" pitchFamily="2" charset="0"/>
              </a:rPr>
              <a:t> </a:t>
            </a:r>
            <a:r>
              <a:rPr lang="en-IN" sz="3200" b="1" i="1" u="sng" spc="300" dirty="0">
                <a:solidFill>
                  <a:schemeClr val="accent1">
                    <a:lumMod val="50000"/>
                  </a:schemeClr>
                </a:solidFill>
                <a:effectLst>
                  <a:outerShdw blurRad="38100" dist="38100" dir="2700000" algn="tl">
                    <a:srgbClr val="000000">
                      <a:alpha val="43137"/>
                    </a:srgbClr>
                  </a:outerShdw>
                </a:effectLst>
                <a:latin typeface="DM Sans" pitchFamily="2" charset="0"/>
              </a:rPr>
              <a:t>W</a:t>
            </a:r>
            <a:r>
              <a:rPr lang="en-IN" sz="3200" b="1" i="1" u="sng" spc="300" dirty="0">
                <a:solidFill>
                  <a:srgbClr val="FFFF00"/>
                </a:solidFill>
                <a:effectLst>
                  <a:outerShdw blurRad="38100" dist="38100" dir="2700000" algn="tl">
                    <a:srgbClr val="000000">
                      <a:alpha val="43137"/>
                    </a:srgbClr>
                  </a:outerShdw>
                </a:effectLst>
                <a:latin typeface="DM Sans" pitchFamily="2" charset="0"/>
              </a:rPr>
              <a:t>e</a:t>
            </a:r>
            <a:r>
              <a:rPr lang="en-IN" sz="3200" b="1" i="1" u="sng" spc="300" dirty="0">
                <a:solidFill>
                  <a:srgbClr val="FF0000"/>
                </a:solidFill>
                <a:effectLst>
                  <a:outerShdw blurRad="38100" dist="38100" dir="2700000" algn="tl">
                    <a:srgbClr val="000000">
                      <a:alpha val="43137"/>
                    </a:srgbClr>
                  </a:outerShdw>
                </a:effectLst>
                <a:latin typeface="DM Sans" pitchFamily="2" charset="0"/>
              </a:rPr>
              <a:t>b </a:t>
            </a:r>
            <a:r>
              <a:rPr lang="en-IN" sz="3200" b="1" i="1" u="sng" spc="300" dirty="0">
                <a:solidFill>
                  <a:schemeClr val="tx1">
                    <a:lumMod val="85000"/>
                    <a:lumOff val="15000"/>
                  </a:schemeClr>
                </a:solidFill>
                <a:effectLst>
                  <a:outerShdw blurRad="38100" dist="38100" dir="2700000" algn="tl">
                    <a:srgbClr val="000000">
                      <a:alpha val="43137"/>
                    </a:srgbClr>
                  </a:outerShdw>
                </a:effectLst>
                <a:latin typeface="DM Sans" pitchFamily="2" charset="0"/>
              </a:rPr>
              <a:t>P</a:t>
            </a:r>
            <a:r>
              <a:rPr lang="en-IN" sz="3200" b="1" i="1" u="sng" spc="300" dirty="0">
                <a:solidFill>
                  <a:schemeClr val="bg1">
                    <a:lumMod val="50000"/>
                  </a:schemeClr>
                </a:solidFill>
                <a:effectLst>
                  <a:outerShdw blurRad="38100" dist="38100" dir="2700000" algn="tl">
                    <a:srgbClr val="000000">
                      <a:alpha val="43137"/>
                    </a:srgbClr>
                  </a:outerShdw>
                </a:effectLst>
                <a:latin typeface="DM Sans" pitchFamily="2" charset="0"/>
              </a:rPr>
              <a:t>r</a:t>
            </a:r>
            <a:r>
              <a:rPr lang="en-IN" sz="3200" b="1" i="1" u="sng" spc="300" dirty="0">
                <a:solidFill>
                  <a:schemeClr val="accent1">
                    <a:lumMod val="75000"/>
                  </a:schemeClr>
                </a:solidFill>
                <a:effectLst>
                  <a:outerShdw blurRad="38100" dist="38100" dir="2700000" algn="tl">
                    <a:srgbClr val="000000">
                      <a:alpha val="43137"/>
                    </a:srgbClr>
                  </a:outerShdw>
                </a:effectLst>
                <a:latin typeface="DM Sans" pitchFamily="2" charset="0"/>
              </a:rPr>
              <a:t>e</a:t>
            </a:r>
            <a:r>
              <a:rPr lang="en-IN" sz="3200" b="1" i="1" u="sng" spc="300" dirty="0">
                <a:solidFill>
                  <a:srgbClr val="00B0F0"/>
                </a:solidFill>
                <a:effectLst>
                  <a:outerShdw blurRad="38100" dist="38100" dir="2700000" algn="tl">
                    <a:srgbClr val="000000">
                      <a:alpha val="43137"/>
                    </a:srgbClr>
                  </a:outerShdw>
                </a:effectLst>
                <a:latin typeface="DM Sans" pitchFamily="2" charset="0"/>
              </a:rPr>
              <a:t>s</a:t>
            </a:r>
            <a:r>
              <a:rPr lang="en-IN" sz="3200" b="1" i="1" u="sng" spc="300" dirty="0">
                <a:solidFill>
                  <a:srgbClr val="0070C0"/>
                </a:solidFill>
                <a:effectLst>
                  <a:outerShdw blurRad="38100" dist="38100" dir="2700000" algn="tl">
                    <a:srgbClr val="000000">
                      <a:alpha val="43137"/>
                    </a:srgbClr>
                  </a:outerShdw>
                </a:effectLst>
                <a:latin typeface="DM Sans" pitchFamily="2" charset="0"/>
              </a:rPr>
              <a:t>e</a:t>
            </a:r>
            <a:r>
              <a:rPr lang="en-IN" sz="3200" b="1" i="1" u="sng" spc="300" dirty="0">
                <a:solidFill>
                  <a:srgbClr val="00B050"/>
                </a:solidFill>
                <a:effectLst>
                  <a:outerShdw blurRad="38100" dist="38100" dir="2700000" algn="tl">
                    <a:srgbClr val="000000">
                      <a:alpha val="43137"/>
                    </a:srgbClr>
                  </a:outerShdw>
                </a:effectLst>
                <a:latin typeface="DM Sans" pitchFamily="2" charset="0"/>
              </a:rPr>
              <a:t>n</a:t>
            </a:r>
            <a:r>
              <a:rPr lang="en-IN" sz="3200" b="1" i="1" u="sng" spc="300" dirty="0">
                <a:solidFill>
                  <a:srgbClr val="C00000"/>
                </a:solidFill>
                <a:effectLst>
                  <a:outerShdw blurRad="38100" dist="38100" dir="2700000" algn="tl">
                    <a:srgbClr val="000000">
                      <a:alpha val="43137"/>
                    </a:srgbClr>
                  </a:outerShdw>
                </a:effectLst>
                <a:latin typeface="DM Sans" pitchFamily="2" charset="0"/>
              </a:rPr>
              <a:t>c</a:t>
            </a:r>
            <a:r>
              <a:rPr lang="en-IN" sz="3200" b="1" i="1" u="sng" spc="300" dirty="0">
                <a:solidFill>
                  <a:schemeClr val="accent2">
                    <a:lumMod val="75000"/>
                  </a:schemeClr>
                </a:solidFill>
                <a:effectLst>
                  <a:outerShdw blurRad="38100" dist="38100" dir="2700000" algn="tl">
                    <a:srgbClr val="000000">
                      <a:alpha val="43137"/>
                    </a:srgbClr>
                  </a:outerShdw>
                </a:effectLst>
                <a:latin typeface="DM Sans" pitchFamily="2" charset="0"/>
              </a:rPr>
              <a:t>e</a:t>
            </a:r>
            <a:r>
              <a:rPr lang="en-IN" sz="3200" b="1" i="1" u="sng" spc="300" dirty="0">
                <a:solidFill>
                  <a:schemeClr val="accent4"/>
                </a:solidFill>
                <a:effectLst>
                  <a:outerShdw blurRad="38100" dist="38100" dir="2700000" algn="tl">
                    <a:srgbClr val="000000">
                      <a:alpha val="43137"/>
                    </a:srgbClr>
                  </a:outerShdw>
                </a:effectLst>
                <a:latin typeface="DM Sans" pitchFamily="2" charset="0"/>
              </a:rPr>
              <a:t>s</a:t>
            </a:r>
            <a:endParaRPr lang="en-IN" sz="3200" b="1" i="1" u="sng" spc="300" dirty="0">
              <a:solidFill>
                <a:schemeClr val="accent4"/>
              </a:solidFill>
              <a:effectLst>
                <a:outerShdw blurRad="38100" dist="38100" dir="2700000" algn="tl">
                  <a:srgbClr val="000000">
                    <a:alpha val="43137"/>
                  </a:srgbClr>
                </a:outerShdw>
              </a:effectLst>
            </a:endParaRPr>
          </a:p>
        </p:txBody>
      </p:sp>
      <p:sp>
        <p:nvSpPr>
          <p:cNvPr id="5" name="Title 4">
            <a:extLst>
              <a:ext uri="{FF2B5EF4-FFF2-40B4-BE49-F238E27FC236}">
                <a16:creationId xmlns:a16="http://schemas.microsoft.com/office/drawing/2014/main" id="{E77C1406-3D5A-D305-4798-3594ECAD697F}"/>
              </a:ext>
            </a:extLst>
          </p:cNvPr>
          <p:cNvSpPr>
            <a:spLocks noGrp="1"/>
          </p:cNvSpPr>
          <p:nvPr>
            <p:ph type="ctrTitle"/>
          </p:nvPr>
        </p:nvSpPr>
        <p:spPr>
          <a:xfrm>
            <a:off x="518160" y="781685"/>
            <a:ext cx="6720840" cy="874077"/>
          </a:xfrm>
        </p:spPr>
        <p:txBody>
          <a:bodyPr>
            <a:normAutofit/>
          </a:bodyPr>
          <a:lstStyle/>
          <a:p>
            <a:r>
              <a:rPr lang="en-US" sz="2800" b="1" dirty="0"/>
              <a:t>what is crafting compelling web presence?</a:t>
            </a:r>
            <a:endParaRPr lang="en-IN" sz="6600" b="1" dirty="0"/>
          </a:p>
        </p:txBody>
      </p:sp>
      <p:pic>
        <p:nvPicPr>
          <p:cNvPr id="7" name="Picture 6">
            <a:extLst>
              <a:ext uri="{FF2B5EF4-FFF2-40B4-BE49-F238E27FC236}">
                <a16:creationId xmlns:a16="http://schemas.microsoft.com/office/drawing/2014/main" id="{3EF4FDBE-3272-70BA-8BD8-C4B72B8C661D}"/>
              </a:ext>
            </a:extLst>
          </p:cNvPr>
          <p:cNvPicPr>
            <a:picLocks noChangeAspect="1"/>
          </p:cNvPicPr>
          <p:nvPr/>
        </p:nvPicPr>
        <p:blipFill>
          <a:blip r:embed="rId2"/>
          <a:stretch>
            <a:fillRect/>
          </a:stretch>
        </p:blipFill>
        <p:spPr>
          <a:xfrm>
            <a:off x="899160" y="1655762"/>
            <a:ext cx="5836920" cy="2139674"/>
          </a:xfrm>
          <a:prstGeom prst="rect">
            <a:avLst/>
          </a:prstGeom>
        </p:spPr>
      </p:pic>
      <p:sp>
        <p:nvSpPr>
          <p:cNvPr id="9" name="TextBox 8">
            <a:extLst>
              <a:ext uri="{FF2B5EF4-FFF2-40B4-BE49-F238E27FC236}">
                <a16:creationId xmlns:a16="http://schemas.microsoft.com/office/drawing/2014/main" id="{C255F028-90AD-1205-6CBD-3591D1864D1B}"/>
              </a:ext>
            </a:extLst>
          </p:cNvPr>
          <p:cNvSpPr txBox="1"/>
          <p:nvPr/>
        </p:nvSpPr>
        <p:spPr>
          <a:xfrm>
            <a:off x="899160" y="4207848"/>
            <a:ext cx="11064240" cy="1200329"/>
          </a:xfrm>
          <a:prstGeom prst="rect">
            <a:avLst/>
          </a:prstGeom>
          <a:noFill/>
        </p:spPr>
        <p:txBody>
          <a:bodyPr wrap="square">
            <a:spAutoFit/>
          </a:bodyPr>
          <a:lstStyle/>
          <a:p>
            <a:r>
              <a:rPr lang="en-US" sz="2400" b="0" i="0" dirty="0">
                <a:solidFill>
                  <a:schemeClr val="accent1">
                    <a:lumMod val="75000"/>
                  </a:schemeClr>
                </a:solidFill>
                <a:effectLst/>
                <a:latin typeface="Google Sans"/>
              </a:rPr>
              <a:t>The understanding your target audience, creating a visually appealing layout, optimizing for mobile devices, focusing on user experience, and incorporating social proof</a:t>
            </a:r>
            <a:r>
              <a:rPr lang="en-US" sz="2400" dirty="0">
                <a:solidFill>
                  <a:schemeClr val="accent1">
                    <a:lumMod val="75000"/>
                  </a:schemeClr>
                </a:solidFill>
                <a:latin typeface="Google Sans"/>
              </a:rPr>
              <a:t>, you can design an effective online presence that attracts and engages your ideal customers.</a:t>
            </a:r>
            <a:endParaRPr lang="en-IN" sz="2400" dirty="0">
              <a:solidFill>
                <a:schemeClr val="accent1">
                  <a:lumMod val="75000"/>
                </a:schemeClr>
              </a:solidFill>
              <a:latin typeface="Google Sans"/>
            </a:endParaRPr>
          </a:p>
        </p:txBody>
      </p:sp>
    </p:spTree>
    <p:extLst>
      <p:ext uri="{BB962C8B-B14F-4D97-AF65-F5344CB8AC3E}">
        <p14:creationId xmlns:p14="http://schemas.microsoft.com/office/powerpoint/2010/main" val="35157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D7AC-3CE6-D2AC-BD98-6A7865E82CDE}"/>
              </a:ext>
            </a:extLst>
          </p:cNvPr>
          <p:cNvSpPr>
            <a:spLocks noGrp="1"/>
          </p:cNvSpPr>
          <p:nvPr>
            <p:ph type="title"/>
          </p:nvPr>
        </p:nvSpPr>
        <p:spPr>
          <a:xfrm>
            <a:off x="3604259" y="2255520"/>
            <a:ext cx="3886200" cy="3749040"/>
          </a:xfrm>
        </p:spPr>
        <p:style>
          <a:lnRef idx="3">
            <a:schemeClr val="lt1"/>
          </a:lnRef>
          <a:fillRef idx="1">
            <a:schemeClr val="accent2"/>
          </a:fillRef>
          <a:effectRef idx="1">
            <a:schemeClr val="accent2"/>
          </a:effectRef>
          <a:fontRef idx="minor">
            <a:schemeClr val="lt1"/>
          </a:fontRef>
        </p:style>
        <p:txBody>
          <a:bodyPr>
            <a:noAutofit/>
          </a:bodyPr>
          <a:lstStyle/>
          <a:p>
            <a:pPr rtl="0">
              <a:spcBef>
                <a:spcPts val="0"/>
              </a:spcBef>
              <a:spcAft>
                <a:spcPts val="0"/>
              </a:spcAft>
            </a:pPr>
            <a:r>
              <a:rPr lang="en-IN" sz="1800" b="1" i="0" u="none" strike="noStrike" dirty="0">
                <a:solidFill>
                  <a:srgbClr val="000000"/>
                </a:solidFill>
                <a:effectLst/>
                <a:latin typeface="Arial" panose="020B0604020202020204" pitchFamily="34" charset="0"/>
              </a:rPr>
              <a:t>1</a:t>
            </a:r>
            <a:r>
              <a:rPr lang="en-IN" sz="2000" b="1" i="0" u="none" strike="noStrike" dirty="0">
                <a:solidFill>
                  <a:srgbClr val="000000"/>
                </a:solidFill>
                <a:effectLst/>
                <a:latin typeface="Arial" panose="020B0604020202020204" pitchFamily="34" charset="0"/>
              </a:rPr>
              <a:t>. First Impressions Matter</a:t>
            </a:r>
            <a:br>
              <a:rPr lang="en-US" sz="6600" dirty="0">
                <a:solidFill>
                  <a:srgbClr val="FF0000"/>
                </a:solidFill>
              </a:rPr>
            </a:br>
            <a:r>
              <a:rPr lang="en-IN" sz="2000" b="1" i="0" u="none" strike="noStrike" dirty="0">
                <a:solidFill>
                  <a:srgbClr val="000000"/>
                </a:solidFill>
                <a:effectLst/>
                <a:latin typeface="Arial" panose="020B0604020202020204" pitchFamily="34" charset="0"/>
              </a:rPr>
              <a:t>2.</a:t>
            </a:r>
            <a:r>
              <a:rPr lang="en-IN" sz="2000" b="0" i="0" u="none" strike="noStrike" dirty="0">
                <a:solidFill>
                  <a:srgbClr val="000000"/>
                </a:solidFill>
                <a:effectLst/>
                <a:latin typeface="Arial" panose="020B0604020202020204" pitchFamily="34" charset="0"/>
              </a:rPr>
              <a:t> </a:t>
            </a:r>
            <a:r>
              <a:rPr lang="en-IN" sz="2000" b="1" i="0" u="none" strike="noStrike" dirty="0">
                <a:solidFill>
                  <a:srgbClr val="000000"/>
                </a:solidFill>
                <a:effectLst/>
                <a:latin typeface="Arial" panose="020B0604020202020204" pitchFamily="34" charset="0"/>
              </a:rPr>
              <a:t>24/7 Accessibility</a:t>
            </a:r>
            <a:br>
              <a:rPr lang="en-IN" sz="2000" b="1" i="0" u="none" strike="noStrike" dirty="0">
                <a:solidFill>
                  <a:srgbClr val="000000"/>
                </a:solidFill>
                <a:effectLst/>
                <a:latin typeface="Arial" panose="020B0604020202020204" pitchFamily="34" charset="0"/>
              </a:rPr>
            </a:br>
            <a:r>
              <a:rPr lang="da-DK" sz="2000" b="1" i="0" u="none" strike="noStrike" dirty="0">
                <a:solidFill>
                  <a:srgbClr val="000000"/>
                </a:solidFill>
                <a:effectLst/>
                <a:latin typeface="Arial" panose="020B0604020202020204" pitchFamily="34" charset="0"/>
              </a:rPr>
              <a:t>3. Central Hub for Information</a:t>
            </a:r>
            <a:br>
              <a:rPr lang="da-DK" sz="2000" dirty="0">
                <a:solidFill>
                  <a:srgbClr val="000000"/>
                </a:solidFill>
                <a:latin typeface="Arial" panose="020B0604020202020204" pitchFamily="34" charset="0"/>
              </a:rPr>
            </a:br>
            <a:r>
              <a:rPr lang="en-IN" sz="2000" b="1" i="0" u="none" strike="noStrike" dirty="0">
                <a:solidFill>
                  <a:srgbClr val="000000"/>
                </a:solidFill>
                <a:effectLst/>
                <a:latin typeface="Arial" panose="020B0604020202020204" pitchFamily="34" charset="0"/>
              </a:rPr>
              <a:t>4. Enhanced Visibility</a:t>
            </a:r>
            <a:br>
              <a:rPr lang="en-IN" sz="2000" b="1" i="0" u="none" strike="noStrike" dirty="0">
                <a:solidFill>
                  <a:srgbClr val="000000"/>
                </a:solidFill>
                <a:effectLst/>
                <a:latin typeface="Arial" panose="020B0604020202020204" pitchFamily="34" charset="0"/>
              </a:rPr>
            </a:br>
            <a:r>
              <a:rPr lang="en-IN" sz="2000" b="1" i="0" u="none" strike="noStrike" dirty="0">
                <a:solidFill>
                  <a:srgbClr val="000000"/>
                </a:solidFill>
                <a:effectLst/>
                <a:latin typeface="Arial" panose="020B0604020202020204" pitchFamily="34" charset="0"/>
              </a:rPr>
              <a:t>5. Effective Marketing Tool</a:t>
            </a:r>
            <a:br>
              <a:rPr lang="en-IN" sz="2000" b="1" i="0" u="none" strike="noStrike" dirty="0">
                <a:solidFill>
                  <a:srgbClr val="000000"/>
                </a:solidFill>
                <a:effectLst/>
                <a:latin typeface="Arial" panose="020B0604020202020204" pitchFamily="34" charset="0"/>
              </a:rPr>
            </a:br>
            <a:r>
              <a:rPr lang="en-IN" sz="2000" b="1" i="0" u="none" strike="noStrike" dirty="0">
                <a:solidFill>
                  <a:srgbClr val="000000"/>
                </a:solidFill>
                <a:effectLst/>
                <a:latin typeface="Arial" panose="020B0604020202020204" pitchFamily="34" charset="0"/>
              </a:rPr>
              <a:t>6. Measurable Results</a:t>
            </a:r>
            <a:br>
              <a:rPr lang="en-IN" sz="2000" b="1" i="0" u="none" strike="noStrike" dirty="0">
                <a:solidFill>
                  <a:srgbClr val="000000"/>
                </a:solidFill>
                <a:effectLst/>
                <a:latin typeface="Arial" panose="020B0604020202020204" pitchFamily="34" charset="0"/>
              </a:rPr>
            </a:br>
            <a:r>
              <a:rPr lang="en-IN" sz="2000" b="1" i="0" u="none" strike="noStrike" dirty="0">
                <a:solidFill>
                  <a:srgbClr val="000000"/>
                </a:solidFill>
                <a:effectLst/>
                <a:latin typeface="Arial" panose="020B0604020202020204" pitchFamily="34" charset="0"/>
              </a:rPr>
              <a:t>7. Mobile Responsiveness</a:t>
            </a:r>
            <a:br>
              <a:rPr lang="en-IN" sz="2000" b="1" i="0" u="none" strike="noStrike" dirty="0">
                <a:solidFill>
                  <a:srgbClr val="000000"/>
                </a:solidFill>
                <a:effectLst/>
                <a:latin typeface="Arial" panose="020B0604020202020204" pitchFamily="34" charset="0"/>
              </a:rPr>
            </a:br>
            <a:r>
              <a:rPr lang="en-IN" sz="2000" b="1" i="0" u="none" strike="noStrike" dirty="0">
                <a:solidFill>
                  <a:srgbClr val="000000"/>
                </a:solidFill>
                <a:effectLst/>
                <a:latin typeface="Arial" panose="020B0604020202020204" pitchFamily="34" charset="0"/>
              </a:rPr>
              <a:t>8. Builds Brand Authority</a:t>
            </a:r>
            <a:br>
              <a:rPr lang="en-IN" sz="2000" b="1" i="0" u="none" strike="noStrike" dirty="0">
                <a:solidFill>
                  <a:srgbClr val="000000"/>
                </a:solidFill>
                <a:effectLst/>
                <a:latin typeface="Arial" panose="020B0604020202020204" pitchFamily="34" charset="0"/>
              </a:rPr>
            </a:br>
            <a:r>
              <a:rPr lang="en-IN" sz="2000" b="1" i="0" u="none" strike="noStrike" dirty="0">
                <a:solidFill>
                  <a:srgbClr val="000000"/>
                </a:solidFill>
                <a:effectLst/>
                <a:latin typeface="Arial" panose="020B0604020202020204" pitchFamily="34" charset="0"/>
              </a:rPr>
              <a:t>9. Engagement and Interaction</a:t>
            </a:r>
            <a:br>
              <a:rPr lang="en-IN" sz="2000" b="1" i="0" u="none" strike="noStrike" dirty="0">
                <a:solidFill>
                  <a:srgbClr val="000000"/>
                </a:solidFill>
                <a:effectLst/>
                <a:latin typeface="Arial" panose="020B0604020202020204" pitchFamily="34" charset="0"/>
              </a:rPr>
            </a:br>
            <a:r>
              <a:rPr lang="en-IN" sz="2000" b="1" i="0" u="none" strike="noStrike" dirty="0">
                <a:solidFill>
                  <a:srgbClr val="000000"/>
                </a:solidFill>
                <a:effectLst/>
                <a:latin typeface="Arial" panose="020B0604020202020204" pitchFamily="34" charset="0"/>
              </a:rPr>
              <a:t>10. Competitive Advantage</a:t>
            </a:r>
            <a:endParaRPr lang="en-IN" sz="6000" dirty="0">
              <a:solidFill>
                <a:srgbClr val="FF0000"/>
              </a:solidFill>
            </a:endParaRPr>
          </a:p>
        </p:txBody>
      </p:sp>
      <p:sp>
        <p:nvSpPr>
          <p:cNvPr id="3" name="Content Placeholder 2">
            <a:extLst>
              <a:ext uri="{FF2B5EF4-FFF2-40B4-BE49-F238E27FC236}">
                <a16:creationId xmlns:a16="http://schemas.microsoft.com/office/drawing/2014/main" id="{D42512A5-4E4C-B60C-DEFA-33BAEC2A1B4F}"/>
              </a:ext>
            </a:extLst>
          </p:cNvPr>
          <p:cNvSpPr>
            <a:spLocks noGrp="1"/>
          </p:cNvSpPr>
          <p:nvPr>
            <p:ph idx="1"/>
          </p:nvPr>
        </p:nvSpPr>
        <p:spPr>
          <a:xfrm>
            <a:off x="2034540" y="0"/>
            <a:ext cx="8122920" cy="899160"/>
          </a:xfrm>
        </p:spPr>
        <p:txBody>
          <a:bodyPr/>
          <a:lstStyle/>
          <a:p>
            <a:r>
              <a:rPr lang="en-US" sz="2800" b="0" i="1" u="none" strike="noStrike" dirty="0">
                <a:solidFill>
                  <a:srgbClr val="FF0000"/>
                </a:solidFill>
                <a:effectLst/>
                <a:latin typeface="Arial" panose="020B0604020202020204" pitchFamily="34" charset="0"/>
              </a:rPr>
              <a:t>the importance of websites in digital marketing:</a:t>
            </a:r>
            <a:br>
              <a:rPr lang="en-US" sz="6000" b="0" dirty="0">
                <a:solidFill>
                  <a:srgbClr val="FF0000"/>
                </a:solidFill>
                <a:effectLst/>
              </a:rPr>
            </a:br>
            <a:endParaRPr lang="en-IN" dirty="0"/>
          </a:p>
        </p:txBody>
      </p:sp>
      <p:pic>
        <p:nvPicPr>
          <p:cNvPr id="11" name="Picture 10">
            <a:extLst>
              <a:ext uri="{FF2B5EF4-FFF2-40B4-BE49-F238E27FC236}">
                <a16:creationId xmlns:a16="http://schemas.microsoft.com/office/drawing/2014/main" id="{EECFD750-34DE-36E9-302F-B371A0B983AF}"/>
              </a:ext>
            </a:extLst>
          </p:cNvPr>
          <p:cNvPicPr>
            <a:picLocks noChangeAspect="1"/>
          </p:cNvPicPr>
          <p:nvPr/>
        </p:nvPicPr>
        <p:blipFill>
          <a:blip r:embed="rId2"/>
          <a:stretch>
            <a:fillRect/>
          </a:stretch>
        </p:blipFill>
        <p:spPr>
          <a:xfrm>
            <a:off x="4723447" y="701040"/>
            <a:ext cx="1647825" cy="1447800"/>
          </a:xfrm>
          <a:prstGeom prst="rect">
            <a:avLst/>
          </a:prstGeom>
        </p:spPr>
      </p:pic>
    </p:spTree>
    <p:extLst>
      <p:ext uri="{BB962C8B-B14F-4D97-AF65-F5344CB8AC3E}">
        <p14:creationId xmlns:p14="http://schemas.microsoft.com/office/powerpoint/2010/main" val="411877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6A4C-D24C-40E1-9C90-314E0CA86E8C}"/>
              </a:ext>
            </a:extLst>
          </p:cNvPr>
          <p:cNvSpPr>
            <a:spLocks noGrp="1"/>
          </p:cNvSpPr>
          <p:nvPr>
            <p:ph type="title"/>
          </p:nvPr>
        </p:nvSpPr>
        <p:spPr/>
        <p:txBody>
          <a:bodyPr/>
          <a:lstStyle/>
          <a:p>
            <a:r>
              <a:rPr lang="en-IN" sz="4000" b="1" i="0" u="none" strike="noStrike" dirty="0">
                <a:solidFill>
                  <a:srgbClr val="000000"/>
                </a:solidFill>
                <a:effectLst/>
                <a:latin typeface="Arial" panose="020B0604020202020204" pitchFamily="34" charset="0"/>
              </a:rPr>
              <a:t>1</a:t>
            </a:r>
            <a:r>
              <a:rPr lang="en-IN" sz="4400" b="1" i="0" u="none" strike="noStrike" dirty="0">
                <a:solidFill>
                  <a:srgbClr val="000000"/>
                </a:solidFill>
                <a:effectLst/>
                <a:latin typeface="Arial" panose="020B0604020202020204" pitchFamily="34" charset="0"/>
              </a:rPr>
              <a:t>. First Impressions Matter</a:t>
            </a:r>
            <a:endParaRPr lang="en-IN" dirty="0"/>
          </a:p>
        </p:txBody>
      </p:sp>
      <p:pic>
        <p:nvPicPr>
          <p:cNvPr id="5" name="Content Placeholder 4">
            <a:extLst>
              <a:ext uri="{FF2B5EF4-FFF2-40B4-BE49-F238E27FC236}">
                <a16:creationId xmlns:a16="http://schemas.microsoft.com/office/drawing/2014/main" id="{358AE8E3-22C1-0CAB-76F4-723626C099B7}"/>
              </a:ext>
            </a:extLst>
          </p:cNvPr>
          <p:cNvPicPr>
            <a:picLocks noGrp="1" noChangeAspect="1"/>
          </p:cNvPicPr>
          <p:nvPr>
            <p:ph idx="1"/>
          </p:nvPr>
        </p:nvPicPr>
        <p:blipFill>
          <a:blip r:embed="rId2"/>
          <a:stretch>
            <a:fillRect/>
          </a:stretch>
        </p:blipFill>
        <p:spPr>
          <a:xfrm>
            <a:off x="965834" y="1690688"/>
            <a:ext cx="5130166" cy="2332672"/>
          </a:xfrm>
        </p:spPr>
      </p:pic>
      <p:sp>
        <p:nvSpPr>
          <p:cNvPr id="7" name="TextBox 6">
            <a:extLst>
              <a:ext uri="{FF2B5EF4-FFF2-40B4-BE49-F238E27FC236}">
                <a16:creationId xmlns:a16="http://schemas.microsoft.com/office/drawing/2014/main" id="{F1BC9A7F-4798-819F-EA44-5552026EA5D0}"/>
              </a:ext>
            </a:extLst>
          </p:cNvPr>
          <p:cNvSpPr txBox="1"/>
          <p:nvPr/>
        </p:nvSpPr>
        <p:spPr>
          <a:xfrm>
            <a:off x="937260" y="4598015"/>
            <a:ext cx="10675620" cy="1200329"/>
          </a:xfrm>
          <a:prstGeom prst="rect">
            <a:avLst/>
          </a:prstGeom>
          <a:noFill/>
        </p:spPr>
        <p:txBody>
          <a:bodyPr wrap="square">
            <a:spAutoFit/>
          </a:bodyPr>
          <a:lstStyle/>
          <a:p>
            <a:pPr rtl="0">
              <a:spcBef>
                <a:spcPts val="0"/>
              </a:spcBef>
              <a:spcAft>
                <a:spcPts val="0"/>
              </a:spcAft>
            </a:pPr>
            <a:r>
              <a:rPr lang="en-US" sz="2400" b="0" i="1" u="none" strike="noStrike" dirty="0">
                <a:solidFill>
                  <a:srgbClr val="002060"/>
                </a:solidFill>
                <a:effectLst/>
                <a:highlight>
                  <a:srgbClr val="FFFFFF"/>
                </a:highlight>
                <a:latin typeface="Arial" panose="020B0604020202020204" pitchFamily="34" charset="0"/>
              </a:rPr>
              <a:t>A website is often the first point of contact for potential customers. A well-designed and user-friendly website creates a positive first impression, instilling trust and credibility in your brand</a:t>
            </a:r>
            <a:r>
              <a:rPr lang="en-US" sz="2400" b="0" i="1" u="none" strike="noStrike" dirty="0">
                <a:solidFill>
                  <a:srgbClr val="000000"/>
                </a:solidFill>
                <a:effectLst/>
                <a:highlight>
                  <a:srgbClr val="FFFFFF"/>
                </a:highlight>
                <a:latin typeface="Arial" panose="020B0604020202020204" pitchFamily="34" charset="0"/>
              </a:rPr>
              <a:t>.</a:t>
            </a:r>
            <a:endParaRPr lang="en-US" sz="2400" b="0" i="1" dirty="0">
              <a:effectLst/>
              <a:highlight>
                <a:srgbClr val="FFFFFF"/>
              </a:highlight>
            </a:endParaRPr>
          </a:p>
        </p:txBody>
      </p:sp>
    </p:spTree>
    <p:extLst>
      <p:ext uri="{BB962C8B-B14F-4D97-AF65-F5344CB8AC3E}">
        <p14:creationId xmlns:p14="http://schemas.microsoft.com/office/powerpoint/2010/main" val="244177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7F24-B981-2125-FDE0-727B3F58F5B9}"/>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2.</a:t>
            </a:r>
            <a:r>
              <a:rPr lang="en-IN" sz="4400" b="0" i="0" u="none" strike="noStrike" dirty="0">
                <a:solidFill>
                  <a:srgbClr val="000000"/>
                </a:solidFill>
                <a:effectLst/>
                <a:latin typeface="Arial" panose="020B0604020202020204" pitchFamily="34" charset="0"/>
              </a:rPr>
              <a:t> </a:t>
            </a:r>
            <a:r>
              <a:rPr lang="en-IN" sz="4400" b="1" i="0" u="none" strike="noStrike" dirty="0">
                <a:solidFill>
                  <a:srgbClr val="000000"/>
                </a:solidFill>
                <a:effectLst/>
                <a:latin typeface="Arial" panose="020B0604020202020204" pitchFamily="34" charset="0"/>
              </a:rPr>
              <a:t>24/7 Accessibility</a:t>
            </a:r>
            <a:endParaRPr lang="en-IN" dirty="0"/>
          </a:p>
        </p:txBody>
      </p:sp>
      <p:pic>
        <p:nvPicPr>
          <p:cNvPr id="5" name="Content Placeholder 4">
            <a:extLst>
              <a:ext uri="{FF2B5EF4-FFF2-40B4-BE49-F238E27FC236}">
                <a16:creationId xmlns:a16="http://schemas.microsoft.com/office/drawing/2014/main" id="{B7D63900-A765-945E-F213-FDCC97DA2124}"/>
              </a:ext>
            </a:extLst>
          </p:cNvPr>
          <p:cNvPicPr>
            <a:picLocks noGrp="1" noChangeAspect="1"/>
          </p:cNvPicPr>
          <p:nvPr>
            <p:ph idx="1"/>
          </p:nvPr>
        </p:nvPicPr>
        <p:blipFill>
          <a:blip r:embed="rId2"/>
          <a:stretch>
            <a:fillRect/>
          </a:stretch>
        </p:blipFill>
        <p:spPr>
          <a:xfrm>
            <a:off x="822960" y="1690688"/>
            <a:ext cx="3337560" cy="2302192"/>
          </a:xfrm>
        </p:spPr>
      </p:pic>
      <p:sp>
        <p:nvSpPr>
          <p:cNvPr id="7" name="TextBox 6">
            <a:extLst>
              <a:ext uri="{FF2B5EF4-FFF2-40B4-BE49-F238E27FC236}">
                <a16:creationId xmlns:a16="http://schemas.microsoft.com/office/drawing/2014/main" id="{41AD8C8C-5031-2B23-6F23-70819F824231}"/>
              </a:ext>
            </a:extLst>
          </p:cNvPr>
          <p:cNvSpPr txBox="1"/>
          <p:nvPr/>
        </p:nvSpPr>
        <p:spPr>
          <a:xfrm>
            <a:off x="960120" y="4290149"/>
            <a:ext cx="10515600" cy="1938992"/>
          </a:xfrm>
          <a:prstGeom prst="rect">
            <a:avLst/>
          </a:prstGeom>
          <a:noFill/>
        </p:spPr>
        <p:txBody>
          <a:bodyPr wrap="square">
            <a:spAutoFit/>
          </a:bodyPr>
          <a:lstStyle/>
          <a:p>
            <a:pPr rtl="0">
              <a:spcBef>
                <a:spcPts val="0"/>
              </a:spcBef>
              <a:spcAft>
                <a:spcPts val="0"/>
              </a:spcAft>
            </a:pPr>
            <a:r>
              <a:rPr lang="en-US" sz="2400" b="0" i="0" u="none" strike="noStrike" dirty="0">
                <a:solidFill>
                  <a:srgbClr val="FF0000"/>
                </a:solidFill>
                <a:effectLst/>
                <a:latin typeface="Arial" panose="020B0604020202020204" pitchFamily="34" charset="0"/>
              </a:rPr>
              <a:t>Unlike traditional brick-and-mortar stores, a website is accessible round the clock, allowing customers to engage with the brand and make purchases at their convenience, irrespective of time zones or geographical locations.</a:t>
            </a:r>
            <a:endParaRPr lang="en-US" sz="2400" b="0" dirty="0">
              <a:solidFill>
                <a:srgbClr val="FF0000"/>
              </a:solidFill>
              <a:effectLst/>
            </a:endParaRPr>
          </a:p>
          <a:p>
            <a:br>
              <a:rPr lang="en-US" sz="2400" b="0" dirty="0">
                <a:solidFill>
                  <a:srgbClr val="FF0000"/>
                </a:solidFill>
                <a:effectLst/>
              </a:rPr>
            </a:br>
            <a:endParaRPr lang="en-IN" sz="2400" dirty="0">
              <a:solidFill>
                <a:srgbClr val="FF0000"/>
              </a:solidFill>
            </a:endParaRPr>
          </a:p>
        </p:txBody>
      </p:sp>
    </p:spTree>
    <p:extLst>
      <p:ext uri="{BB962C8B-B14F-4D97-AF65-F5344CB8AC3E}">
        <p14:creationId xmlns:p14="http://schemas.microsoft.com/office/powerpoint/2010/main" val="331769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68BE-4390-480B-920B-C9FAC8C81762}"/>
              </a:ext>
            </a:extLst>
          </p:cNvPr>
          <p:cNvSpPr>
            <a:spLocks noGrp="1"/>
          </p:cNvSpPr>
          <p:nvPr>
            <p:ph type="title"/>
          </p:nvPr>
        </p:nvSpPr>
        <p:spPr/>
        <p:txBody>
          <a:bodyPr/>
          <a:lstStyle/>
          <a:p>
            <a:r>
              <a:rPr lang="da-DK" sz="4400" b="1" i="0" u="none" strike="noStrike" dirty="0">
                <a:solidFill>
                  <a:srgbClr val="000000"/>
                </a:solidFill>
                <a:effectLst/>
                <a:latin typeface="Arial" panose="020B0604020202020204" pitchFamily="34" charset="0"/>
              </a:rPr>
              <a:t>3. Central Hub for Information</a:t>
            </a:r>
            <a:endParaRPr lang="en-IN" dirty="0"/>
          </a:p>
        </p:txBody>
      </p:sp>
      <p:pic>
        <p:nvPicPr>
          <p:cNvPr id="5" name="Content Placeholder 4">
            <a:extLst>
              <a:ext uri="{FF2B5EF4-FFF2-40B4-BE49-F238E27FC236}">
                <a16:creationId xmlns:a16="http://schemas.microsoft.com/office/drawing/2014/main" id="{3FB1F372-CEF8-C4C3-85BE-E86D01942B73}"/>
              </a:ext>
            </a:extLst>
          </p:cNvPr>
          <p:cNvPicPr>
            <a:picLocks noGrp="1" noChangeAspect="1"/>
          </p:cNvPicPr>
          <p:nvPr>
            <p:ph idx="1"/>
          </p:nvPr>
        </p:nvPicPr>
        <p:blipFill>
          <a:blip r:embed="rId2"/>
          <a:stretch>
            <a:fillRect/>
          </a:stretch>
        </p:blipFill>
        <p:spPr>
          <a:xfrm>
            <a:off x="1066800" y="1463041"/>
            <a:ext cx="6995159" cy="2499359"/>
          </a:xfrm>
        </p:spPr>
      </p:pic>
      <p:sp>
        <p:nvSpPr>
          <p:cNvPr id="7" name="TextBox 6">
            <a:extLst>
              <a:ext uri="{FF2B5EF4-FFF2-40B4-BE49-F238E27FC236}">
                <a16:creationId xmlns:a16="http://schemas.microsoft.com/office/drawing/2014/main" id="{B3DAAA53-18F8-F4FC-462D-B683B068E8D9}"/>
              </a:ext>
            </a:extLst>
          </p:cNvPr>
          <p:cNvSpPr txBox="1"/>
          <p:nvPr/>
        </p:nvSpPr>
        <p:spPr>
          <a:xfrm>
            <a:off x="1066800" y="4517796"/>
            <a:ext cx="10287000" cy="1754326"/>
          </a:xfrm>
          <a:prstGeom prst="rect">
            <a:avLst/>
          </a:prstGeom>
          <a:noFill/>
        </p:spPr>
        <p:txBody>
          <a:bodyPr wrap="square">
            <a:spAutoFit/>
          </a:bodyPr>
          <a:lstStyle/>
          <a:p>
            <a:pPr rtl="0">
              <a:spcBef>
                <a:spcPts val="0"/>
              </a:spcBef>
              <a:spcAft>
                <a:spcPts val="0"/>
              </a:spcAft>
            </a:pPr>
            <a:r>
              <a:rPr lang="en-US" sz="2400" b="0" i="0" u="none" strike="noStrike" dirty="0">
                <a:solidFill>
                  <a:srgbClr val="00B0F0"/>
                </a:solidFill>
                <a:effectLst/>
                <a:latin typeface="Arial" panose="020B0604020202020204" pitchFamily="34" charset="0"/>
              </a:rPr>
              <a:t>A website serves as a central repository of information about products, services, and brand story. It provides customers with detailed insights into what we offer, helping them make informed purchasing decisions.</a:t>
            </a:r>
            <a:endParaRPr lang="en-US" sz="2400" b="0" dirty="0">
              <a:solidFill>
                <a:srgbClr val="00B0F0"/>
              </a:solidFill>
              <a:effectLst/>
            </a:endParaRPr>
          </a:p>
          <a:p>
            <a:br>
              <a:rPr lang="en-US" b="0" dirty="0">
                <a:solidFill>
                  <a:srgbClr val="00B0F0"/>
                </a:solidFill>
                <a:effectLst/>
              </a:rPr>
            </a:br>
            <a:endParaRPr lang="en-IN" dirty="0">
              <a:solidFill>
                <a:srgbClr val="00B0F0"/>
              </a:solidFill>
            </a:endParaRPr>
          </a:p>
        </p:txBody>
      </p:sp>
    </p:spTree>
    <p:extLst>
      <p:ext uri="{BB962C8B-B14F-4D97-AF65-F5344CB8AC3E}">
        <p14:creationId xmlns:p14="http://schemas.microsoft.com/office/powerpoint/2010/main" val="300154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ECEE-A9E4-ABD7-9074-60387150AFC2}"/>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4. Enhanced Visibility</a:t>
            </a:r>
            <a:endParaRPr lang="en-IN" dirty="0"/>
          </a:p>
        </p:txBody>
      </p:sp>
      <p:pic>
        <p:nvPicPr>
          <p:cNvPr id="5" name="Content Placeholder 4">
            <a:extLst>
              <a:ext uri="{FF2B5EF4-FFF2-40B4-BE49-F238E27FC236}">
                <a16:creationId xmlns:a16="http://schemas.microsoft.com/office/drawing/2014/main" id="{815D0AD1-AF24-702D-2DA2-0978AE0B1228}"/>
              </a:ext>
            </a:extLst>
          </p:cNvPr>
          <p:cNvPicPr>
            <a:picLocks noGrp="1" noChangeAspect="1"/>
          </p:cNvPicPr>
          <p:nvPr>
            <p:ph idx="1"/>
          </p:nvPr>
        </p:nvPicPr>
        <p:blipFill>
          <a:blip r:embed="rId2"/>
          <a:stretch>
            <a:fillRect/>
          </a:stretch>
        </p:blipFill>
        <p:spPr>
          <a:xfrm>
            <a:off x="838200" y="1690688"/>
            <a:ext cx="5471160" cy="2247900"/>
          </a:xfrm>
        </p:spPr>
      </p:pic>
      <p:sp>
        <p:nvSpPr>
          <p:cNvPr id="7" name="TextBox 6">
            <a:extLst>
              <a:ext uri="{FF2B5EF4-FFF2-40B4-BE49-F238E27FC236}">
                <a16:creationId xmlns:a16="http://schemas.microsoft.com/office/drawing/2014/main" id="{3DEDE0B1-4F3A-856A-CD9E-4573DFC3CED2}"/>
              </a:ext>
            </a:extLst>
          </p:cNvPr>
          <p:cNvSpPr txBox="1"/>
          <p:nvPr/>
        </p:nvSpPr>
        <p:spPr>
          <a:xfrm>
            <a:off x="838200" y="4184551"/>
            <a:ext cx="11003280" cy="2308324"/>
          </a:xfrm>
          <a:prstGeom prst="rect">
            <a:avLst/>
          </a:prstGeom>
          <a:noFill/>
        </p:spPr>
        <p:txBody>
          <a:bodyPr wrap="square">
            <a:spAutoFit/>
          </a:bodyPr>
          <a:lstStyle/>
          <a:p>
            <a:pPr rtl="0">
              <a:spcBef>
                <a:spcPts val="0"/>
              </a:spcBef>
              <a:spcAft>
                <a:spcPts val="0"/>
              </a:spcAft>
            </a:pPr>
            <a:r>
              <a:rPr lang="en-US" sz="2400" b="0" i="0" u="none" strike="noStrike" dirty="0">
                <a:solidFill>
                  <a:srgbClr val="FFC000"/>
                </a:solidFill>
                <a:effectLst/>
                <a:latin typeface="Arial" panose="020B0604020202020204" pitchFamily="34" charset="0"/>
              </a:rPr>
              <a:t>A properly optimized website improves visibility in search engine results, making it easier for potential customers to find online. Implementing SEO strategies ensures that the website ranks higher, driving organic traffic and increasing brand visibility.</a:t>
            </a:r>
            <a:endParaRPr lang="en-US" sz="2400" b="0" dirty="0">
              <a:solidFill>
                <a:srgbClr val="FFC000"/>
              </a:solidFill>
              <a:effectLst/>
            </a:endParaRPr>
          </a:p>
          <a:p>
            <a:br>
              <a:rPr lang="en-US" sz="2400" dirty="0"/>
            </a:br>
            <a:endParaRPr lang="en-IN" sz="2400" dirty="0"/>
          </a:p>
        </p:txBody>
      </p:sp>
    </p:spTree>
    <p:extLst>
      <p:ext uri="{BB962C8B-B14F-4D97-AF65-F5344CB8AC3E}">
        <p14:creationId xmlns:p14="http://schemas.microsoft.com/office/powerpoint/2010/main" val="99494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93E9-888F-101B-33B3-A11896976945}"/>
              </a:ext>
            </a:extLst>
          </p:cNvPr>
          <p:cNvSpPr>
            <a:spLocks noGrp="1"/>
          </p:cNvSpPr>
          <p:nvPr>
            <p:ph type="title"/>
          </p:nvPr>
        </p:nvSpPr>
        <p:spPr>
          <a:xfrm>
            <a:off x="838200" y="-233046"/>
            <a:ext cx="10515600" cy="1325563"/>
          </a:xfrm>
        </p:spPr>
        <p:txBody>
          <a:bodyPr/>
          <a:lstStyle/>
          <a:p>
            <a:r>
              <a:rPr lang="en-IN" sz="4400" b="1" i="0" u="none" strike="noStrike" dirty="0">
                <a:solidFill>
                  <a:srgbClr val="000000"/>
                </a:solidFill>
                <a:effectLst/>
                <a:latin typeface="Arial" panose="020B0604020202020204" pitchFamily="34" charset="0"/>
              </a:rPr>
              <a:t>5. Effective Marketing Tool</a:t>
            </a:r>
            <a:endParaRPr lang="en-IN" dirty="0"/>
          </a:p>
        </p:txBody>
      </p:sp>
      <p:pic>
        <p:nvPicPr>
          <p:cNvPr id="5" name="Content Placeholder 4">
            <a:extLst>
              <a:ext uri="{FF2B5EF4-FFF2-40B4-BE49-F238E27FC236}">
                <a16:creationId xmlns:a16="http://schemas.microsoft.com/office/drawing/2014/main" id="{D0595914-A7D5-D15B-4430-A6766B8CB64F}"/>
              </a:ext>
            </a:extLst>
          </p:cNvPr>
          <p:cNvPicPr>
            <a:picLocks noGrp="1" noChangeAspect="1"/>
          </p:cNvPicPr>
          <p:nvPr>
            <p:ph idx="1"/>
          </p:nvPr>
        </p:nvPicPr>
        <p:blipFill>
          <a:blip r:embed="rId2"/>
          <a:stretch>
            <a:fillRect/>
          </a:stretch>
        </p:blipFill>
        <p:spPr>
          <a:xfrm>
            <a:off x="838201" y="819785"/>
            <a:ext cx="8092440" cy="4161524"/>
          </a:xfrm>
        </p:spPr>
      </p:pic>
      <p:sp>
        <p:nvSpPr>
          <p:cNvPr id="7" name="TextBox 6">
            <a:extLst>
              <a:ext uri="{FF2B5EF4-FFF2-40B4-BE49-F238E27FC236}">
                <a16:creationId xmlns:a16="http://schemas.microsoft.com/office/drawing/2014/main" id="{5F44DD61-7B4F-6B63-7AA5-12FE03F9F81C}"/>
              </a:ext>
            </a:extLst>
          </p:cNvPr>
          <p:cNvSpPr txBox="1"/>
          <p:nvPr/>
        </p:nvSpPr>
        <p:spPr>
          <a:xfrm>
            <a:off x="838200" y="4923897"/>
            <a:ext cx="10515599" cy="1938992"/>
          </a:xfrm>
          <a:prstGeom prst="rect">
            <a:avLst/>
          </a:prstGeom>
          <a:noFill/>
        </p:spPr>
        <p:txBody>
          <a:bodyPr wrap="square">
            <a:spAutoFit/>
          </a:bodyPr>
          <a:lstStyle/>
          <a:p>
            <a:pPr rtl="0">
              <a:spcBef>
                <a:spcPts val="0"/>
              </a:spcBef>
              <a:spcAft>
                <a:spcPts val="0"/>
              </a:spcAft>
            </a:pPr>
            <a:r>
              <a:rPr lang="en-US" sz="2400" b="0" i="0" u="none" strike="noStrike" dirty="0">
                <a:solidFill>
                  <a:srgbClr val="7030A0"/>
                </a:solidFill>
                <a:effectLst/>
                <a:latin typeface="Arial" panose="020B0604020202020204" pitchFamily="34" charset="0"/>
              </a:rPr>
              <a:t>A website serves as a powerful marketing tool, enabling us to showcase products or services, run promotional campaigns, and capture leads through contact forms or subscription lists.</a:t>
            </a:r>
            <a:endParaRPr lang="en-US" sz="2400" b="0" dirty="0">
              <a:solidFill>
                <a:srgbClr val="7030A0"/>
              </a:solidFill>
              <a:effectLst/>
            </a:endParaRPr>
          </a:p>
          <a:p>
            <a:br>
              <a:rPr lang="en-US" sz="2400" dirty="0">
                <a:solidFill>
                  <a:srgbClr val="7030A0"/>
                </a:solidFill>
              </a:rPr>
            </a:br>
            <a:endParaRPr lang="en-IN" sz="2400" dirty="0">
              <a:solidFill>
                <a:srgbClr val="7030A0"/>
              </a:solidFill>
            </a:endParaRPr>
          </a:p>
        </p:txBody>
      </p:sp>
    </p:spTree>
    <p:extLst>
      <p:ext uri="{BB962C8B-B14F-4D97-AF65-F5344CB8AC3E}">
        <p14:creationId xmlns:p14="http://schemas.microsoft.com/office/powerpoint/2010/main" val="157946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8A11-D8E2-FF9E-BB11-6664961ACF95}"/>
              </a:ext>
            </a:extLst>
          </p:cNvPr>
          <p:cNvSpPr>
            <a:spLocks noGrp="1"/>
          </p:cNvSpPr>
          <p:nvPr>
            <p:ph type="title"/>
          </p:nvPr>
        </p:nvSpPr>
        <p:spPr/>
        <p:txBody>
          <a:bodyPr/>
          <a:lstStyle/>
          <a:p>
            <a:r>
              <a:rPr lang="en-IN" sz="4400" b="1" i="0" u="none" strike="noStrike" dirty="0">
                <a:solidFill>
                  <a:srgbClr val="000000"/>
                </a:solidFill>
                <a:effectLst/>
                <a:latin typeface="Arial" panose="020B0604020202020204" pitchFamily="34" charset="0"/>
              </a:rPr>
              <a:t>6. Measurable Results</a:t>
            </a:r>
            <a:endParaRPr lang="en-IN" dirty="0"/>
          </a:p>
        </p:txBody>
      </p:sp>
      <p:pic>
        <p:nvPicPr>
          <p:cNvPr id="5" name="Content Placeholder 4">
            <a:extLst>
              <a:ext uri="{FF2B5EF4-FFF2-40B4-BE49-F238E27FC236}">
                <a16:creationId xmlns:a16="http://schemas.microsoft.com/office/drawing/2014/main" id="{34AFFD66-2103-EACE-9B91-B42570590B1D}"/>
              </a:ext>
            </a:extLst>
          </p:cNvPr>
          <p:cNvPicPr>
            <a:picLocks noGrp="1" noChangeAspect="1"/>
          </p:cNvPicPr>
          <p:nvPr>
            <p:ph idx="1"/>
          </p:nvPr>
        </p:nvPicPr>
        <p:blipFill>
          <a:blip r:embed="rId2"/>
          <a:stretch>
            <a:fillRect/>
          </a:stretch>
        </p:blipFill>
        <p:spPr>
          <a:xfrm>
            <a:off x="982027" y="1872456"/>
            <a:ext cx="6531293" cy="2409984"/>
          </a:xfrm>
        </p:spPr>
      </p:pic>
      <p:sp>
        <p:nvSpPr>
          <p:cNvPr id="7" name="TextBox 6">
            <a:extLst>
              <a:ext uri="{FF2B5EF4-FFF2-40B4-BE49-F238E27FC236}">
                <a16:creationId xmlns:a16="http://schemas.microsoft.com/office/drawing/2014/main" id="{C98D0686-84E8-4D69-5BDE-00C5363E7538}"/>
              </a:ext>
            </a:extLst>
          </p:cNvPr>
          <p:cNvSpPr txBox="1"/>
          <p:nvPr/>
        </p:nvSpPr>
        <p:spPr>
          <a:xfrm>
            <a:off x="982027" y="4464208"/>
            <a:ext cx="10950893" cy="2123658"/>
          </a:xfrm>
          <a:prstGeom prst="rect">
            <a:avLst/>
          </a:prstGeom>
          <a:noFill/>
        </p:spPr>
        <p:txBody>
          <a:bodyPr wrap="square">
            <a:spAutoFit/>
          </a:bodyPr>
          <a:lstStyle/>
          <a:p>
            <a:pPr rtl="0">
              <a:spcBef>
                <a:spcPts val="0"/>
              </a:spcBef>
              <a:spcAft>
                <a:spcPts val="0"/>
              </a:spcAft>
            </a:pPr>
            <a:r>
              <a:rPr lang="en-US" sz="2400" b="0" i="0" u="none" strike="noStrike" dirty="0">
                <a:solidFill>
                  <a:schemeClr val="tx2">
                    <a:lumMod val="75000"/>
                  </a:schemeClr>
                </a:solidFill>
                <a:effectLst/>
                <a:latin typeface="Arial" panose="020B0604020202020204" pitchFamily="34" charset="0"/>
              </a:rPr>
              <a:t>With tools like Google Analytics, we can track and measure the performance of the website, gaining valuable insights into visitor behavior, traffic sources, and conversion rates. This data helps us refine digital marketing strategies for better results.</a:t>
            </a:r>
            <a:endParaRPr lang="en-US" sz="2400" b="0" dirty="0">
              <a:solidFill>
                <a:schemeClr val="tx2">
                  <a:lumMod val="75000"/>
                </a:schemeClr>
              </a:solidFill>
              <a:effectLst/>
            </a:endParaRPr>
          </a:p>
          <a:p>
            <a:br>
              <a:rPr lang="en-US" dirty="0"/>
            </a:br>
            <a:endParaRPr lang="en-IN" dirty="0"/>
          </a:p>
        </p:txBody>
      </p:sp>
    </p:spTree>
    <p:extLst>
      <p:ext uri="{BB962C8B-B14F-4D97-AF65-F5344CB8AC3E}">
        <p14:creationId xmlns:p14="http://schemas.microsoft.com/office/powerpoint/2010/main" val="1789312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565</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DM Sans</vt:lpstr>
      <vt:lpstr>Google Sans</vt:lpstr>
      <vt:lpstr>Roboto</vt:lpstr>
      <vt:lpstr>Times New Roman</vt:lpstr>
      <vt:lpstr>Office Theme</vt:lpstr>
      <vt:lpstr>                         welcome         Project Title: Crafting Compelling Web Presences  </vt:lpstr>
      <vt:lpstr>what is crafting compelling web presence?</vt:lpstr>
      <vt:lpstr>1. First Impressions Matter 2. 24/7 Accessibility 3. Central Hub for Information 4. Enhanced Visibility 5. Effective Marketing Tool 6. Measurable Results 7. Mobile Responsiveness 8. Builds Brand Authority 9. Engagement and Interaction 10. Competitive Advantage</vt:lpstr>
      <vt:lpstr>1. First Impressions Matter</vt:lpstr>
      <vt:lpstr>2. 24/7 Accessibility</vt:lpstr>
      <vt:lpstr>3. Central Hub for Information</vt:lpstr>
      <vt:lpstr>4. Enhanced Visibility</vt:lpstr>
      <vt:lpstr>5. Effective Marketing Tool</vt:lpstr>
      <vt:lpstr>6. Measurable Results</vt:lpstr>
      <vt:lpstr>7. Mobile Responsiveness</vt:lpstr>
      <vt:lpstr>8. Builds Brand Authority</vt:lpstr>
      <vt:lpstr>9. Engagement and Interaction</vt:lpstr>
      <vt:lpstr>10. Competitive Advantage</vt:lpstr>
      <vt:lpstr>Landing Page(LP) Design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Project Title: Crafting Compelling Web Presences  </dc:title>
  <dc:creator>ravishankar223200@outlook.com</dc:creator>
  <cp:lastModifiedBy>ravishankar223200@outlook.com</cp:lastModifiedBy>
  <cp:revision>1</cp:revision>
  <dcterms:created xsi:type="dcterms:W3CDTF">2024-05-18T12:32:15Z</dcterms:created>
  <dcterms:modified xsi:type="dcterms:W3CDTF">2024-05-18T13:06:46Z</dcterms:modified>
</cp:coreProperties>
</file>