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577C98-6F33-45AA-9574-3163F2C06043}"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104642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77C98-6F33-45AA-9574-3163F2C06043}"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18080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77C98-6F33-45AA-9574-3163F2C06043}"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292780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77C98-6F33-45AA-9574-3163F2C06043}"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372627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77C98-6F33-45AA-9574-3163F2C06043}"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160878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577C98-6F33-45AA-9574-3163F2C06043}"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102585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77C98-6F33-45AA-9574-3163F2C06043}"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278158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77C98-6F33-45AA-9574-3163F2C06043}"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261231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77C98-6F33-45AA-9574-3163F2C06043}"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60603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77C98-6F33-45AA-9574-3163F2C06043}"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13953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77C98-6F33-45AA-9574-3163F2C06043}"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BEFF-E860-469A-8554-2A00C7285606}" type="slidenum">
              <a:rPr lang="en-US" smtClean="0"/>
              <a:t>‹#›</a:t>
            </a:fld>
            <a:endParaRPr lang="en-US"/>
          </a:p>
        </p:txBody>
      </p:sp>
    </p:spTree>
    <p:extLst>
      <p:ext uri="{BB962C8B-B14F-4D97-AF65-F5344CB8AC3E}">
        <p14:creationId xmlns:p14="http://schemas.microsoft.com/office/powerpoint/2010/main" val="28516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77C98-6F33-45AA-9574-3163F2C06043}" type="datetimeFigureOut">
              <a:rPr lang="en-US" smtClean="0"/>
              <a:t>6/22/2024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BBEFF-E860-469A-8554-2A00C7285606}" type="slidenum">
              <a:rPr lang="en-US" smtClean="0"/>
              <a:t>‹#›</a:t>
            </a:fld>
            <a:endParaRPr lang="en-US"/>
          </a:p>
        </p:txBody>
      </p:sp>
    </p:spTree>
    <p:extLst>
      <p:ext uri="{BB962C8B-B14F-4D97-AF65-F5344CB8AC3E}">
        <p14:creationId xmlns:p14="http://schemas.microsoft.com/office/powerpoint/2010/main" val="419604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dianretailer.com/article/tag/grocer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399" y="1394691"/>
            <a:ext cx="10603345" cy="64654"/>
          </a:xfrm>
        </p:spPr>
        <p:txBody>
          <a:bodyPr>
            <a:normAutofit fontScale="90000"/>
          </a:bodyPr>
          <a:lstStyle/>
          <a:p>
            <a:r>
              <a:rPr lang="en-US" b="1" dirty="0">
                <a:solidFill>
                  <a:srgbClr val="92D050"/>
                </a:solidFill>
              </a:rPr>
              <a:t>Instacart Market Basket Analysis</a:t>
            </a:r>
            <a:r>
              <a:rPr lang="en-US" b="1" dirty="0" smtClean="0">
                <a:solidFill>
                  <a:srgbClr val="92D050"/>
                </a:solidFill>
                <a:effectLst/>
              </a:rPr>
              <a:t/>
            </a:r>
            <a:br>
              <a:rPr lang="en-US" b="1" dirty="0" smtClean="0">
                <a:solidFill>
                  <a:srgbClr val="92D050"/>
                </a:solidFill>
                <a:effectLst/>
              </a:rPr>
            </a:br>
            <a:endParaRPr lang="en-US" dirty="0">
              <a:solidFill>
                <a:srgbClr val="92D050"/>
              </a:solidFill>
            </a:endParaRPr>
          </a:p>
        </p:txBody>
      </p:sp>
      <p:sp>
        <p:nvSpPr>
          <p:cNvPr id="3" name="Subtitle 2"/>
          <p:cNvSpPr>
            <a:spLocks noGrp="1"/>
          </p:cNvSpPr>
          <p:nvPr>
            <p:ph type="subTitle" idx="1"/>
          </p:nvPr>
        </p:nvSpPr>
        <p:spPr>
          <a:xfrm>
            <a:off x="175490" y="1313944"/>
            <a:ext cx="5273965" cy="849746"/>
          </a:xfrm>
        </p:spPr>
        <p:txBody>
          <a:bodyPr/>
          <a:lstStyle/>
          <a:p>
            <a:r>
              <a:rPr lang="en-US" b="1" dirty="0" smtClean="0"/>
              <a:t>                     What is Instacart ?             </a:t>
            </a:r>
          </a:p>
          <a:p>
            <a:endParaRPr lang="en-US" b="1" dirty="0"/>
          </a:p>
          <a:p>
            <a:endParaRPr lang="en-US" b="1" dirty="0" smtClean="0"/>
          </a:p>
          <a:p>
            <a:endParaRPr lang="en-US" b="1" dirty="0"/>
          </a:p>
        </p:txBody>
      </p:sp>
      <p:pic>
        <p:nvPicPr>
          <p:cNvPr id="4" name="Picture 3"/>
          <p:cNvPicPr>
            <a:picLocks noChangeAspect="1"/>
          </p:cNvPicPr>
          <p:nvPr/>
        </p:nvPicPr>
        <p:blipFill>
          <a:blip r:embed="rId2"/>
          <a:stretch>
            <a:fillRect/>
          </a:stretch>
        </p:blipFill>
        <p:spPr>
          <a:xfrm>
            <a:off x="4728485" y="824490"/>
            <a:ext cx="2129515" cy="1623785"/>
          </a:xfrm>
          <a:prstGeom prst="rect">
            <a:avLst/>
          </a:prstGeom>
        </p:spPr>
      </p:pic>
      <p:sp>
        <p:nvSpPr>
          <p:cNvPr id="6" name="Oval 5"/>
          <p:cNvSpPr/>
          <p:nvPr/>
        </p:nvSpPr>
        <p:spPr>
          <a:xfrm>
            <a:off x="406399" y="2868035"/>
            <a:ext cx="9763125" cy="354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smtClean="0">
                <a:solidFill>
                  <a:srgbClr val="FFFF00"/>
                </a:solidFill>
                <a:effectLst/>
                <a:latin typeface="Trebuchet MS" panose="020B0603020202020204" pitchFamily="34" charset="0"/>
              </a:rPr>
              <a:t>Instacart is a popular </a:t>
            </a:r>
            <a:r>
              <a:rPr lang="en-US" b="1" i="0" u="none" strike="noStrike" dirty="0" smtClean="0">
                <a:solidFill>
                  <a:srgbClr val="FFFF00"/>
                </a:solidFill>
                <a:effectLst/>
                <a:latin typeface="Trebuchet MS" panose="020B0603020202020204" pitchFamily="34" charset="0"/>
                <a:hlinkClick r:id="rId3"/>
              </a:rPr>
              <a:t>grocery</a:t>
            </a:r>
            <a:r>
              <a:rPr lang="en-US" b="0" i="0" dirty="0" smtClean="0">
                <a:solidFill>
                  <a:srgbClr val="FFFF00"/>
                </a:solidFill>
                <a:effectLst/>
                <a:latin typeface="Trebuchet MS" panose="020B0603020202020204" pitchFamily="34" charset="0"/>
              </a:rPr>
              <a:t> delivery service that acts as a bridge between customers and stores. Imagine it as a giant online marketplace specifically for groceries. Customers browse a vast selection of stores near them using the Instacart app or website. They can fill their virtual cart with everything they need, from pantry staples and household goods to fresh produce and meats. Once an order is placed, Instacart connects the customer with a personal shopper to pick, pack, and deliver their groceries – often within a couple of hours.</a:t>
            </a:r>
            <a:endParaRPr lang="en-US" dirty="0">
              <a:solidFill>
                <a:srgbClr val="FFFF00"/>
              </a:solidFill>
            </a:endParaRPr>
          </a:p>
        </p:txBody>
      </p:sp>
    </p:spTree>
    <p:extLst>
      <p:ext uri="{BB962C8B-B14F-4D97-AF65-F5344CB8AC3E}">
        <p14:creationId xmlns:p14="http://schemas.microsoft.com/office/powerpoint/2010/main" val="34630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Capstone Project</a:t>
            </a:r>
            <a:r>
              <a:rPr lang="en-US" dirty="0"/>
              <a:t>: Instacart Market Basket Analysis</a:t>
            </a:r>
            <a:r>
              <a:rPr lang="en-US" dirty="0" smtClean="0">
                <a:effectLst/>
              </a:rPr>
              <a:t/>
            </a:r>
            <a:br>
              <a:rPr lang="en-US" dirty="0" smtClean="0">
                <a:effectLst/>
              </a:rPr>
            </a:br>
            <a:endParaRPr lang="en-US" dirty="0"/>
          </a:p>
        </p:txBody>
      </p:sp>
      <p:sp>
        <p:nvSpPr>
          <p:cNvPr id="3" name="Content Placeholder 2"/>
          <p:cNvSpPr>
            <a:spLocks noGrp="1"/>
          </p:cNvSpPr>
          <p:nvPr>
            <p:ph idx="1"/>
          </p:nvPr>
        </p:nvSpPr>
        <p:spPr>
          <a:xfrm>
            <a:off x="838200" y="1366982"/>
            <a:ext cx="10515600" cy="4809981"/>
          </a:xfrm>
        </p:spPr>
        <p:txBody>
          <a:bodyPr>
            <a:normAutofit/>
          </a:bodyPr>
          <a:lstStyle/>
          <a:p>
            <a:pPr marL="0" indent="0">
              <a:buNone/>
            </a:pPr>
            <a:r>
              <a:rPr lang="en-US" dirty="0" smtClean="0"/>
              <a:t/>
            </a:r>
            <a:br>
              <a:rPr lang="en-US" dirty="0" smtClean="0"/>
            </a:br>
            <a:endParaRPr lang="en-US" dirty="0"/>
          </a:p>
        </p:txBody>
      </p:sp>
      <p:sp>
        <p:nvSpPr>
          <p:cNvPr id="4" name="Rectangle 3"/>
          <p:cNvSpPr/>
          <p:nvPr/>
        </p:nvSpPr>
        <p:spPr>
          <a:xfrm>
            <a:off x="572655" y="1366982"/>
            <a:ext cx="11305308" cy="238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Project Overview</a:t>
            </a:r>
            <a:endParaRPr lang="en-US" dirty="0" smtClean="0">
              <a:effectLst/>
            </a:endParaRPr>
          </a:p>
          <a:p>
            <a:r>
              <a:rPr lang="en-US" dirty="0" smtClean="0"/>
              <a:t>This capstone project focuses on conducting an extensive data analysis of Instacart grocery ordering data. The main objective for Business Analysts is to provide comprehensive insights into customer behavior, product popularity, order patterns, and departmental performance through interactive visualizations using tools like Power BI or Tableau. Business Analysts will create dashboards that offer a 360-degree view of the business, aiding in strategic decision-making and identifying opportunities for growth and improvement.</a:t>
            </a:r>
            <a:endParaRPr lang="en-US" dirty="0" smtClean="0">
              <a:effectLst/>
            </a:endParaRPr>
          </a:p>
        </p:txBody>
      </p:sp>
      <p:sp>
        <p:nvSpPr>
          <p:cNvPr id="5" name="Rounded Rectangle 4"/>
          <p:cNvSpPr/>
          <p:nvPr/>
        </p:nvSpPr>
        <p:spPr>
          <a:xfrm>
            <a:off x="572655" y="3925455"/>
            <a:ext cx="11305308" cy="2466109"/>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Objectives</a:t>
            </a:r>
            <a:endParaRPr lang="en-US" b="1" dirty="0" smtClean="0">
              <a:effectLst/>
            </a:endParaRPr>
          </a:p>
          <a:p>
            <a:pPr fontAlgn="base"/>
            <a:r>
              <a:rPr lang="en-US" dirty="0" smtClean="0"/>
              <a:t>* Understand </a:t>
            </a:r>
            <a:r>
              <a:rPr lang="en-US" dirty="0"/>
              <a:t>Customer Behavior: Analyze ordering patterns to identify customer preferences and frequency of </a:t>
            </a:r>
            <a:r>
              <a:rPr lang="en-US" dirty="0" smtClean="0"/>
              <a:t>   reorders</a:t>
            </a:r>
            <a:r>
              <a:rPr lang="en-US" dirty="0"/>
              <a:t>.</a:t>
            </a:r>
          </a:p>
          <a:p>
            <a:pPr fontAlgn="base"/>
            <a:r>
              <a:rPr lang="en-US" dirty="0" smtClean="0"/>
              <a:t>* Product </a:t>
            </a:r>
            <a:r>
              <a:rPr lang="en-US" dirty="0"/>
              <a:t>Analysis: Determine which products are most popular, frequently reordered, and identify trends in product sales across different departments and aisles.</a:t>
            </a:r>
          </a:p>
          <a:p>
            <a:pPr fontAlgn="base"/>
            <a:r>
              <a:rPr lang="en-US" dirty="0" smtClean="0"/>
              <a:t>* Order </a:t>
            </a:r>
            <a:r>
              <a:rPr lang="en-US" dirty="0"/>
              <a:t>Analysis: Examine the distribution of orders by time of day, day of the week, and interval between orders to understand peak times and purchasing habits.</a:t>
            </a:r>
          </a:p>
        </p:txBody>
      </p:sp>
    </p:spTree>
    <p:extLst>
      <p:ext uri="{BB962C8B-B14F-4D97-AF65-F5344CB8AC3E}">
        <p14:creationId xmlns:p14="http://schemas.microsoft.com/office/powerpoint/2010/main" val="64275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2499" y="771526"/>
            <a:ext cx="9048751" cy="4460875"/>
          </a:xfrm>
          <a:prstGeom prst="rect">
            <a:avLst/>
          </a:prstGeom>
        </p:spPr>
      </p:pic>
      <p:sp>
        <p:nvSpPr>
          <p:cNvPr id="3" name="Content Placeholder 2"/>
          <p:cNvSpPr>
            <a:spLocks noGrp="1"/>
          </p:cNvSpPr>
          <p:nvPr>
            <p:ph idx="1"/>
          </p:nvPr>
        </p:nvSpPr>
        <p:spPr>
          <a:xfrm>
            <a:off x="838200" y="5400674"/>
            <a:ext cx="10515600" cy="1457325"/>
          </a:xfrm>
        </p:spPr>
        <p:txBody>
          <a:bodyPr/>
          <a:lstStyle/>
          <a:p>
            <a:r>
              <a:rPr lang="en-US" sz="1800" dirty="0" smtClean="0"/>
              <a:t> I am trying to make a pie chart.</a:t>
            </a:r>
            <a:r>
              <a:rPr lang="en-US" dirty="0"/>
              <a:t> </a:t>
            </a:r>
            <a:r>
              <a:rPr lang="en-US" sz="1800" dirty="0"/>
              <a:t>Provide detailed descriptions of the visualizations and their business </a:t>
            </a:r>
            <a:r>
              <a:rPr lang="en-US" sz="1800" dirty="0" smtClean="0"/>
              <a:t>relevance </a:t>
            </a:r>
            <a:r>
              <a:rPr lang="en-US" sz="1800" dirty="0"/>
              <a:t>Exploratory Data </a:t>
            </a:r>
            <a:r>
              <a:rPr lang="en-US" sz="1800" dirty="0" smtClean="0"/>
              <a:t>Analysis.</a:t>
            </a:r>
          </a:p>
          <a:p>
            <a:r>
              <a:rPr lang="en-US" sz="1800" dirty="0"/>
              <a:t> </a:t>
            </a:r>
            <a:r>
              <a:rPr lang="en-US" sz="1800" dirty="0" smtClean="0"/>
              <a:t>The story of pie chart is sum of people re-order by aisle category.</a:t>
            </a:r>
            <a:endParaRPr lang="en-US" sz="1800" dirty="0"/>
          </a:p>
        </p:txBody>
      </p:sp>
      <p:sp>
        <p:nvSpPr>
          <p:cNvPr id="5" name="Title 1"/>
          <p:cNvSpPr>
            <a:spLocks noGrp="1"/>
          </p:cNvSpPr>
          <p:nvPr>
            <p:ph type="title"/>
          </p:nvPr>
        </p:nvSpPr>
        <p:spPr>
          <a:xfrm>
            <a:off x="838200" y="85726"/>
            <a:ext cx="10515600" cy="685800"/>
          </a:xfrm>
        </p:spPr>
        <p:txBody>
          <a:bodyPr>
            <a:normAutofit fontScale="90000"/>
          </a:bodyPr>
          <a:lstStyle/>
          <a:p>
            <a:r>
              <a:rPr lang="en-US" dirty="0" smtClean="0"/>
              <a:t>       </a:t>
            </a:r>
            <a:r>
              <a:rPr lang="en-US" b="1" dirty="0" smtClean="0"/>
              <a:t>Pie chart -  Sum of re-ordered By aisle </a:t>
            </a:r>
            <a:endParaRPr lang="en-US" b="1" dirty="0"/>
          </a:p>
        </p:txBody>
      </p:sp>
    </p:spTree>
    <p:extLst>
      <p:ext uri="{BB962C8B-B14F-4D97-AF65-F5344CB8AC3E}">
        <p14:creationId xmlns:p14="http://schemas.microsoft.com/office/powerpoint/2010/main" val="24501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9725" y="85724"/>
            <a:ext cx="8239125" cy="796833"/>
          </a:xfrm>
        </p:spPr>
        <p:txBody>
          <a:bodyPr>
            <a:normAutofit/>
          </a:bodyPr>
          <a:lstStyle/>
          <a:p>
            <a:pPr marL="0" indent="0">
              <a:buNone/>
            </a:pPr>
            <a:r>
              <a:rPr lang="en-US" b="1" dirty="0" smtClean="0"/>
              <a:t>Stacked bar chart – sum of online cart order by aisle </a:t>
            </a:r>
            <a:endParaRPr lang="en-US" b="1" dirty="0"/>
          </a:p>
        </p:txBody>
      </p:sp>
      <p:pic>
        <p:nvPicPr>
          <p:cNvPr id="7" name="Picture 6"/>
          <p:cNvPicPr>
            <a:picLocks noChangeAspect="1"/>
          </p:cNvPicPr>
          <p:nvPr/>
        </p:nvPicPr>
        <p:blipFill>
          <a:blip r:embed="rId2"/>
          <a:stretch>
            <a:fillRect/>
          </a:stretch>
        </p:blipFill>
        <p:spPr>
          <a:xfrm>
            <a:off x="771524" y="882557"/>
            <a:ext cx="10106025" cy="4308568"/>
          </a:xfrm>
          <a:prstGeom prst="rect">
            <a:avLst/>
          </a:prstGeom>
        </p:spPr>
      </p:pic>
      <p:sp>
        <p:nvSpPr>
          <p:cNvPr id="9" name="Rectangle 8"/>
          <p:cNvSpPr/>
          <p:nvPr/>
        </p:nvSpPr>
        <p:spPr>
          <a:xfrm>
            <a:off x="466726" y="5380672"/>
            <a:ext cx="10144124" cy="1200329"/>
          </a:xfrm>
          <a:prstGeom prst="rect">
            <a:avLst/>
          </a:prstGeom>
        </p:spPr>
        <p:txBody>
          <a:bodyPr wrap="square">
            <a:spAutoFit/>
          </a:bodyPr>
          <a:lstStyle/>
          <a:p>
            <a:pPr marL="285750" indent="-285750">
              <a:buFont typeface="Arial" panose="020B0604020202020204" pitchFamily="34" charset="0"/>
              <a:buChar char="•"/>
            </a:pPr>
            <a:r>
              <a:rPr lang="en-US" dirty="0" smtClean="0"/>
              <a:t>I am </a:t>
            </a:r>
            <a:r>
              <a:rPr lang="en-US" dirty="0"/>
              <a:t>trying to make a </a:t>
            </a:r>
            <a:r>
              <a:rPr lang="en-US" dirty="0" smtClean="0"/>
              <a:t>stacked bar chart.</a:t>
            </a:r>
            <a:r>
              <a:rPr lang="en-US" dirty="0" smtClean="0"/>
              <a:t> </a:t>
            </a:r>
            <a:r>
              <a:rPr lang="en-US" dirty="0"/>
              <a:t>Provide detailed descriptions of the visualizations and their </a:t>
            </a:r>
            <a:r>
              <a:rPr lang="en-US" dirty="0" smtClean="0"/>
              <a:t>    business </a:t>
            </a:r>
            <a:r>
              <a:rPr lang="en-US" dirty="0"/>
              <a:t>relevance </a:t>
            </a:r>
            <a:r>
              <a:rPr lang="en-US" dirty="0" smtClean="0"/>
              <a:t>Exploratory.</a:t>
            </a:r>
            <a:endParaRPr lang="en-US" dirty="0"/>
          </a:p>
          <a:p>
            <a:r>
              <a:rPr lang="en-US" dirty="0" smtClean="0"/>
              <a:t>*  The </a:t>
            </a:r>
            <a:r>
              <a:rPr lang="en-US" dirty="0"/>
              <a:t>story of </a:t>
            </a:r>
            <a:r>
              <a:rPr lang="en-US" dirty="0" smtClean="0"/>
              <a:t>stacked bar chart </a:t>
            </a:r>
            <a:r>
              <a:rPr lang="en-US" dirty="0"/>
              <a:t>is sum of </a:t>
            </a:r>
            <a:r>
              <a:rPr lang="en-US" dirty="0" smtClean="0"/>
              <a:t>online cart order by aisle </a:t>
            </a:r>
            <a:r>
              <a:rPr lang="en-US" dirty="0"/>
              <a:t>category.</a:t>
            </a:r>
          </a:p>
          <a:p>
            <a:endParaRPr lang="en-US" dirty="0"/>
          </a:p>
        </p:txBody>
      </p:sp>
    </p:spTree>
    <p:extLst>
      <p:ext uri="{BB962C8B-B14F-4D97-AF65-F5344CB8AC3E}">
        <p14:creationId xmlns:p14="http://schemas.microsoft.com/office/powerpoint/2010/main" val="224737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8909" y="1042082"/>
            <a:ext cx="10926617" cy="3774278"/>
          </a:xfrm>
          <a:prstGeom prst="rect">
            <a:avLst/>
          </a:prstGeom>
        </p:spPr>
      </p:pic>
      <p:sp>
        <p:nvSpPr>
          <p:cNvPr id="2" name="Title 1"/>
          <p:cNvSpPr>
            <a:spLocks noGrp="1"/>
          </p:cNvSpPr>
          <p:nvPr>
            <p:ph type="title"/>
          </p:nvPr>
        </p:nvSpPr>
        <p:spPr>
          <a:xfrm>
            <a:off x="0" y="194675"/>
            <a:ext cx="12044218" cy="693161"/>
          </a:xfrm>
        </p:spPr>
        <p:txBody>
          <a:bodyPr>
            <a:normAutofit fontScale="90000"/>
          </a:bodyPr>
          <a:lstStyle/>
          <a:p>
            <a:r>
              <a:rPr lang="en-US" b="1" dirty="0" smtClean="0"/>
              <a:t>Clustered column chart – sum of re-order by Product name</a:t>
            </a:r>
            <a:endParaRPr lang="en-US" b="1" dirty="0"/>
          </a:p>
        </p:txBody>
      </p:sp>
      <p:sp>
        <p:nvSpPr>
          <p:cNvPr id="3" name="Content Placeholder 2"/>
          <p:cNvSpPr>
            <a:spLocks noGrp="1"/>
          </p:cNvSpPr>
          <p:nvPr>
            <p:ph idx="1"/>
          </p:nvPr>
        </p:nvSpPr>
        <p:spPr>
          <a:xfrm>
            <a:off x="598053" y="4970606"/>
            <a:ext cx="10515600" cy="1887394"/>
          </a:xfrm>
        </p:spPr>
        <p:txBody>
          <a:bodyPr>
            <a:normAutofit/>
          </a:bodyPr>
          <a:lstStyle/>
          <a:p>
            <a:pPr marL="0" indent="0">
              <a:buNone/>
            </a:pPr>
            <a:r>
              <a:rPr lang="en-US" sz="1800" dirty="0" smtClean="0"/>
              <a:t>* </a:t>
            </a:r>
            <a:r>
              <a:rPr lang="en-US" sz="1800" dirty="0" smtClean="0"/>
              <a:t> I am trying to make a</a:t>
            </a:r>
            <a:r>
              <a:rPr lang="en-US" sz="1800" dirty="0"/>
              <a:t> </a:t>
            </a:r>
            <a:r>
              <a:rPr lang="en-US" sz="1800" dirty="0" smtClean="0"/>
              <a:t>Clustered column</a:t>
            </a:r>
            <a:r>
              <a:rPr lang="en-US" sz="1800" dirty="0" smtClean="0"/>
              <a:t> chart. Provide detailed descriptions of the visualizations and their  business relevance Exploratory Data Analysis.</a:t>
            </a:r>
          </a:p>
          <a:p>
            <a:r>
              <a:rPr lang="en-US" sz="1800" dirty="0" smtClean="0"/>
              <a:t> The story of Clustered column chart is sum of people </a:t>
            </a:r>
            <a:r>
              <a:rPr lang="en-US" sz="1800" dirty="0"/>
              <a:t>re-order by Product </a:t>
            </a:r>
            <a:r>
              <a:rPr lang="en-US" sz="1800" dirty="0" smtClean="0"/>
              <a:t>name.</a:t>
            </a:r>
            <a:endParaRPr lang="en-US" sz="1800" dirty="0"/>
          </a:p>
        </p:txBody>
      </p:sp>
    </p:spTree>
    <p:extLst>
      <p:ext uri="{BB962C8B-B14F-4D97-AF65-F5344CB8AC3E}">
        <p14:creationId xmlns:p14="http://schemas.microsoft.com/office/powerpoint/2010/main" val="307336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978"/>
            <a:ext cx="12071927" cy="632403"/>
          </a:xfrm>
        </p:spPr>
        <p:txBody>
          <a:bodyPr>
            <a:noAutofit/>
          </a:bodyPr>
          <a:lstStyle/>
          <a:p>
            <a:r>
              <a:rPr lang="en-US" sz="3600" b="1" dirty="0" err="1" smtClean="0"/>
              <a:t>LineClustered</a:t>
            </a:r>
            <a:r>
              <a:rPr lang="en-US" sz="3600" b="1" dirty="0" smtClean="0"/>
              <a:t> column chart – sum of Order by sum of day &amp; hours</a:t>
            </a:r>
            <a:endParaRPr lang="en-US" sz="3600" b="1" dirty="0"/>
          </a:p>
        </p:txBody>
      </p:sp>
      <p:sp>
        <p:nvSpPr>
          <p:cNvPr id="3" name="Content Placeholder 2"/>
          <p:cNvSpPr>
            <a:spLocks noGrp="1"/>
          </p:cNvSpPr>
          <p:nvPr>
            <p:ph idx="1"/>
          </p:nvPr>
        </p:nvSpPr>
        <p:spPr>
          <a:xfrm>
            <a:off x="607291" y="4230255"/>
            <a:ext cx="10515600" cy="1891290"/>
          </a:xfrm>
        </p:spPr>
        <p:txBody>
          <a:bodyPr>
            <a:normAutofit/>
          </a:bodyPr>
          <a:lstStyle/>
          <a:p>
            <a:pPr marL="0" indent="0">
              <a:buNone/>
            </a:pPr>
            <a:r>
              <a:rPr lang="en-US" sz="1800" dirty="0"/>
              <a:t>*</a:t>
            </a:r>
            <a:r>
              <a:rPr lang="en-US" dirty="0" smtClean="0"/>
              <a:t>  </a:t>
            </a:r>
            <a:r>
              <a:rPr lang="en-US" sz="1800" dirty="0" smtClean="0"/>
              <a:t>I am trying to make a Line Clustered column chart. Provide detailed descriptions of the visualizations and their business relevance Exploratory Data Analysis.</a:t>
            </a:r>
          </a:p>
          <a:p>
            <a:pPr marL="0" indent="0">
              <a:buNone/>
            </a:pPr>
            <a:r>
              <a:rPr lang="en-US" sz="1800" dirty="0" smtClean="0"/>
              <a:t>*  The story of Clustered column chart is sum of order by sum of day &amp; hours.</a:t>
            </a:r>
          </a:p>
          <a:p>
            <a:pPr marL="0" indent="0">
              <a:buNone/>
            </a:pPr>
            <a:endParaRPr lang="en-US" sz="2400" dirty="0"/>
          </a:p>
        </p:txBody>
      </p:sp>
      <p:pic>
        <p:nvPicPr>
          <p:cNvPr id="4" name="Picture 3"/>
          <p:cNvPicPr>
            <a:picLocks noChangeAspect="1"/>
          </p:cNvPicPr>
          <p:nvPr/>
        </p:nvPicPr>
        <p:blipFill>
          <a:blip r:embed="rId2"/>
          <a:stretch>
            <a:fillRect/>
          </a:stretch>
        </p:blipFill>
        <p:spPr>
          <a:xfrm>
            <a:off x="2133600" y="929092"/>
            <a:ext cx="7970982" cy="3138688"/>
          </a:xfrm>
          <a:prstGeom prst="rect">
            <a:avLst/>
          </a:prstGeom>
        </p:spPr>
      </p:pic>
    </p:spTree>
    <p:extLst>
      <p:ext uri="{BB962C8B-B14F-4D97-AF65-F5344CB8AC3E}">
        <p14:creationId xmlns:p14="http://schemas.microsoft.com/office/powerpoint/2010/main" val="373264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92515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315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Trebuchet MS</vt:lpstr>
      <vt:lpstr>Office Theme</vt:lpstr>
      <vt:lpstr>Instacart Market Basket Analysis </vt:lpstr>
      <vt:lpstr>Capstone Project: Instacart Market Basket Analysis </vt:lpstr>
      <vt:lpstr>       Pie chart -  Sum of re-ordered By aisle </vt:lpstr>
      <vt:lpstr>PowerPoint Presentation</vt:lpstr>
      <vt:lpstr>Clustered column chart – sum of re-order by Product name</vt:lpstr>
      <vt:lpstr>LineClustered column chart – sum of Order by sum of day &amp; hours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Market Basket Analysis</dc:title>
  <dc:creator>Think</dc:creator>
  <cp:lastModifiedBy>Think</cp:lastModifiedBy>
  <cp:revision>6</cp:revision>
  <dcterms:created xsi:type="dcterms:W3CDTF">2024-06-22T13:16:33Z</dcterms:created>
  <dcterms:modified xsi:type="dcterms:W3CDTF">2024-06-22T14:01:29Z</dcterms:modified>
</cp:coreProperties>
</file>