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07" r:id="rId2"/>
  </p:sldMasterIdLst>
  <p:notesMasterIdLst>
    <p:notesMasterId r:id="rId21"/>
  </p:notesMasterIdLst>
  <p:handoutMasterIdLst>
    <p:handoutMasterId r:id="rId22"/>
  </p:handoutMasterIdLst>
  <p:sldIdLst>
    <p:sldId id="433" r:id="rId3"/>
    <p:sldId id="435" r:id="rId4"/>
    <p:sldId id="399" r:id="rId5"/>
    <p:sldId id="432" r:id="rId6"/>
    <p:sldId id="437" r:id="rId7"/>
    <p:sldId id="400" r:id="rId8"/>
    <p:sldId id="401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EAEA"/>
    <a:srgbClr val="808080"/>
    <a:srgbClr val="FF3300"/>
    <a:srgbClr val="800000"/>
    <a:srgbClr val="CC99FF"/>
    <a:srgbClr val="2C5A6E"/>
    <a:srgbClr val="9966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02" autoAdjust="0"/>
    <p:restoredTop sz="97453" autoAdjust="0"/>
  </p:normalViewPr>
  <p:slideViewPr>
    <p:cSldViewPr>
      <p:cViewPr>
        <p:scale>
          <a:sx n="100" d="100"/>
          <a:sy n="100" d="100"/>
        </p:scale>
        <p:origin x="-960" y="-82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736" y="1308"/>
      </p:cViewPr>
      <p:guideLst>
        <p:guide orient="horz" pos="313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3" tIns="45761" rIns="91523" bIns="4576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3" tIns="45761" rIns="91523" bIns="4576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D0ECF408-FD5E-4E41-BE7D-2E5AD3735AAE}" type="datetimeFigureOut">
              <a:rPr lang="ko-KR" altLang="en-US"/>
              <a:pPr>
                <a:defRPr/>
              </a:pPr>
              <a:t>2014-06-23</a:t>
            </a:fld>
            <a:endParaRPr lang="en-US" altLang="ko-K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3" tIns="45761" rIns="91523" bIns="45761" numCol="1" anchor="b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3" tIns="45761" rIns="91523" bIns="4576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4702E30A-0930-47CB-BD72-FFD0CA1004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3100" y="517525"/>
            <a:ext cx="553085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2775" y="4422775"/>
            <a:ext cx="56515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7" tIns="46118" rIns="92237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슬라이드에 대한 설명을 이곳에 작성합니다</a:t>
            </a:r>
            <a:r>
              <a:rPr lang="en-US" altLang="ko-KR" noProof="0" dirty="0" smtClean="0"/>
              <a:t>.</a:t>
            </a:r>
            <a:endParaRPr lang="ko-KR" altLang="en-US" noProof="0" dirty="0" smtClean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87575" y="9558338"/>
            <a:ext cx="2359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7" tIns="46118" rIns="92237" bIns="46118" numCol="1" anchor="b" anchorCtr="0" compatLnSpc="1">
            <a:prstTxWarp prst="textNoShape">
              <a:avLst/>
            </a:prstTxWarp>
          </a:bodyPr>
          <a:lstStyle>
            <a:lvl1pPr algn="ctr" defTabSz="923352">
              <a:defRPr sz="1000" b="0">
                <a:latin typeface="+mj-ea"/>
                <a:ea typeface="+mj-ea"/>
              </a:defRPr>
            </a:lvl1pPr>
          </a:lstStyle>
          <a:p>
            <a:pPr>
              <a:defRPr/>
            </a:pPr>
            <a:fld id="{5CC996EF-47AC-402F-9F08-79D4B16C57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17413" name="Picture 43" descr="beyondpromise_기본_투명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9925" y="9653588"/>
            <a:ext cx="938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4" descr="LG-CNS태그로고-투명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8" y="9636125"/>
            <a:ext cx="873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Line 11"/>
          <p:cNvSpPr>
            <a:spLocks noChangeShapeType="1"/>
          </p:cNvSpPr>
          <p:nvPr/>
        </p:nvSpPr>
        <p:spPr bwMode="auto">
          <a:xfrm>
            <a:off x="130175" y="379413"/>
            <a:ext cx="6559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523" tIns="45761" rIns="91523" bIns="4576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416" name="Line 39"/>
          <p:cNvSpPr>
            <a:spLocks noChangeShapeType="1"/>
          </p:cNvSpPr>
          <p:nvPr/>
        </p:nvSpPr>
        <p:spPr bwMode="auto">
          <a:xfrm>
            <a:off x="106363" y="9583738"/>
            <a:ext cx="6580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523" tIns="45761" rIns="91523" bIns="45761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393" name="TextBox 12"/>
          <p:cNvSpPr txBox="1">
            <a:spLocks noChangeArrowheads="1"/>
          </p:cNvSpPr>
          <p:nvPr/>
        </p:nvSpPr>
        <p:spPr bwMode="auto">
          <a:xfrm>
            <a:off x="112713" y="146050"/>
            <a:ext cx="1773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523" tIns="45761" rIns="91523" bIns="45761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b="0" smtClean="0">
                <a:latin typeface="MS Reference Sans Serif" pitchFamily="34" charset="0"/>
                <a:ea typeface="맑은 고딕" pitchFamily="50" charset="-127"/>
              </a:rPr>
              <a:t>Devon Batch Framework</a:t>
            </a:r>
            <a:endParaRPr lang="ko-KR" altLang="en-US" sz="1000" b="0" smtClean="0">
              <a:latin typeface="MS Reference Sans Serif" pitchFamily="34" charset="0"/>
              <a:ea typeface="맑은 고딕" pitchFamily="50" charset="-127"/>
            </a:endParaRPr>
          </a:p>
        </p:txBody>
      </p:sp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4905375" y="149225"/>
            <a:ext cx="1787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523" tIns="45761" rIns="91523" bIns="45761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smtClean="0">
                <a:latin typeface="MS Reference Sans Serif" pitchFamily="34" charset="0"/>
                <a:ea typeface="맑은 고딕" pitchFamily="50" charset="-127"/>
              </a:rPr>
              <a:t>1.0 Overview</a:t>
            </a:r>
            <a:endParaRPr lang="ko-KR" altLang="en-US" sz="900" b="0" smtClean="0">
              <a:latin typeface="MS Reference Sans Serif" pitchFamily="34" charset="0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defTabSz="250825" rtl="0" eaLnBrk="0" fontAlgn="base" latinLnBrk="1" hangingPunct="0">
      <a:lnSpc>
        <a:spcPct val="110000"/>
      </a:lnSpc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ea"/>
        <a:ea typeface="+mn-ea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55772" y="9440226"/>
            <a:ext cx="2949841" cy="4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4" rIns="91912" bIns="45954" anchor="b"/>
          <a:lstStyle/>
          <a:p>
            <a:pPr algn="r" defTabSz="918676"/>
            <a:fld id="{46AD0C24-77C5-4363-A892-92F4AF90A07F}" type="slidenum">
              <a:rPr lang="en-US" altLang="ko-KR" sz="1300">
                <a:latin typeface="굴림" charset="-127"/>
              </a:rPr>
              <a:pPr algn="r" defTabSz="918676"/>
              <a:t>2</a:t>
            </a:fld>
            <a:endParaRPr lang="en-US" altLang="ko-KR" sz="1300" dirty="0">
              <a:latin typeface="굴림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>
                <a:latin typeface="MS Reference Sans Serif" pitchFamily="34" charset="0"/>
              </a:rPr>
              <a:t> Devon Batch Framework</a:t>
            </a:r>
            <a:r>
              <a:rPr lang="ko-KR" altLang="en-US" smtClean="0">
                <a:latin typeface="MS Reference Sans Serif" pitchFamily="34" charset="0"/>
              </a:rPr>
              <a:t>는 실행 환경에 대한 의존성을 가지고 있지 않은 </a:t>
            </a:r>
            <a:r>
              <a:rPr lang="en-US" altLang="ko-KR" smtClean="0">
                <a:latin typeface="MS Reference Sans Serif" pitchFamily="34" charset="0"/>
              </a:rPr>
              <a:t>Java Batch </a:t>
            </a:r>
            <a:r>
              <a:rPr lang="ko-KR" altLang="en-US" smtClean="0">
                <a:latin typeface="MS Reference Sans Serif" pitchFamily="34" charset="0"/>
              </a:rPr>
              <a:t>실행 엔진인 </a:t>
            </a:r>
            <a:r>
              <a:rPr lang="en-US" altLang="ko-KR" smtClean="0">
                <a:latin typeface="MS Reference Sans Serif" pitchFamily="34" charset="0"/>
              </a:rPr>
              <a:t>Devon Batch Core</a:t>
            </a:r>
            <a:r>
              <a:rPr lang="ko-KR" altLang="en-US" smtClean="0">
                <a:latin typeface="MS Reference Sans Serif" pitchFamily="34" charset="0"/>
              </a:rPr>
              <a:t>를 </a:t>
            </a:r>
            <a:r>
              <a:rPr lang="en-US" altLang="ko-KR" smtClean="0">
                <a:latin typeface="MS Reference Sans Serif" pitchFamily="34" charset="0"/>
              </a:rPr>
              <a:t>Web Application </a:t>
            </a:r>
            <a:r>
              <a:rPr lang="ko-KR" altLang="en-US" smtClean="0">
                <a:latin typeface="MS Reference Sans Serif" pitchFamily="34" charset="0"/>
              </a:rPr>
              <a:t>영역으로 확장한 형태로 제공되며</a:t>
            </a:r>
            <a:r>
              <a:rPr lang="en-US" altLang="ko-KR" smtClean="0">
                <a:latin typeface="MS Reference Sans Serif" pitchFamily="34" charset="0"/>
              </a:rPr>
              <a:t>, </a:t>
            </a:r>
            <a:r>
              <a:rPr lang="ko-KR" altLang="en-US" smtClean="0">
                <a:latin typeface="MS Reference Sans Serif" pitchFamily="34" charset="0"/>
              </a:rPr>
              <a:t>따라서 </a:t>
            </a:r>
            <a:r>
              <a:rPr lang="en-US" altLang="ko-KR" smtClean="0">
                <a:latin typeface="MS Reference Sans Serif" pitchFamily="34" charset="0"/>
              </a:rPr>
              <a:t>Java Application </a:t>
            </a:r>
            <a:r>
              <a:rPr lang="ko-KR" altLang="en-US" smtClean="0">
                <a:latin typeface="MS Reference Sans Serif" pitchFamily="34" charset="0"/>
              </a:rPr>
              <a:t>전반에 걸쳐있는 사용자의 요구에 대하여 유연한 대처를 가능하게 한다</a:t>
            </a:r>
            <a:r>
              <a:rPr lang="en-US" altLang="ko-KR" smtClean="0">
                <a:latin typeface="MS Reference Sans Serif" pitchFamily="34" charset="0"/>
              </a:rPr>
              <a:t>. </a:t>
            </a:r>
          </a:p>
          <a:p>
            <a:endParaRPr lang="en-US" altLang="ko-KR" smtClean="0">
              <a:latin typeface="MS Reference Sans Serif" pitchFamily="34" charset="0"/>
            </a:endParaRPr>
          </a:p>
          <a:p>
            <a:r>
              <a:rPr lang="en-US" altLang="ko-KR" smtClean="0">
                <a:latin typeface="MS Reference Sans Serif" pitchFamily="34" charset="0"/>
              </a:rPr>
              <a:t> Devon Batch Framework</a:t>
            </a:r>
            <a:r>
              <a:rPr lang="ko-KR" altLang="en-US" smtClean="0">
                <a:latin typeface="MS Reference Sans Serif" pitchFamily="34" charset="0"/>
              </a:rPr>
              <a:t>는 다음과 같은 특징을 가지고 있다</a:t>
            </a:r>
            <a:r>
              <a:rPr lang="en-US" altLang="ko-KR" smtClean="0">
                <a:latin typeface="MS Reference Sans Serif" pitchFamily="34" charset="0"/>
              </a:rPr>
              <a:t>.</a:t>
            </a:r>
          </a:p>
          <a:p>
            <a:endParaRPr lang="en-US" altLang="ko-KR" smtClean="0">
              <a:latin typeface="MS Reference Sans Serif" pitchFamily="34" charset="0"/>
            </a:endParaRP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재사용성 </a:t>
            </a:r>
            <a:r>
              <a:rPr lang="en-US" altLang="ko-KR" smtClean="0">
                <a:latin typeface="MS Reference Sans Serif" pitchFamily="34" charset="0"/>
              </a:rPr>
              <a:t>– </a:t>
            </a:r>
            <a:r>
              <a:rPr lang="ko-KR" altLang="en-US" smtClean="0">
                <a:latin typeface="MS Reference Sans Serif" pitchFamily="34" charset="0"/>
              </a:rPr>
              <a:t>기존에 작성된 비즈니스 로직을 변경하지 않고 실행 가능 함</a:t>
            </a:r>
            <a:r>
              <a:rPr lang="en-US" altLang="ko-KR" smtClean="0">
                <a:latin typeface="MS Reference Sans Serif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확장성 </a:t>
            </a:r>
            <a:r>
              <a:rPr lang="en-US" altLang="ko-KR" smtClean="0">
                <a:latin typeface="MS Reference Sans Serif" pitchFamily="34" charset="0"/>
              </a:rPr>
              <a:t>– </a:t>
            </a:r>
            <a:r>
              <a:rPr lang="ko-KR" altLang="en-US" smtClean="0">
                <a:latin typeface="MS Reference Sans Serif" pitchFamily="34" charset="0"/>
              </a:rPr>
              <a:t>배치 실행에 필요한 요소를 쉽게 확장할 수 있음</a:t>
            </a:r>
            <a:r>
              <a:rPr lang="en-US" altLang="ko-KR" smtClean="0">
                <a:latin typeface="MS Reference Sans Serif" pitchFamily="34" charset="0"/>
              </a:rPr>
              <a:t>.</a:t>
            </a:r>
            <a:endParaRPr lang="ko-KR" altLang="ko-KR" smtClean="0">
              <a:latin typeface="MS Reference Sans Serif" pitchFamily="34" charset="0"/>
            </a:endParaRP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유연성 </a:t>
            </a:r>
            <a:r>
              <a:rPr lang="en-US" altLang="ko-KR" smtClean="0">
                <a:latin typeface="MS Reference Sans Serif" pitchFamily="34" charset="0"/>
              </a:rPr>
              <a:t>–</a:t>
            </a:r>
            <a:r>
              <a:rPr lang="ko-KR" altLang="en-US" smtClean="0">
                <a:latin typeface="MS Reference Sans Serif" pitchFamily="34" charset="0"/>
              </a:rPr>
              <a:t> </a:t>
            </a:r>
            <a:r>
              <a:rPr lang="en-US" altLang="ko-KR" smtClean="0">
                <a:latin typeface="MS Reference Sans Serif" pitchFamily="34" charset="0"/>
              </a:rPr>
              <a:t>Java </a:t>
            </a:r>
            <a:r>
              <a:rPr lang="ko-KR" altLang="en-US" smtClean="0">
                <a:latin typeface="MS Reference Sans Serif" pitchFamily="34" charset="0"/>
              </a:rPr>
              <a:t>기반의 기존 </a:t>
            </a:r>
            <a:r>
              <a:rPr lang="en-US" altLang="ko-KR" smtClean="0">
                <a:latin typeface="MS Reference Sans Serif" pitchFamily="34" charset="0"/>
              </a:rPr>
              <a:t>Biz Logic</a:t>
            </a:r>
            <a:r>
              <a:rPr lang="ko-KR" altLang="en-US" smtClean="0">
                <a:latin typeface="MS Reference Sans Serif" pitchFamily="34" charset="0"/>
              </a:rPr>
              <a:t>에 대하여 작업 대상을 제한 하지 않음</a:t>
            </a:r>
            <a:r>
              <a:rPr lang="en-US" altLang="ko-KR" smtClean="0">
                <a:latin typeface="MS Reference Sans Serif" pitchFamily="34" charset="0"/>
              </a:rPr>
              <a:t>. </a:t>
            </a:r>
          </a:p>
          <a:p>
            <a:endParaRPr lang="ko-KR" altLang="ko-KR" smtClean="0">
              <a:latin typeface="MS Reference Sans Serif" pitchFamily="34" charset="0"/>
            </a:endParaRP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978DF-CB6B-4493-AFF7-BF93F2DA24D0}" type="slidenum">
              <a:rPr lang="en-US" altLang="ko-KR"/>
              <a:pPr>
                <a:defRPr/>
              </a:pPr>
              <a:t>3</a:t>
            </a:fld>
            <a:r>
              <a:rPr lang="en-US" altLang="ko-KR" dirty="0"/>
              <a:t>/</a:t>
            </a:r>
            <a:r>
              <a:rPr lang="ko-KR" altLang="en-US" dirty="0"/>
              <a:t>전체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>
                <a:latin typeface="MS Reference Sans Serif" pitchFamily="34" charset="0"/>
              </a:rPr>
              <a:t> Devon Batch Framework</a:t>
            </a:r>
            <a:r>
              <a:rPr lang="ko-KR" altLang="en-US" smtClean="0">
                <a:latin typeface="MS Reference Sans Serif" pitchFamily="34" charset="0"/>
              </a:rPr>
              <a:t>는 실행 환경에 대한 의존성을 가지고 있지 않은 </a:t>
            </a:r>
            <a:r>
              <a:rPr lang="en-US" altLang="ko-KR" smtClean="0">
                <a:latin typeface="MS Reference Sans Serif" pitchFamily="34" charset="0"/>
              </a:rPr>
              <a:t>Java Batch </a:t>
            </a:r>
            <a:r>
              <a:rPr lang="ko-KR" altLang="en-US" smtClean="0">
                <a:latin typeface="MS Reference Sans Serif" pitchFamily="34" charset="0"/>
              </a:rPr>
              <a:t>실행 엔진인 </a:t>
            </a:r>
            <a:r>
              <a:rPr lang="en-US" altLang="ko-KR" smtClean="0">
                <a:latin typeface="MS Reference Sans Serif" pitchFamily="34" charset="0"/>
              </a:rPr>
              <a:t>Devon Batch Core</a:t>
            </a:r>
            <a:r>
              <a:rPr lang="ko-KR" altLang="en-US" smtClean="0">
                <a:latin typeface="MS Reference Sans Serif" pitchFamily="34" charset="0"/>
              </a:rPr>
              <a:t>를 </a:t>
            </a:r>
            <a:r>
              <a:rPr lang="en-US" altLang="ko-KR" smtClean="0">
                <a:latin typeface="MS Reference Sans Serif" pitchFamily="34" charset="0"/>
              </a:rPr>
              <a:t>Web Application </a:t>
            </a:r>
            <a:r>
              <a:rPr lang="ko-KR" altLang="en-US" smtClean="0">
                <a:latin typeface="MS Reference Sans Serif" pitchFamily="34" charset="0"/>
              </a:rPr>
              <a:t>영역으로 확장한 형태로 제공되며</a:t>
            </a:r>
            <a:r>
              <a:rPr lang="en-US" altLang="ko-KR" smtClean="0">
                <a:latin typeface="MS Reference Sans Serif" pitchFamily="34" charset="0"/>
              </a:rPr>
              <a:t>, </a:t>
            </a:r>
            <a:r>
              <a:rPr lang="ko-KR" altLang="en-US" smtClean="0">
                <a:latin typeface="MS Reference Sans Serif" pitchFamily="34" charset="0"/>
              </a:rPr>
              <a:t>따라서 </a:t>
            </a:r>
            <a:r>
              <a:rPr lang="en-US" altLang="ko-KR" smtClean="0">
                <a:latin typeface="MS Reference Sans Serif" pitchFamily="34" charset="0"/>
              </a:rPr>
              <a:t>Java Application </a:t>
            </a:r>
            <a:r>
              <a:rPr lang="ko-KR" altLang="en-US" smtClean="0">
                <a:latin typeface="MS Reference Sans Serif" pitchFamily="34" charset="0"/>
              </a:rPr>
              <a:t>전반에 걸쳐있는 사용자의 요구에 대하여 유연한 대처를 가능하게 한다</a:t>
            </a:r>
            <a:r>
              <a:rPr lang="en-US" altLang="ko-KR" smtClean="0">
                <a:latin typeface="MS Reference Sans Serif" pitchFamily="34" charset="0"/>
              </a:rPr>
              <a:t>. </a:t>
            </a:r>
          </a:p>
          <a:p>
            <a:endParaRPr lang="en-US" altLang="ko-KR" smtClean="0">
              <a:latin typeface="MS Reference Sans Serif" pitchFamily="34" charset="0"/>
            </a:endParaRPr>
          </a:p>
          <a:p>
            <a:r>
              <a:rPr lang="en-US" altLang="ko-KR" smtClean="0">
                <a:latin typeface="MS Reference Sans Serif" pitchFamily="34" charset="0"/>
              </a:rPr>
              <a:t> Devon Batch Framework</a:t>
            </a:r>
            <a:r>
              <a:rPr lang="ko-KR" altLang="en-US" smtClean="0">
                <a:latin typeface="MS Reference Sans Serif" pitchFamily="34" charset="0"/>
              </a:rPr>
              <a:t>는 다음과 같은 특징을 가지고 있다</a:t>
            </a:r>
            <a:r>
              <a:rPr lang="en-US" altLang="ko-KR" smtClean="0">
                <a:latin typeface="MS Reference Sans Serif" pitchFamily="34" charset="0"/>
              </a:rPr>
              <a:t>.</a:t>
            </a:r>
          </a:p>
          <a:p>
            <a:endParaRPr lang="en-US" altLang="ko-KR" smtClean="0">
              <a:latin typeface="MS Reference Sans Serif" pitchFamily="34" charset="0"/>
            </a:endParaRP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재사용성 </a:t>
            </a:r>
            <a:r>
              <a:rPr lang="en-US" altLang="ko-KR" smtClean="0">
                <a:latin typeface="MS Reference Sans Serif" pitchFamily="34" charset="0"/>
              </a:rPr>
              <a:t>– </a:t>
            </a:r>
            <a:r>
              <a:rPr lang="ko-KR" altLang="en-US" smtClean="0">
                <a:latin typeface="MS Reference Sans Serif" pitchFamily="34" charset="0"/>
              </a:rPr>
              <a:t>기존에 작성된 비즈니스 로직을 변경하지 않고 실행 가능 함</a:t>
            </a:r>
            <a:r>
              <a:rPr lang="en-US" altLang="ko-KR" smtClean="0">
                <a:latin typeface="MS Reference Sans Serif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확장성 </a:t>
            </a:r>
            <a:r>
              <a:rPr lang="en-US" altLang="ko-KR" smtClean="0">
                <a:latin typeface="MS Reference Sans Serif" pitchFamily="34" charset="0"/>
              </a:rPr>
              <a:t>– </a:t>
            </a:r>
            <a:r>
              <a:rPr lang="ko-KR" altLang="en-US" smtClean="0">
                <a:latin typeface="MS Reference Sans Serif" pitchFamily="34" charset="0"/>
              </a:rPr>
              <a:t>배치 실행에 필요한 요소를 쉽게 확장할 수 있음</a:t>
            </a:r>
            <a:r>
              <a:rPr lang="en-US" altLang="ko-KR" smtClean="0">
                <a:latin typeface="MS Reference Sans Serif" pitchFamily="34" charset="0"/>
              </a:rPr>
              <a:t>.</a:t>
            </a:r>
            <a:endParaRPr lang="ko-KR" altLang="ko-KR" smtClean="0">
              <a:latin typeface="MS Reference Sans Serif" pitchFamily="34" charset="0"/>
            </a:endParaRP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유연성 </a:t>
            </a:r>
            <a:r>
              <a:rPr lang="en-US" altLang="ko-KR" smtClean="0">
                <a:latin typeface="MS Reference Sans Serif" pitchFamily="34" charset="0"/>
              </a:rPr>
              <a:t>–</a:t>
            </a:r>
            <a:r>
              <a:rPr lang="ko-KR" altLang="en-US" smtClean="0">
                <a:latin typeface="MS Reference Sans Serif" pitchFamily="34" charset="0"/>
              </a:rPr>
              <a:t> </a:t>
            </a:r>
            <a:r>
              <a:rPr lang="en-US" altLang="ko-KR" smtClean="0">
                <a:latin typeface="MS Reference Sans Serif" pitchFamily="34" charset="0"/>
              </a:rPr>
              <a:t>Java </a:t>
            </a:r>
            <a:r>
              <a:rPr lang="ko-KR" altLang="en-US" smtClean="0">
                <a:latin typeface="MS Reference Sans Serif" pitchFamily="34" charset="0"/>
              </a:rPr>
              <a:t>기반의 기존 </a:t>
            </a:r>
            <a:r>
              <a:rPr lang="en-US" altLang="ko-KR" smtClean="0">
                <a:latin typeface="MS Reference Sans Serif" pitchFamily="34" charset="0"/>
              </a:rPr>
              <a:t>Biz Logic</a:t>
            </a:r>
            <a:r>
              <a:rPr lang="ko-KR" altLang="en-US" smtClean="0">
                <a:latin typeface="MS Reference Sans Serif" pitchFamily="34" charset="0"/>
              </a:rPr>
              <a:t>에 대하여 작업 대상을 제한 하지 않음</a:t>
            </a:r>
            <a:r>
              <a:rPr lang="en-US" altLang="ko-KR" smtClean="0">
                <a:latin typeface="MS Reference Sans Serif" pitchFamily="34" charset="0"/>
              </a:rPr>
              <a:t>. </a:t>
            </a:r>
          </a:p>
          <a:p>
            <a:endParaRPr lang="ko-KR" altLang="ko-KR" smtClean="0">
              <a:latin typeface="MS Reference Sans Serif" pitchFamily="34" charset="0"/>
            </a:endParaRP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978DF-CB6B-4493-AFF7-BF93F2DA24D0}" type="slidenum">
              <a:rPr lang="en-US" altLang="ko-KR"/>
              <a:pPr>
                <a:defRPr/>
              </a:pPr>
              <a:t>4</a:t>
            </a:fld>
            <a:r>
              <a:rPr lang="en-US" altLang="ko-KR" dirty="0"/>
              <a:t>/</a:t>
            </a:r>
            <a:r>
              <a:rPr lang="ko-KR" altLang="en-US" dirty="0"/>
              <a:t>전체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>
                <a:latin typeface="MS Reference Sans Serif" pitchFamily="34" charset="0"/>
              </a:rPr>
              <a:t> Devon Batch Framework</a:t>
            </a:r>
            <a:r>
              <a:rPr lang="ko-KR" altLang="en-US" smtClean="0">
                <a:latin typeface="MS Reference Sans Serif" pitchFamily="34" charset="0"/>
              </a:rPr>
              <a:t>는 실행 환경에 대한 의존성을 가지고 있지 않은 </a:t>
            </a:r>
            <a:r>
              <a:rPr lang="en-US" altLang="ko-KR" smtClean="0">
                <a:latin typeface="MS Reference Sans Serif" pitchFamily="34" charset="0"/>
              </a:rPr>
              <a:t>Java Batch </a:t>
            </a:r>
            <a:r>
              <a:rPr lang="ko-KR" altLang="en-US" smtClean="0">
                <a:latin typeface="MS Reference Sans Serif" pitchFamily="34" charset="0"/>
              </a:rPr>
              <a:t>실행 엔진인 </a:t>
            </a:r>
            <a:r>
              <a:rPr lang="en-US" altLang="ko-KR" smtClean="0">
                <a:latin typeface="MS Reference Sans Serif" pitchFamily="34" charset="0"/>
              </a:rPr>
              <a:t>Devon Batch Core</a:t>
            </a:r>
            <a:r>
              <a:rPr lang="ko-KR" altLang="en-US" smtClean="0">
                <a:latin typeface="MS Reference Sans Serif" pitchFamily="34" charset="0"/>
              </a:rPr>
              <a:t>를 </a:t>
            </a:r>
            <a:r>
              <a:rPr lang="en-US" altLang="ko-KR" smtClean="0">
                <a:latin typeface="MS Reference Sans Serif" pitchFamily="34" charset="0"/>
              </a:rPr>
              <a:t>Web Application </a:t>
            </a:r>
            <a:r>
              <a:rPr lang="ko-KR" altLang="en-US" smtClean="0">
                <a:latin typeface="MS Reference Sans Serif" pitchFamily="34" charset="0"/>
              </a:rPr>
              <a:t>영역으로 확장한 형태로 제공되며</a:t>
            </a:r>
            <a:r>
              <a:rPr lang="en-US" altLang="ko-KR" smtClean="0">
                <a:latin typeface="MS Reference Sans Serif" pitchFamily="34" charset="0"/>
              </a:rPr>
              <a:t>, </a:t>
            </a:r>
            <a:r>
              <a:rPr lang="ko-KR" altLang="en-US" smtClean="0">
                <a:latin typeface="MS Reference Sans Serif" pitchFamily="34" charset="0"/>
              </a:rPr>
              <a:t>따라서 </a:t>
            </a:r>
            <a:r>
              <a:rPr lang="en-US" altLang="ko-KR" smtClean="0">
                <a:latin typeface="MS Reference Sans Serif" pitchFamily="34" charset="0"/>
              </a:rPr>
              <a:t>Java Application </a:t>
            </a:r>
            <a:r>
              <a:rPr lang="ko-KR" altLang="en-US" smtClean="0">
                <a:latin typeface="MS Reference Sans Serif" pitchFamily="34" charset="0"/>
              </a:rPr>
              <a:t>전반에 걸쳐있는 사용자의 요구에 대하여 유연한 대처를 가능하게 한다</a:t>
            </a:r>
            <a:r>
              <a:rPr lang="en-US" altLang="ko-KR" smtClean="0">
                <a:latin typeface="MS Reference Sans Serif" pitchFamily="34" charset="0"/>
              </a:rPr>
              <a:t>. </a:t>
            </a:r>
          </a:p>
          <a:p>
            <a:endParaRPr lang="en-US" altLang="ko-KR" smtClean="0">
              <a:latin typeface="MS Reference Sans Serif" pitchFamily="34" charset="0"/>
            </a:endParaRPr>
          </a:p>
          <a:p>
            <a:r>
              <a:rPr lang="en-US" altLang="ko-KR" smtClean="0">
                <a:latin typeface="MS Reference Sans Serif" pitchFamily="34" charset="0"/>
              </a:rPr>
              <a:t> Devon Batch Framework</a:t>
            </a:r>
            <a:r>
              <a:rPr lang="ko-KR" altLang="en-US" smtClean="0">
                <a:latin typeface="MS Reference Sans Serif" pitchFamily="34" charset="0"/>
              </a:rPr>
              <a:t>는 다음과 같은 특징을 가지고 있다</a:t>
            </a:r>
            <a:r>
              <a:rPr lang="en-US" altLang="ko-KR" smtClean="0">
                <a:latin typeface="MS Reference Sans Serif" pitchFamily="34" charset="0"/>
              </a:rPr>
              <a:t>.</a:t>
            </a:r>
          </a:p>
          <a:p>
            <a:endParaRPr lang="en-US" altLang="ko-KR" smtClean="0">
              <a:latin typeface="MS Reference Sans Serif" pitchFamily="34" charset="0"/>
            </a:endParaRP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재사용성 </a:t>
            </a:r>
            <a:r>
              <a:rPr lang="en-US" altLang="ko-KR" smtClean="0">
                <a:latin typeface="MS Reference Sans Serif" pitchFamily="34" charset="0"/>
              </a:rPr>
              <a:t>– </a:t>
            </a:r>
            <a:r>
              <a:rPr lang="ko-KR" altLang="en-US" smtClean="0">
                <a:latin typeface="MS Reference Sans Serif" pitchFamily="34" charset="0"/>
              </a:rPr>
              <a:t>기존에 작성된 비즈니스 로직을 변경하지 않고 실행 가능 함</a:t>
            </a:r>
            <a:r>
              <a:rPr lang="en-US" altLang="ko-KR" smtClean="0">
                <a:latin typeface="MS Reference Sans Serif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확장성 </a:t>
            </a:r>
            <a:r>
              <a:rPr lang="en-US" altLang="ko-KR" smtClean="0">
                <a:latin typeface="MS Reference Sans Serif" pitchFamily="34" charset="0"/>
              </a:rPr>
              <a:t>– </a:t>
            </a:r>
            <a:r>
              <a:rPr lang="ko-KR" altLang="en-US" smtClean="0">
                <a:latin typeface="MS Reference Sans Serif" pitchFamily="34" charset="0"/>
              </a:rPr>
              <a:t>배치 실행에 필요한 요소를 쉽게 확장할 수 있음</a:t>
            </a:r>
            <a:r>
              <a:rPr lang="en-US" altLang="ko-KR" smtClean="0">
                <a:latin typeface="MS Reference Sans Serif" pitchFamily="34" charset="0"/>
              </a:rPr>
              <a:t>.</a:t>
            </a:r>
            <a:endParaRPr lang="ko-KR" altLang="ko-KR" smtClean="0">
              <a:latin typeface="MS Reference Sans Serif" pitchFamily="34" charset="0"/>
            </a:endParaRPr>
          </a:p>
          <a:p>
            <a:pPr>
              <a:buFontTx/>
              <a:buChar char="•"/>
            </a:pPr>
            <a:r>
              <a:rPr lang="ko-KR" altLang="en-US" smtClean="0">
                <a:latin typeface="MS Reference Sans Serif" pitchFamily="34" charset="0"/>
              </a:rPr>
              <a:t> 유연성 </a:t>
            </a:r>
            <a:r>
              <a:rPr lang="en-US" altLang="ko-KR" smtClean="0">
                <a:latin typeface="MS Reference Sans Serif" pitchFamily="34" charset="0"/>
              </a:rPr>
              <a:t>–</a:t>
            </a:r>
            <a:r>
              <a:rPr lang="ko-KR" altLang="en-US" smtClean="0">
                <a:latin typeface="MS Reference Sans Serif" pitchFamily="34" charset="0"/>
              </a:rPr>
              <a:t> </a:t>
            </a:r>
            <a:r>
              <a:rPr lang="en-US" altLang="ko-KR" smtClean="0">
                <a:latin typeface="MS Reference Sans Serif" pitchFamily="34" charset="0"/>
              </a:rPr>
              <a:t>Java </a:t>
            </a:r>
            <a:r>
              <a:rPr lang="ko-KR" altLang="en-US" smtClean="0">
                <a:latin typeface="MS Reference Sans Serif" pitchFamily="34" charset="0"/>
              </a:rPr>
              <a:t>기반의 기존 </a:t>
            </a:r>
            <a:r>
              <a:rPr lang="en-US" altLang="ko-KR" smtClean="0">
                <a:latin typeface="MS Reference Sans Serif" pitchFamily="34" charset="0"/>
              </a:rPr>
              <a:t>Biz Logic</a:t>
            </a:r>
            <a:r>
              <a:rPr lang="ko-KR" altLang="en-US" smtClean="0">
                <a:latin typeface="MS Reference Sans Serif" pitchFamily="34" charset="0"/>
              </a:rPr>
              <a:t>에 대하여 작업 대상을 제한 하지 않음</a:t>
            </a:r>
            <a:r>
              <a:rPr lang="en-US" altLang="ko-KR" smtClean="0">
                <a:latin typeface="MS Reference Sans Serif" pitchFamily="34" charset="0"/>
              </a:rPr>
              <a:t>. </a:t>
            </a:r>
          </a:p>
          <a:p>
            <a:endParaRPr lang="ko-KR" altLang="ko-KR" smtClean="0">
              <a:latin typeface="MS Reference Sans Serif" pitchFamily="34" charset="0"/>
            </a:endParaRP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978DF-CB6B-4493-AFF7-BF93F2DA24D0}" type="slidenum">
              <a:rPr lang="en-US" altLang="ko-KR"/>
              <a:pPr>
                <a:defRPr/>
              </a:pPr>
              <a:t>5</a:t>
            </a:fld>
            <a:r>
              <a:rPr lang="en-US" altLang="ko-KR" dirty="0"/>
              <a:t>/</a:t>
            </a:r>
            <a:r>
              <a:rPr lang="ko-KR" altLang="en-US" dirty="0"/>
              <a:t>전체</a:t>
            </a:r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1548"/>
            <a:ext cx="9906000" cy="1323298"/>
          </a:xfrm>
          <a:prstGeom prst="rect">
            <a:avLst/>
          </a:prstGeom>
        </p:spPr>
        <p:txBody>
          <a:bodyPr lIns="85606" tIns="42803" rIns="85606" bIns="42803" anchor="ctr" anchorCtr="0"/>
          <a:lstStyle>
            <a:lvl1pPr>
              <a:defRPr sz="6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B0E3-4B7B-4862-8668-31430E35411A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3B54-AD22-4FEC-AC91-C8DDC33ED3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1977-1004-4A89-8B3B-B2D3AE363BDE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F5A3-93A4-4897-82F3-5EE96C0AAB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1D7FB-863E-4A69-8351-F9DB0221B8DE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2619-7C86-4ACA-B519-D61A5053A9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17F6-01A4-4EAB-8603-321FE6D272F4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B835C-C727-4BB4-8797-2AEE91043E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C9E6-C327-4CF1-97B9-CAC0B6385090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5834-CE45-4984-9FF6-8C91811931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  <a:prstGeom prst="rect">
            <a:avLst/>
          </a:prstGeom>
        </p:spPr>
        <p:txBody>
          <a:bodyPr anchor="ctr"/>
          <a:lstStyle>
            <a:lvl1pPr marL="0" indent="92075" algn="l">
              <a:defRPr sz="2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7FCD-14A0-4AFF-BCD8-D700DC4DFB95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FE1BB-AD3E-4ED5-B8A1-D38CE444F5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4C2C2-15DB-49A8-822B-BF6346F9185E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409D-E19E-4B67-86DC-0793A8AC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1D212-BE68-49A8-9FA9-32BF25995801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14F3-6607-4F50-9CC9-B2DD59EBDA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5D4B0-CCBA-499E-ADAF-93254417B1D5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124C8-4BC8-4204-B80D-F295D59FF0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F27F3-D29F-481F-997B-A64B86D6B270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8F5E-F7F8-4ECA-B167-43BD488F06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CDC61-21E6-4EF7-B0E6-25E4EEC8F846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C3472-6239-4554-AF69-49ACDD121B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6" descr="bg_0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0"/>
            <a:ext cx="49037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1" descr="bg_0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3525" y="4168775"/>
            <a:ext cx="583247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9"/>
          <p:cNvSpPr>
            <a:spLocks noChangeShapeType="1"/>
          </p:cNvSpPr>
          <p:nvPr userDrawn="1"/>
        </p:nvSpPr>
        <p:spPr bwMode="auto">
          <a:xfrm>
            <a:off x="0" y="565150"/>
            <a:ext cx="2765425" cy="0"/>
          </a:xfrm>
          <a:prstGeom prst="line">
            <a:avLst/>
          </a:prstGeom>
          <a:noFill/>
          <a:ln w="19050">
            <a:solidFill>
              <a:srgbClr val="C7095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ea typeface="맑은 고딕" pitchFamily="50" charset="-127"/>
            </a:endParaRPr>
          </a:p>
        </p:txBody>
      </p:sp>
      <p:sp>
        <p:nvSpPr>
          <p:cNvPr id="6" name="Line 70"/>
          <p:cNvSpPr>
            <a:spLocks noChangeShapeType="1"/>
          </p:cNvSpPr>
          <p:nvPr userDrawn="1"/>
        </p:nvSpPr>
        <p:spPr bwMode="auto">
          <a:xfrm>
            <a:off x="2765425" y="565150"/>
            <a:ext cx="7140575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ea typeface="맑은 고딕" pitchFamily="50" charset="-127"/>
            </a:endParaRPr>
          </a:p>
        </p:txBody>
      </p:sp>
      <p:pic>
        <p:nvPicPr>
          <p:cNvPr id="7" name="Picture 88" descr="logo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61413" y="6473825"/>
            <a:ext cx="8715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 descr="beyond_promise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88" y="6483350"/>
            <a:ext cx="109696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20" r:id="rId2"/>
    <p:sldLayoutId id="214748422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6DDA6E-F1C5-48C8-A320-7B14C8D233AC}" type="datetimeFigureOut">
              <a:rPr lang="ko-KR" altLang="en-US"/>
              <a:pPr>
                <a:defRPr/>
              </a:pPr>
              <a:t>2014-06-23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FBCCDE-44B3-496C-BBB1-A75D2BF167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ui/sample/pattern/study/study2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3"/>
          <p:cNvSpPr>
            <a:spLocks noChangeShapeType="1"/>
          </p:cNvSpPr>
          <p:nvPr/>
        </p:nvSpPr>
        <p:spPr bwMode="auto">
          <a:xfrm>
            <a:off x="304800" y="2405063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lIns="68415" tIns="34208" rIns="68415" bIns="34208" anchor="ctr"/>
          <a:lstStyle/>
          <a:p>
            <a:endParaRPr lang="ko-KR" altLang="en-US"/>
          </a:p>
        </p:txBody>
      </p:sp>
      <p:sp>
        <p:nvSpPr>
          <p:cNvPr id="2051" name="Text Box 74"/>
          <p:cNvSpPr txBox="1">
            <a:spLocks noChangeArrowheads="1"/>
          </p:cNvSpPr>
          <p:nvPr/>
        </p:nvSpPr>
        <p:spPr bwMode="auto">
          <a:xfrm>
            <a:off x="2613025" y="1846263"/>
            <a:ext cx="69881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07" tIns="45704" rIns="91407" bIns="45704">
            <a:spAutoFit/>
          </a:bodyPr>
          <a:lstStyle/>
          <a:p>
            <a:pPr algn="r" latinLnBrk="0">
              <a:spcBef>
                <a:spcPct val="50000"/>
              </a:spcBef>
              <a:buFontTx/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실습 교육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75"/>
          <p:cNvSpPr txBox="1">
            <a:spLocks noChangeArrowheads="1"/>
          </p:cNvSpPr>
          <p:nvPr/>
        </p:nvSpPr>
        <p:spPr bwMode="auto">
          <a:xfrm>
            <a:off x="5434013" y="865188"/>
            <a:ext cx="4167187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07" tIns="45704" rIns="91407" bIns="45704">
            <a:spAutoFit/>
          </a:bodyPr>
          <a:lstStyle/>
          <a:p>
            <a:pPr algn="r" latinLnBrk="0">
              <a:spcBef>
                <a:spcPct val="50000"/>
              </a:spcBef>
              <a:buFontTx/>
              <a:buNone/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DevOn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RichUI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369" name="Group 105"/>
          <p:cNvGraphicFramePr>
            <a:graphicFrameLocks noGrp="1"/>
          </p:cNvGraphicFramePr>
          <p:nvPr/>
        </p:nvGraphicFramePr>
        <p:xfrm>
          <a:off x="1957388" y="6249988"/>
          <a:ext cx="5892744" cy="425224"/>
        </p:xfrm>
        <a:graphic>
          <a:graphicData uri="http://schemas.openxmlformats.org/drawingml/2006/table">
            <a:tbl>
              <a:tblPr/>
              <a:tblGrid>
                <a:gridCol w="5892744"/>
              </a:tblGrid>
              <a:tr h="425224">
                <a:tc>
                  <a:txBody>
                    <a:bodyPr/>
                    <a:lstStyle/>
                    <a:p>
                      <a:pPr marL="0" marR="0" lvl="0" indent="0" algn="ctr" defTabSz="1222375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Copyright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LG CNS.</a:t>
                      </a:r>
                    </a:p>
                    <a:p>
                      <a:pPr marL="0" marR="0" lvl="0" indent="0" algn="ctr" defTabSz="1222375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 CNS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사전 승인 없이 본 내용의 전부 또는 일부에 대한 복사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사용을 금합니다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4536" marR="94536" marT="43632" marB="43632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1" name="Group 107"/>
          <p:cNvGraphicFramePr>
            <a:graphicFrameLocks noGrp="1"/>
          </p:cNvGraphicFramePr>
          <p:nvPr/>
        </p:nvGraphicFramePr>
        <p:xfrm>
          <a:off x="6178550" y="3967163"/>
          <a:ext cx="3428644" cy="304979"/>
        </p:xfrm>
        <a:graphic>
          <a:graphicData uri="http://schemas.openxmlformats.org/drawingml/2006/table">
            <a:tbl>
              <a:tblPr/>
              <a:tblGrid>
                <a:gridCol w="3428644"/>
              </a:tblGrid>
              <a:tr h="304979">
                <a:tc>
                  <a:txBody>
                    <a:bodyPr/>
                    <a:lstStyle/>
                    <a:p>
                      <a:pPr marL="0" marR="0" lvl="0" indent="0" algn="r" defTabSz="1222375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관리부서 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/UI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기술그룹</a:t>
                      </a:r>
                      <a:endParaRPr kumimoji="1" lang="ko-KR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536" marR="94536" marT="43632" marB="4363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8" name="그림 9" descr="LGCNS_00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4913" y="5126038"/>
            <a:ext cx="19939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49809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4) center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데이터 로딩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282" y="906362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 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출력할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로딩하세요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Rui.util.LDom.getFormValues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LblockSearch</a:t>
            </a:r>
            <a:r>
              <a:rPr lang="en-US" altLang="ko-KR" dirty="0" smtClean="0"/>
              <a:t>');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'/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/sample/pattern/study/data/retrieveCenterList.rui'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크롬에서 서버에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전송상태 확인 하는 방법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2" y="4149080"/>
            <a:ext cx="4010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27443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5)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LBind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282" y="906362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  </a:t>
            </a:r>
            <a:r>
              <a:rPr lang="ko-KR" altLang="en-US" dirty="0" err="1" smtClean="0"/>
              <a:t>그리드와</a:t>
            </a:r>
            <a:r>
              <a:rPr lang="ko-KR" altLang="en-US" dirty="0" smtClean="0"/>
              <a:t> 같은 데이터를 우측 </a:t>
            </a:r>
            <a:r>
              <a:rPr lang="en-US" altLang="ko-KR" dirty="0" smtClean="0"/>
              <a:t>center Bind </a:t>
            </a:r>
            <a:r>
              <a:rPr lang="ko-KR" altLang="en-US" dirty="0" smtClean="0"/>
              <a:t>영역에 출력하세요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: 'LblockDetail01'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centerDataSet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bindInfo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</a:t>
            </a:r>
            <a:r>
              <a:rPr lang="en-US" altLang="ko-KR" dirty="0" err="1" smtClean="0"/>
              <a:t>ctrlId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맞추기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3423642"/>
            <a:ext cx="80962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38908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6) region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282" y="906362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region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출력할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선언하세요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id: '</a:t>
            </a:r>
            <a:r>
              <a:rPr lang="en-US" altLang="ko-KR" dirty="0" err="1" smtClean="0"/>
              <a:t>regionDataSet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: '/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/sample/pattern/study/data/retrieveRegionList.rui'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56405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7) region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LColumnModel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282" y="906362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region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출력할 </a:t>
            </a:r>
            <a:r>
              <a:rPr lang="en-US" altLang="ko-KR" dirty="0" err="1" smtClean="0"/>
              <a:t>LColumnModel</a:t>
            </a:r>
            <a:r>
              <a:rPr lang="ko-KR" altLang="en-US" dirty="0" smtClean="0"/>
              <a:t>을 선언하세요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converterToRui.jsp</a:t>
            </a:r>
            <a:r>
              <a:rPr lang="ko-KR" altLang="en-US" dirty="0" smtClean="0"/>
              <a:t>로 생성된 소스 중에</a:t>
            </a:r>
            <a:r>
              <a:rPr lang="en-US" altLang="ko-KR" dirty="0" smtClean="0"/>
              <a:t> code</a:t>
            </a:r>
            <a:r>
              <a:rPr lang="ko-KR" altLang="en-US" dirty="0" smtClean="0"/>
              <a:t>필드는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와 맵핑할 필드이므로 출력하지 않습니다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regionCode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필드는 </a:t>
            </a:r>
            <a:r>
              <a:rPr lang="en-US" altLang="ko-KR" dirty="0" smtClean="0"/>
              <a:t>editor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LTextBox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너비 변경 </a:t>
            </a:r>
            <a:r>
              <a:rPr lang="en-US" altLang="ko-KR" dirty="0" smtClean="0"/>
              <a:t>width 200</a:t>
            </a:r>
            <a:r>
              <a:rPr lang="ko-KR" altLang="en-US" dirty="0" smtClean="0"/>
              <a:t>으로 변경 </a:t>
            </a:r>
            <a:r>
              <a:rPr lang="en-US" altLang="ko-KR" dirty="0" smtClean="0"/>
              <a:t>: chief, address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헤더 라벨 이름 적용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regionCode</a:t>
            </a:r>
            <a:r>
              <a:rPr lang="en-US" altLang="ko-KR" dirty="0" smtClean="0"/>
              <a:t>: '</a:t>
            </a:r>
            <a:r>
              <a:rPr lang="ko-KR" altLang="en-US" dirty="0" smtClean="0"/>
              <a:t>지역코드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name: '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chief: '</a:t>
            </a:r>
            <a:r>
              <a:rPr lang="ko-KR" altLang="en-US" dirty="0" smtClean="0"/>
              <a:t>사무소장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address: '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960" y="2780928"/>
            <a:ext cx="4968552" cy="168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38908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8) region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282" y="857232"/>
            <a:ext cx="8215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해당 행에 맞는 </a:t>
            </a:r>
            <a:r>
              <a:rPr lang="en-US" altLang="ko-KR" dirty="0" smtClean="0"/>
              <a:t>region </a:t>
            </a:r>
            <a:r>
              <a:rPr lang="ko-KR" altLang="en-US" dirty="0" err="1" smtClean="0"/>
              <a:t>그리드를</a:t>
            </a:r>
            <a:r>
              <a:rPr lang="ko-KR" altLang="en-US" dirty="0" smtClean="0"/>
              <a:t> 출력하세요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center code </a:t>
            </a:r>
            <a:r>
              <a:rPr lang="ko-KR" altLang="en-US" dirty="0" err="1" smtClean="0"/>
              <a:t>필드값에</a:t>
            </a:r>
            <a:r>
              <a:rPr lang="ko-KR" altLang="en-US" dirty="0" smtClean="0"/>
              <a:t> 대한 조건으로 </a:t>
            </a:r>
            <a:r>
              <a:rPr lang="en-US" altLang="ko-KR" dirty="0" smtClean="0"/>
              <a:t>region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로딩하기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center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가 신규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건 이거나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위치가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region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데이터 초기화</a:t>
            </a: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‘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/sample/pattern/study/data/retrieveRegionList.rui’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4094608"/>
            <a:ext cx="5904656" cy="20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738259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9) center / region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 버튼 구현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282" y="857232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Center/region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 버튼의 기능들을 구현하세요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center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center/region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삭제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시 현재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작으면 메시지 출력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region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추가 후 </a:t>
            </a:r>
            <a:r>
              <a:rPr lang="en-US" altLang="ko-KR" dirty="0" smtClean="0"/>
              <a:t>center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에 해당되는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region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에 적용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3789040"/>
            <a:ext cx="3552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984" y="3789040"/>
            <a:ext cx="3371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314990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10)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lang="ko-KR" altLang="en-US" sz="2000" dirty="0" smtClean="0"/>
              <a:t> 저장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282" y="906362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/ Region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변경된 데이터를 서버에 저장하세요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dataSets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centerDataSet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regionDataSet</a:t>
            </a:r>
            <a:r>
              <a:rPr lang="en-US" altLang="ko-KR" dirty="0" smtClean="0"/>
              <a:t> ]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: '/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/sample/pattern/study/data/cudCenterRegion.rui'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298158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11)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유효성 체크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282" y="906362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/ Region </a:t>
            </a:r>
            <a:r>
              <a:rPr lang="ko-KR" altLang="en-US" dirty="0" err="1" smtClean="0"/>
              <a:t>데이터셋를</a:t>
            </a:r>
            <a:r>
              <a:rPr lang="ko-KR" altLang="en-US" dirty="0" smtClean="0"/>
              <a:t> 저장하기 전에 유효성 체크를 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center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region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유효성 검사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LDataSetManager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beforeUpdate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참조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LValidatorManager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validateDataSet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2719750"/>
            <a:ext cx="6890568" cy="358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61369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12)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편집 가능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불가능 설정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282" y="906362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신규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 행일 경우만 편집 가능하게 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그리드와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영역에 있는 센터코드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태그도 편집 가능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불가능 처리를 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LElement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disable()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설명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err="1" smtClean="0"/>
              <a:t>그리드는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renderer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editable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동적으로 편집 가능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불가능 변경은 </a:t>
            </a:r>
            <a:r>
              <a:rPr lang="en-US" altLang="ko-KR" dirty="0" err="1" smtClean="0"/>
              <a:t>LGridPanel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setCellConfig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이벤트에서 구현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9" descr="log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1413" y="6473825"/>
            <a:ext cx="8715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100" descr="beyond_promi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8" y="6483350"/>
            <a:ext cx="109696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2828925" y="1206608"/>
            <a:ext cx="7077075" cy="152400"/>
            <a:chOff x="1782" y="1015"/>
            <a:chExt cx="4458" cy="96"/>
          </a:xfrm>
        </p:grpSpPr>
        <p:sp>
          <p:nvSpPr>
            <p:cNvPr id="7184" name="Oval 84"/>
            <p:cNvSpPr>
              <a:spLocks noChangeArrowheads="1"/>
            </p:cNvSpPr>
            <p:nvPr/>
          </p:nvSpPr>
          <p:spPr bwMode="auto">
            <a:xfrm>
              <a:off x="1782" y="1015"/>
              <a:ext cx="96" cy="96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spcBef>
                  <a:spcPct val="30000"/>
                </a:spcBef>
              </a:pPr>
              <a:endParaRPr lang="ko-KR" altLang="en-US" sz="1300" b="1">
                <a:solidFill>
                  <a:srgbClr val="B60638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185" name="Line 85"/>
            <p:cNvSpPr>
              <a:spLocks noChangeShapeType="1"/>
            </p:cNvSpPr>
            <p:nvPr/>
          </p:nvSpPr>
          <p:spPr bwMode="auto">
            <a:xfrm>
              <a:off x="1878" y="1059"/>
              <a:ext cx="4362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74" name="Text Box 122"/>
          <p:cNvSpPr txBox="1">
            <a:spLocks noChangeArrowheads="1"/>
          </p:cNvSpPr>
          <p:nvPr/>
        </p:nvSpPr>
        <p:spPr bwMode="auto">
          <a:xfrm>
            <a:off x="4318000" y="841483"/>
            <a:ext cx="987425" cy="36512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pPr algn="ctr" defTabSz="762000" latinLnBrk="0">
              <a:spcBef>
                <a:spcPct val="30000"/>
              </a:spcBef>
            </a:pPr>
            <a:r>
              <a:rPr lang="ko-KR" altLang="en-US" sz="2400">
                <a:solidFill>
                  <a:srgbClr val="5F5F5F"/>
                </a:solidFill>
                <a:latin typeface="HY헤드라인M" pitchFamily="18" charset="-127"/>
                <a:ea typeface="HY헤드라인M" pitchFamily="18" charset="-127"/>
              </a:rPr>
              <a:t>목   차</a:t>
            </a:r>
          </a:p>
        </p:txBody>
      </p:sp>
      <p:sp>
        <p:nvSpPr>
          <p:cNvPr id="7176" name="Rectangle 40"/>
          <p:cNvSpPr>
            <a:spLocks noChangeArrowheads="1"/>
          </p:cNvSpPr>
          <p:nvPr/>
        </p:nvSpPr>
        <p:spPr bwMode="auto">
          <a:xfrm>
            <a:off x="4016896" y="1551724"/>
            <a:ext cx="2208875" cy="247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6800" tIns="46800" rIns="46800" bIns="46800">
            <a:spAutoFit/>
          </a:bodyPr>
          <a:lstStyle/>
          <a:p>
            <a:pPr marL="457200" indent="-457200" defTabSz="762000" latinLnBrk="0">
              <a:lnSpc>
                <a:spcPct val="200000"/>
              </a:lnSpc>
              <a:buFont typeface="+mj-lt"/>
              <a:buAutoNum type="arabicPeriod"/>
              <a:tabLst>
                <a:tab pos="809625" algn="l"/>
              </a:tabLst>
            </a:pP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교육의 목표</a:t>
            </a:r>
            <a:endParaRPr kumimoji="0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defTabSz="762000" latinLnBrk="0">
              <a:lnSpc>
                <a:spcPct val="200000"/>
              </a:lnSpc>
              <a:buFont typeface="+mj-lt"/>
              <a:buAutoNum type="arabicPeriod"/>
              <a:tabLst>
                <a:tab pos="809625" algn="l"/>
              </a:tabLst>
            </a:pP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구현 영역</a:t>
            </a:r>
            <a:endParaRPr kumimoji="0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defTabSz="762000" latinLnBrk="0">
              <a:lnSpc>
                <a:spcPct val="200000"/>
              </a:lnSpc>
              <a:buFont typeface="+mj-lt"/>
              <a:buAutoNum type="arabicPeriod"/>
              <a:tabLst>
                <a:tab pos="809625" algn="l"/>
              </a:tabLst>
            </a:pP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업무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endParaRPr kumimoji="0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defTabSz="762000" latinLnBrk="0">
              <a:lnSpc>
                <a:spcPct val="200000"/>
              </a:lnSpc>
              <a:buFont typeface="+mj-lt"/>
              <a:buAutoNum type="arabicPeriod"/>
              <a:tabLst>
                <a:tab pos="809625" algn="l"/>
              </a:tabLst>
            </a:pP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제공 문서 및 소스</a:t>
            </a:r>
            <a:endParaRPr kumimoji="0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defTabSz="762000" latinLnBrk="0">
              <a:lnSpc>
                <a:spcPct val="200000"/>
              </a:lnSpc>
              <a:buFont typeface="+mj-lt"/>
              <a:buAutoNum type="arabicPeriod"/>
              <a:tabLst>
                <a:tab pos="809625" algn="l"/>
              </a:tabLst>
            </a:pP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1) ~ 12)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/>
          </p:cNvSpPr>
          <p:nvPr/>
        </p:nvSpPr>
        <p:spPr bwMode="auto">
          <a:xfrm>
            <a:off x="309530" y="884900"/>
            <a:ext cx="9319060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0"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RichUI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활용하여 업무 화면을 개발할 수 있다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화면의 일반적인 </a:t>
            </a:r>
            <a:r>
              <a:rPr kumimoji="0"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컴포넌트별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요구사항에 대해 구현할 수 있다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샘플을 검색하고 이용하여 개발에 활용할 수 있다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디버깅 기능을 습득하여 개발에 활용할 수 있다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0"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RichUI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시 복잡한 요소들에 대해 최적화된 개발을 할 수 있다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/>
          </p:cNvSpPr>
          <p:nvPr/>
        </p:nvSpPr>
        <p:spPr bwMode="auto">
          <a:xfrm>
            <a:off x="258949" y="172633"/>
            <a:ext cx="16783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교육의 목표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/>
          </p:cNvSpPr>
          <p:nvPr/>
        </p:nvSpPr>
        <p:spPr bwMode="auto">
          <a:xfrm>
            <a:off x="258949" y="172633"/>
            <a:ext cx="202459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화면 구현 영역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3" descr="C:\Users\a10802\Desktop\스터디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52" y="1428736"/>
            <a:ext cx="6416712" cy="5004410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 bwMode="auto">
          <a:xfrm>
            <a:off x="5167314" y="1428736"/>
            <a:ext cx="114300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Center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콤보</a:t>
            </a:r>
            <a:endParaRPr lang="ko-KR" altLang="en-US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09530" y="2571744"/>
            <a:ext cx="1285884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Center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endParaRPr lang="ko-KR" altLang="en-US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38092" y="4000504"/>
            <a:ext cx="1357322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Region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endParaRPr lang="ko-KR" altLang="en-US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096272" y="2643182"/>
            <a:ext cx="1357322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Center Bind</a:t>
            </a:r>
            <a:endParaRPr lang="ko-KR" altLang="en-US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/>
          </p:cNvSpPr>
          <p:nvPr/>
        </p:nvSpPr>
        <p:spPr bwMode="auto">
          <a:xfrm>
            <a:off x="258949" y="172633"/>
            <a:ext cx="202459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화면 업무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로직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>
            <a:spLocks/>
          </p:cNvSpPr>
          <p:nvPr/>
        </p:nvSpPr>
        <p:spPr bwMode="auto">
          <a:xfrm>
            <a:off x="282140" y="692697"/>
            <a:ext cx="9319060" cy="1282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Center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콤보의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조건에 따라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Center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그리드를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조회한다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Center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그리드가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조회되면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Center Bind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영역에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Center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대한 세부 항목이 조회된다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Center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그리드가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조회되면 선택된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n:n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관계의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region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데이터가 조회된다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추가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취소가 가능하고 변경된 사항은 전체 저장이 가능하다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Picture 3" descr="C:\Users\a10802\Desktop\스터디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18" y="2163306"/>
            <a:ext cx="5500726" cy="42900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41" name="제목 1"/>
          <p:cNvSpPr>
            <a:spLocks/>
          </p:cNvSpPr>
          <p:nvPr/>
        </p:nvSpPr>
        <p:spPr bwMode="auto">
          <a:xfrm>
            <a:off x="258949" y="172633"/>
            <a:ext cx="237084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제공 문서 및 소스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75" y="857232"/>
            <a:ext cx="20288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/>
          </p:cNvSpPr>
          <p:nvPr/>
        </p:nvSpPr>
        <p:spPr bwMode="auto">
          <a:xfrm>
            <a:off x="809596" y="2894086"/>
            <a:ext cx="8535892" cy="2244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Study_V1.0.pptx :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 문서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25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study2.html :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레이아웃만 구현해 놓은 샘플 소스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25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directory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처리가 완료된 후 리턴 되는 </a:t>
            </a:r>
            <a:r>
              <a:rPr kumimoji="0"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format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조회 데이터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2500"/>
              </a:lnSpc>
              <a:buAutoNum type="arabicParenR"/>
            </a:pP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2500"/>
              </a:lnSpc>
              <a:buAutoNum type="arabicParenR"/>
            </a:pP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샘플 호출 경로 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http://localhost:8080/rui/sample/pattern/study/study2.html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37814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1)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영역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720" y="3068960"/>
            <a:ext cx="4953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위의 그림과 같이 </a:t>
            </a:r>
            <a:r>
              <a:rPr lang="ko-KR" altLang="en-US" dirty="0" err="1" smtClean="0"/>
              <a:t>콤보의</a:t>
            </a:r>
            <a:r>
              <a:rPr lang="ko-KR" altLang="en-US" dirty="0" smtClean="0"/>
              <a:t> 데이터를 출력 하게 구현하세요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속성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 </a:t>
            </a:r>
            <a:r>
              <a:rPr lang="en-US" altLang="ko-KR" dirty="0" smtClean="0"/>
              <a:t>id :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queryCenterCode</a:t>
            </a:r>
            <a:r>
              <a:rPr lang="en-US" altLang="ko-KR" dirty="0" smtClean="0"/>
              <a:t>',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applyTo</a:t>
            </a:r>
            <a:r>
              <a:rPr lang="en-US" altLang="ko-KR" dirty="0" smtClean="0"/>
              <a:t> :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queryCenterCode</a:t>
            </a:r>
            <a:r>
              <a:rPr lang="en-US" altLang="ko-KR" dirty="0" smtClean="0"/>
              <a:t>',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displayField</a:t>
            </a:r>
            <a:r>
              <a:rPr lang="en-US" altLang="ko-KR" dirty="0" smtClean="0"/>
              <a:t>: 'name'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'/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/sample/pattern/study/data/retrieveCenterList.rui'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282" y="1071546"/>
            <a:ext cx="4362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4548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2) center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LJsonDataSet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282" y="857232"/>
            <a:ext cx="8215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 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출력할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선언하세요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구현 시 반복 소스 생성은 아래의 </a:t>
            </a:r>
            <a:r>
              <a:rPr lang="en-US" altLang="ko-KR" dirty="0" smtClean="0"/>
              <a:t>converterToRui.jsp </a:t>
            </a:r>
            <a:r>
              <a:rPr lang="ko-KR" altLang="en-US" dirty="0" smtClean="0"/>
              <a:t>파일을 활용하세요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/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/tools/support/converterToRui.jsp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- center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 </a:t>
            </a:r>
            <a:r>
              <a:rPr lang="en-US" altLang="ko-KR" dirty="0" smtClean="0"/>
              <a:t>id: '</a:t>
            </a:r>
            <a:r>
              <a:rPr lang="en-US" altLang="ko-KR" dirty="0" err="1" smtClean="0"/>
              <a:t>centerDataSet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: '/</a:t>
            </a:r>
            <a:r>
              <a:rPr lang="en-US" altLang="ko-KR" dirty="0" err="1" smtClean="0"/>
              <a:t>rui</a:t>
            </a:r>
            <a:r>
              <a:rPr lang="en-US" altLang="ko-KR" dirty="0" smtClean="0"/>
              <a:t>/sample/pattern/study/data/retrieveCenterList.rui'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/>
          </p:cNvSpPr>
          <p:nvPr/>
        </p:nvSpPr>
        <p:spPr bwMode="auto">
          <a:xfrm>
            <a:off x="258949" y="172633"/>
            <a:ext cx="56150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3) center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LColumnModel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</a:t>
            </a:r>
            <a:endParaRPr kumimoji="0"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6496" y="797915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center  </a:t>
            </a:r>
            <a:r>
              <a:rPr lang="ko-KR" altLang="en-US" dirty="0" err="1" smtClean="0"/>
              <a:t>그리드에</a:t>
            </a:r>
            <a:r>
              <a:rPr lang="ko-KR" altLang="en-US" dirty="0" smtClean="0"/>
              <a:t> 출력할 </a:t>
            </a:r>
            <a:r>
              <a:rPr lang="en-US" altLang="ko-KR" dirty="0" err="1" smtClean="0"/>
              <a:t>LColumnModel</a:t>
            </a:r>
            <a:r>
              <a:rPr lang="ko-KR" altLang="en-US" dirty="0" smtClean="0"/>
              <a:t>을 선언하세요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converterToRui.jsp</a:t>
            </a:r>
            <a:r>
              <a:rPr lang="ko-KR" altLang="en-US" dirty="0" smtClean="0"/>
              <a:t>로 생성된 </a:t>
            </a:r>
            <a:r>
              <a:rPr lang="ko-KR" altLang="en-US" dirty="0" err="1" smtClean="0"/>
              <a:t>소스중에</a:t>
            </a:r>
            <a:r>
              <a:rPr lang="en-US" altLang="ko-KR" dirty="0" smtClean="0"/>
              <a:t> code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editor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LTextBox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컬럼별</a:t>
            </a:r>
            <a:r>
              <a:rPr lang="ko-KR" altLang="en-US" dirty="0" smtClean="0"/>
              <a:t> 속성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   중앙 정렬 </a:t>
            </a:r>
            <a:r>
              <a:rPr lang="en-US" altLang="ko-KR" dirty="0" smtClean="0"/>
              <a:t>: code, name, chief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너비 변경 </a:t>
            </a:r>
            <a:r>
              <a:rPr lang="en-US" altLang="ko-KR" dirty="0" smtClean="0"/>
              <a:t>width 150</a:t>
            </a:r>
            <a:r>
              <a:rPr lang="ko-KR" altLang="en-US" dirty="0" smtClean="0"/>
              <a:t>으로 변경 </a:t>
            </a:r>
            <a:r>
              <a:rPr lang="en-US" altLang="ko-KR" dirty="0" smtClean="0"/>
              <a:t>: name, address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헤더 라벨 이름 적용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      </a:t>
            </a:r>
            <a:r>
              <a:rPr lang="en-US" altLang="ko-KR" dirty="0" smtClean="0"/>
              <a:t>code : '</a:t>
            </a:r>
            <a:r>
              <a:rPr lang="ko-KR" altLang="en-US" dirty="0" smtClean="0"/>
              <a:t>센터코드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name : '</a:t>
            </a:r>
            <a:r>
              <a:rPr lang="ko-KR" altLang="en-US" dirty="0" smtClean="0"/>
              <a:t>센터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chief : '</a:t>
            </a:r>
            <a:r>
              <a:rPr lang="ko-KR" altLang="en-US" dirty="0" err="1" smtClean="0"/>
              <a:t>센터장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address : '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'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phone: '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'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636912"/>
            <a:ext cx="4057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5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49677</TotalTime>
  <Words>1163</Words>
  <Application>Microsoft Office PowerPoint</Application>
  <PresentationFormat>A4 용지(210x297mm)</PresentationFormat>
  <Paragraphs>169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기본 디자인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LG 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 CNS</dc:creator>
  <cp:lastModifiedBy>홍준희 (과장) 신기술개발팀 (junee178@cnspartner.com, 02-6710-42</cp:lastModifiedBy>
  <cp:revision>2328</cp:revision>
  <dcterms:created xsi:type="dcterms:W3CDTF">2006-12-04T23:54:29Z</dcterms:created>
  <dcterms:modified xsi:type="dcterms:W3CDTF">2014-06-23T01:06:31Z</dcterms:modified>
</cp:coreProperties>
</file>