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8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5" r:id="rId25"/>
    <p:sldId id="277" r:id="rId26"/>
    <p:sldId id="29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0D189-9441-4B05-B4A2-72E9EB0471C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6E1DAE-4D91-4756-A8ED-0CC48F62C3D1}">
      <dgm:prSet/>
      <dgm:spPr/>
      <dgm:t>
        <a:bodyPr/>
        <a:lstStyle/>
        <a:p>
          <a:pPr>
            <a:defRPr cap="all"/>
          </a:pPr>
          <a:r>
            <a:rPr lang="en-US" dirty="0"/>
            <a:t>Introduction</a:t>
          </a:r>
        </a:p>
      </dgm:t>
    </dgm:pt>
    <dgm:pt modelId="{4FA3796F-FE06-418E-9D99-9CDF313526D0}" type="parTrans" cxnId="{2669A63A-8445-4C2B-A8CE-F9293680F2B2}">
      <dgm:prSet/>
      <dgm:spPr/>
      <dgm:t>
        <a:bodyPr/>
        <a:lstStyle/>
        <a:p>
          <a:endParaRPr lang="en-US"/>
        </a:p>
      </dgm:t>
    </dgm:pt>
    <dgm:pt modelId="{2636FEA6-FDEE-4587-BC79-1C2E01063730}" type="sibTrans" cxnId="{2669A63A-8445-4C2B-A8CE-F9293680F2B2}">
      <dgm:prSet/>
      <dgm:spPr/>
      <dgm:t>
        <a:bodyPr/>
        <a:lstStyle/>
        <a:p>
          <a:endParaRPr lang="en-US"/>
        </a:p>
      </dgm:t>
    </dgm:pt>
    <dgm:pt modelId="{68F4314D-44FE-43AB-9274-0D346F1D4AA6}">
      <dgm:prSet/>
      <dgm:spPr/>
      <dgm:t>
        <a:bodyPr/>
        <a:lstStyle/>
        <a:p>
          <a:pPr>
            <a:defRPr cap="all"/>
          </a:pPr>
          <a:r>
            <a:rPr lang="en-US" dirty="0"/>
            <a:t>Research Question</a:t>
          </a:r>
        </a:p>
      </dgm:t>
    </dgm:pt>
    <dgm:pt modelId="{F2B5510D-534F-4FB2-89E9-C84E2DA034B2}" type="parTrans" cxnId="{6EF2BC8E-6337-4CBA-BC1C-2D316B716DBB}">
      <dgm:prSet/>
      <dgm:spPr/>
      <dgm:t>
        <a:bodyPr/>
        <a:lstStyle/>
        <a:p>
          <a:endParaRPr lang="en-US"/>
        </a:p>
      </dgm:t>
    </dgm:pt>
    <dgm:pt modelId="{D13D2AFD-42AF-44A5-A793-A5062CC20012}" type="sibTrans" cxnId="{6EF2BC8E-6337-4CBA-BC1C-2D316B716DBB}">
      <dgm:prSet/>
      <dgm:spPr/>
      <dgm:t>
        <a:bodyPr/>
        <a:lstStyle/>
        <a:p>
          <a:endParaRPr lang="en-US"/>
        </a:p>
      </dgm:t>
    </dgm:pt>
    <dgm:pt modelId="{C987DAAA-5E94-40EF-A5EC-69BEA041BC73}">
      <dgm:prSet/>
      <dgm:spPr/>
      <dgm:t>
        <a:bodyPr/>
        <a:lstStyle/>
        <a:p>
          <a:pPr>
            <a:defRPr cap="all"/>
          </a:pPr>
          <a:r>
            <a:rPr lang="en-US" dirty="0"/>
            <a:t>Data Exploration</a:t>
          </a:r>
        </a:p>
      </dgm:t>
    </dgm:pt>
    <dgm:pt modelId="{D55D5A0D-388C-4BF0-B94F-00D867179DBC}" type="parTrans" cxnId="{BA5AEA7B-D706-420B-9079-EF0D2A9ACB8C}">
      <dgm:prSet/>
      <dgm:spPr/>
      <dgm:t>
        <a:bodyPr/>
        <a:lstStyle/>
        <a:p>
          <a:endParaRPr lang="en-US"/>
        </a:p>
      </dgm:t>
    </dgm:pt>
    <dgm:pt modelId="{C0D029DB-E6BA-435A-874E-B438A3836208}" type="sibTrans" cxnId="{BA5AEA7B-D706-420B-9079-EF0D2A9ACB8C}">
      <dgm:prSet/>
      <dgm:spPr/>
      <dgm:t>
        <a:bodyPr/>
        <a:lstStyle/>
        <a:p>
          <a:endParaRPr lang="en-US"/>
        </a:p>
      </dgm:t>
    </dgm:pt>
    <dgm:pt modelId="{1FB6D48D-C9C7-4CCC-8E92-FC9C8C7BE87F}">
      <dgm:prSet/>
      <dgm:spPr/>
      <dgm:t>
        <a:bodyPr/>
        <a:lstStyle/>
        <a:p>
          <a:pPr>
            <a:defRPr cap="all"/>
          </a:pPr>
          <a:r>
            <a:rPr lang="en-US" dirty="0"/>
            <a:t>Prediction Model Selection</a:t>
          </a:r>
        </a:p>
      </dgm:t>
    </dgm:pt>
    <dgm:pt modelId="{C90E41F1-9FED-4DFF-A819-AE992D94FCA2}" type="parTrans" cxnId="{3907269D-B7FE-47F4-828A-EF30A2C22370}">
      <dgm:prSet/>
      <dgm:spPr/>
      <dgm:t>
        <a:bodyPr/>
        <a:lstStyle/>
        <a:p>
          <a:endParaRPr lang="en-US"/>
        </a:p>
      </dgm:t>
    </dgm:pt>
    <dgm:pt modelId="{C9240F9F-007C-45A8-A5AA-2EA7F88CAEB5}" type="sibTrans" cxnId="{3907269D-B7FE-47F4-828A-EF30A2C22370}">
      <dgm:prSet/>
      <dgm:spPr/>
      <dgm:t>
        <a:bodyPr/>
        <a:lstStyle/>
        <a:p>
          <a:endParaRPr lang="en-US"/>
        </a:p>
      </dgm:t>
    </dgm:pt>
    <dgm:pt modelId="{6BDCFECA-D57B-4237-9FBE-EE661DBDD4D1}">
      <dgm:prSet/>
      <dgm:spPr/>
      <dgm:t>
        <a:bodyPr/>
        <a:lstStyle/>
        <a:p>
          <a:pPr>
            <a:defRPr cap="all"/>
          </a:pPr>
          <a:r>
            <a:rPr lang="en-US" dirty="0"/>
            <a:t>Practical use of the Selected Model</a:t>
          </a:r>
        </a:p>
      </dgm:t>
    </dgm:pt>
    <dgm:pt modelId="{3B1A9ABF-565C-4C34-B2B6-B56E8E8925B5}" type="parTrans" cxnId="{AB6FDC19-253C-4237-873A-24A9C1EA5BAA}">
      <dgm:prSet/>
      <dgm:spPr/>
      <dgm:t>
        <a:bodyPr/>
        <a:lstStyle/>
        <a:p>
          <a:endParaRPr lang="en-US"/>
        </a:p>
      </dgm:t>
    </dgm:pt>
    <dgm:pt modelId="{8F1531DB-C514-49E5-8360-E2D91F2D46C2}" type="sibTrans" cxnId="{AB6FDC19-253C-4237-873A-24A9C1EA5BAA}">
      <dgm:prSet/>
      <dgm:spPr/>
      <dgm:t>
        <a:bodyPr/>
        <a:lstStyle/>
        <a:p>
          <a:endParaRPr lang="en-US"/>
        </a:p>
      </dgm:t>
    </dgm:pt>
    <dgm:pt modelId="{83AA55F7-B5FA-49FA-824A-C55EA826716C}">
      <dgm:prSet/>
      <dgm:spPr/>
      <dgm:t>
        <a:bodyPr/>
        <a:lstStyle/>
        <a:p>
          <a:pPr>
            <a:defRPr cap="all"/>
          </a:pPr>
          <a:r>
            <a:rPr lang="en-US" dirty="0"/>
            <a:t>Weak Points and Shortcomings </a:t>
          </a:r>
        </a:p>
      </dgm:t>
    </dgm:pt>
    <dgm:pt modelId="{59D10C6A-750A-45BC-8071-E174B31EB9AE}" type="parTrans" cxnId="{EEC0D578-02DC-4835-AFBB-5F0464E3D264}">
      <dgm:prSet/>
      <dgm:spPr/>
      <dgm:t>
        <a:bodyPr/>
        <a:lstStyle/>
        <a:p>
          <a:endParaRPr lang="en-US"/>
        </a:p>
      </dgm:t>
    </dgm:pt>
    <dgm:pt modelId="{823ACE39-17CE-4D15-A892-82140E0F89B8}" type="sibTrans" cxnId="{EEC0D578-02DC-4835-AFBB-5F0464E3D264}">
      <dgm:prSet/>
      <dgm:spPr/>
      <dgm:t>
        <a:bodyPr/>
        <a:lstStyle/>
        <a:p>
          <a:endParaRPr lang="en-US"/>
        </a:p>
      </dgm:t>
    </dgm:pt>
    <dgm:pt modelId="{1FC19CC1-C5E5-43C9-B0E6-F84EF2D8A61F}" type="pres">
      <dgm:prSet presAssocID="{10C0D189-9441-4B05-B4A2-72E9EB0471CD}" presName="root" presStyleCnt="0">
        <dgm:presLayoutVars>
          <dgm:dir/>
          <dgm:resizeHandles val="exact"/>
        </dgm:presLayoutVars>
      </dgm:prSet>
      <dgm:spPr/>
    </dgm:pt>
    <dgm:pt modelId="{477C5CCD-DAC5-4C78-97EC-AAD0E296EDA1}" type="pres">
      <dgm:prSet presAssocID="{376E1DAE-4D91-4756-A8ED-0CC48F62C3D1}" presName="compNode" presStyleCnt="0"/>
      <dgm:spPr/>
    </dgm:pt>
    <dgm:pt modelId="{DBD5918B-9B85-441D-97E2-DE846FE5A156}" type="pres">
      <dgm:prSet presAssocID="{376E1DAE-4D91-4756-A8ED-0CC48F62C3D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4EBC3B0-92A0-4753-8E66-56B2F1F4331C}" type="pres">
      <dgm:prSet presAssocID="{376E1DAE-4D91-4756-A8ED-0CC48F62C3D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742A85F-849A-42FB-A57C-2C6100BEBFFB}" type="pres">
      <dgm:prSet presAssocID="{376E1DAE-4D91-4756-A8ED-0CC48F62C3D1}" presName="spaceRect" presStyleCnt="0"/>
      <dgm:spPr/>
    </dgm:pt>
    <dgm:pt modelId="{0D288574-91AB-4C7A-A9AE-41DFB6BFAC21}" type="pres">
      <dgm:prSet presAssocID="{376E1DAE-4D91-4756-A8ED-0CC48F62C3D1}" presName="textRect" presStyleLbl="revTx" presStyleIdx="0" presStyleCnt="6">
        <dgm:presLayoutVars>
          <dgm:chMax val="1"/>
          <dgm:chPref val="1"/>
        </dgm:presLayoutVars>
      </dgm:prSet>
      <dgm:spPr/>
    </dgm:pt>
    <dgm:pt modelId="{5AD78540-94D4-4AED-913C-DDD4BAD7E5E9}" type="pres">
      <dgm:prSet presAssocID="{2636FEA6-FDEE-4587-BC79-1C2E01063730}" presName="sibTrans" presStyleCnt="0"/>
      <dgm:spPr/>
    </dgm:pt>
    <dgm:pt modelId="{6B873152-3640-4D55-B73C-9759989B81A8}" type="pres">
      <dgm:prSet presAssocID="{68F4314D-44FE-43AB-9274-0D346F1D4AA6}" presName="compNode" presStyleCnt="0"/>
      <dgm:spPr/>
    </dgm:pt>
    <dgm:pt modelId="{29AACEF3-65EB-4A11-BACB-C78E4CD04175}" type="pres">
      <dgm:prSet presAssocID="{68F4314D-44FE-43AB-9274-0D346F1D4AA6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4D2DF04-EBD2-4348-8026-005BDBB87EF4}" type="pres">
      <dgm:prSet presAssocID="{68F4314D-44FE-43AB-9274-0D346F1D4A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650A52D-1FC4-48CA-A732-0F6A91829FCB}" type="pres">
      <dgm:prSet presAssocID="{68F4314D-44FE-43AB-9274-0D346F1D4AA6}" presName="spaceRect" presStyleCnt="0"/>
      <dgm:spPr/>
    </dgm:pt>
    <dgm:pt modelId="{8FCD783B-78B1-4AA3-A7C9-293F0C60DEBF}" type="pres">
      <dgm:prSet presAssocID="{68F4314D-44FE-43AB-9274-0D346F1D4AA6}" presName="textRect" presStyleLbl="revTx" presStyleIdx="1" presStyleCnt="6">
        <dgm:presLayoutVars>
          <dgm:chMax val="1"/>
          <dgm:chPref val="1"/>
        </dgm:presLayoutVars>
      </dgm:prSet>
      <dgm:spPr/>
    </dgm:pt>
    <dgm:pt modelId="{D652AB2A-564C-4FE8-8DC8-ACA706574E97}" type="pres">
      <dgm:prSet presAssocID="{D13D2AFD-42AF-44A5-A793-A5062CC20012}" presName="sibTrans" presStyleCnt="0"/>
      <dgm:spPr/>
    </dgm:pt>
    <dgm:pt modelId="{DE72FD7A-E70A-4CC2-BA6A-0F6733CC0A41}" type="pres">
      <dgm:prSet presAssocID="{C987DAAA-5E94-40EF-A5EC-69BEA041BC73}" presName="compNode" presStyleCnt="0"/>
      <dgm:spPr/>
    </dgm:pt>
    <dgm:pt modelId="{B5A36737-A402-4482-8EE9-E6FBA1B9AD9A}" type="pres">
      <dgm:prSet presAssocID="{C987DAAA-5E94-40EF-A5EC-69BEA041BC73}" presName="iconBgRect" presStyleLbl="bgShp" presStyleIdx="2" presStyleCnt="6" custLinFactNeighborY="793"/>
      <dgm:spPr>
        <a:prstGeom prst="round2DiagRect">
          <a:avLst>
            <a:gd name="adj1" fmla="val 29727"/>
            <a:gd name="adj2" fmla="val 0"/>
          </a:avLst>
        </a:prstGeom>
      </dgm:spPr>
    </dgm:pt>
    <dgm:pt modelId="{419AF545-730E-4D5E-9C4F-9B4F02A06849}" type="pres">
      <dgm:prSet presAssocID="{C987DAAA-5E94-40EF-A5EC-69BEA041BC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9EDA9E-6BC5-4EBB-BF5C-234DCA524CE1}" type="pres">
      <dgm:prSet presAssocID="{C987DAAA-5E94-40EF-A5EC-69BEA041BC73}" presName="spaceRect" presStyleCnt="0"/>
      <dgm:spPr/>
    </dgm:pt>
    <dgm:pt modelId="{F775C3A4-D26D-4222-ADB1-F850F818A57A}" type="pres">
      <dgm:prSet presAssocID="{C987DAAA-5E94-40EF-A5EC-69BEA041BC73}" presName="textRect" presStyleLbl="revTx" presStyleIdx="2" presStyleCnt="6">
        <dgm:presLayoutVars>
          <dgm:chMax val="1"/>
          <dgm:chPref val="1"/>
        </dgm:presLayoutVars>
      </dgm:prSet>
      <dgm:spPr/>
    </dgm:pt>
    <dgm:pt modelId="{4DB8202C-13C2-44CF-842D-AB7EAE7835B4}" type="pres">
      <dgm:prSet presAssocID="{C0D029DB-E6BA-435A-874E-B438A3836208}" presName="sibTrans" presStyleCnt="0"/>
      <dgm:spPr/>
    </dgm:pt>
    <dgm:pt modelId="{A00035A5-DEF7-4A5B-B642-3DF4A127C20B}" type="pres">
      <dgm:prSet presAssocID="{1FB6D48D-C9C7-4CCC-8E92-FC9C8C7BE87F}" presName="compNode" presStyleCnt="0"/>
      <dgm:spPr/>
    </dgm:pt>
    <dgm:pt modelId="{118EA092-331E-4494-ADF5-2EFD49A8DB2B}" type="pres">
      <dgm:prSet presAssocID="{1FB6D48D-C9C7-4CCC-8E92-FC9C8C7BE87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5060AD7-52DF-4C39-A076-1ADA6833F50B}" type="pres">
      <dgm:prSet presAssocID="{1FB6D48D-C9C7-4CCC-8E92-FC9C8C7BE8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18C75E8-3B18-4108-9896-201B58C50405}" type="pres">
      <dgm:prSet presAssocID="{1FB6D48D-C9C7-4CCC-8E92-FC9C8C7BE87F}" presName="spaceRect" presStyleCnt="0"/>
      <dgm:spPr/>
    </dgm:pt>
    <dgm:pt modelId="{75CAB3E2-A543-4C73-9C7B-6BC8FC0EF643}" type="pres">
      <dgm:prSet presAssocID="{1FB6D48D-C9C7-4CCC-8E92-FC9C8C7BE87F}" presName="textRect" presStyleLbl="revTx" presStyleIdx="3" presStyleCnt="6">
        <dgm:presLayoutVars>
          <dgm:chMax val="1"/>
          <dgm:chPref val="1"/>
        </dgm:presLayoutVars>
      </dgm:prSet>
      <dgm:spPr/>
    </dgm:pt>
    <dgm:pt modelId="{A049975C-B6E1-43EE-8F25-56F62C5539AF}" type="pres">
      <dgm:prSet presAssocID="{C9240F9F-007C-45A8-A5AA-2EA7F88CAEB5}" presName="sibTrans" presStyleCnt="0"/>
      <dgm:spPr/>
    </dgm:pt>
    <dgm:pt modelId="{767600CD-7208-4A79-8F3F-7C3F82AE9DFD}" type="pres">
      <dgm:prSet presAssocID="{6BDCFECA-D57B-4237-9FBE-EE661DBDD4D1}" presName="compNode" presStyleCnt="0"/>
      <dgm:spPr/>
    </dgm:pt>
    <dgm:pt modelId="{3E46079D-2FD6-4F56-801B-52AA94485A69}" type="pres">
      <dgm:prSet presAssocID="{6BDCFECA-D57B-4237-9FBE-EE661DBDD4D1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4FE5739-E1BB-4B4F-93E9-48D484D67876}" type="pres">
      <dgm:prSet presAssocID="{6BDCFECA-D57B-4237-9FBE-EE661DBDD4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617E5E-9549-4877-8201-BBFF378060AA}" type="pres">
      <dgm:prSet presAssocID="{6BDCFECA-D57B-4237-9FBE-EE661DBDD4D1}" presName="spaceRect" presStyleCnt="0"/>
      <dgm:spPr/>
    </dgm:pt>
    <dgm:pt modelId="{2336C2A0-C330-4F1F-870F-460E3BDBBE0C}" type="pres">
      <dgm:prSet presAssocID="{6BDCFECA-D57B-4237-9FBE-EE661DBDD4D1}" presName="textRect" presStyleLbl="revTx" presStyleIdx="4" presStyleCnt="6">
        <dgm:presLayoutVars>
          <dgm:chMax val="1"/>
          <dgm:chPref val="1"/>
        </dgm:presLayoutVars>
      </dgm:prSet>
      <dgm:spPr/>
    </dgm:pt>
    <dgm:pt modelId="{58194368-CF80-44C7-8BA9-58341956B54F}" type="pres">
      <dgm:prSet presAssocID="{8F1531DB-C514-49E5-8360-E2D91F2D46C2}" presName="sibTrans" presStyleCnt="0"/>
      <dgm:spPr/>
    </dgm:pt>
    <dgm:pt modelId="{12B371D0-E241-48B5-BF49-B49D467ED0D2}" type="pres">
      <dgm:prSet presAssocID="{83AA55F7-B5FA-49FA-824A-C55EA826716C}" presName="compNode" presStyleCnt="0"/>
      <dgm:spPr/>
    </dgm:pt>
    <dgm:pt modelId="{76D63D20-811F-4A07-90C6-97FE7038273D}" type="pres">
      <dgm:prSet presAssocID="{83AA55F7-B5FA-49FA-824A-C55EA826716C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8D0273D-FF84-4C3C-9788-743D5AE37798}" type="pres">
      <dgm:prSet presAssocID="{83AA55F7-B5FA-49FA-824A-C55EA82671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2E571E4-2D38-4B65-8D9F-D3E6895CD85F}" type="pres">
      <dgm:prSet presAssocID="{83AA55F7-B5FA-49FA-824A-C55EA826716C}" presName="spaceRect" presStyleCnt="0"/>
      <dgm:spPr/>
    </dgm:pt>
    <dgm:pt modelId="{79F8B19B-0DE1-4CCD-9AF8-98C60595B677}" type="pres">
      <dgm:prSet presAssocID="{83AA55F7-B5FA-49FA-824A-C55EA826716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6FDC19-253C-4237-873A-24A9C1EA5BAA}" srcId="{10C0D189-9441-4B05-B4A2-72E9EB0471CD}" destId="{6BDCFECA-D57B-4237-9FBE-EE661DBDD4D1}" srcOrd="4" destOrd="0" parTransId="{3B1A9ABF-565C-4C34-B2B6-B56E8E8925B5}" sibTransId="{8F1531DB-C514-49E5-8360-E2D91F2D46C2}"/>
    <dgm:cxn modelId="{2669A63A-8445-4C2B-A8CE-F9293680F2B2}" srcId="{10C0D189-9441-4B05-B4A2-72E9EB0471CD}" destId="{376E1DAE-4D91-4756-A8ED-0CC48F62C3D1}" srcOrd="0" destOrd="0" parTransId="{4FA3796F-FE06-418E-9D99-9CDF313526D0}" sibTransId="{2636FEA6-FDEE-4587-BC79-1C2E01063730}"/>
    <dgm:cxn modelId="{BDDA8654-58AC-4359-836C-4FC2AC419A78}" type="presOf" srcId="{83AA55F7-B5FA-49FA-824A-C55EA826716C}" destId="{79F8B19B-0DE1-4CCD-9AF8-98C60595B677}" srcOrd="0" destOrd="0" presId="urn:microsoft.com/office/officeart/2018/5/layout/IconLeafLabelList"/>
    <dgm:cxn modelId="{EEC0D578-02DC-4835-AFBB-5F0464E3D264}" srcId="{10C0D189-9441-4B05-B4A2-72E9EB0471CD}" destId="{83AA55F7-B5FA-49FA-824A-C55EA826716C}" srcOrd="5" destOrd="0" parTransId="{59D10C6A-750A-45BC-8071-E174B31EB9AE}" sibTransId="{823ACE39-17CE-4D15-A892-82140E0F89B8}"/>
    <dgm:cxn modelId="{4886BF5A-F52C-42AC-B10B-C0749807FD9D}" type="presOf" srcId="{10C0D189-9441-4B05-B4A2-72E9EB0471CD}" destId="{1FC19CC1-C5E5-43C9-B0E6-F84EF2D8A61F}" srcOrd="0" destOrd="0" presId="urn:microsoft.com/office/officeart/2018/5/layout/IconLeafLabelList"/>
    <dgm:cxn modelId="{BA5AEA7B-D706-420B-9079-EF0D2A9ACB8C}" srcId="{10C0D189-9441-4B05-B4A2-72E9EB0471CD}" destId="{C987DAAA-5E94-40EF-A5EC-69BEA041BC73}" srcOrd="2" destOrd="0" parTransId="{D55D5A0D-388C-4BF0-B94F-00D867179DBC}" sibTransId="{C0D029DB-E6BA-435A-874E-B438A3836208}"/>
    <dgm:cxn modelId="{6EF2BC8E-6337-4CBA-BC1C-2D316B716DBB}" srcId="{10C0D189-9441-4B05-B4A2-72E9EB0471CD}" destId="{68F4314D-44FE-43AB-9274-0D346F1D4AA6}" srcOrd="1" destOrd="0" parTransId="{F2B5510D-534F-4FB2-89E9-C84E2DA034B2}" sibTransId="{D13D2AFD-42AF-44A5-A793-A5062CC20012}"/>
    <dgm:cxn modelId="{3907269D-B7FE-47F4-828A-EF30A2C22370}" srcId="{10C0D189-9441-4B05-B4A2-72E9EB0471CD}" destId="{1FB6D48D-C9C7-4CCC-8E92-FC9C8C7BE87F}" srcOrd="3" destOrd="0" parTransId="{C90E41F1-9FED-4DFF-A819-AE992D94FCA2}" sibTransId="{C9240F9F-007C-45A8-A5AA-2EA7F88CAEB5}"/>
    <dgm:cxn modelId="{4E84619E-C684-4B17-8293-4198199817A6}" type="presOf" srcId="{6BDCFECA-D57B-4237-9FBE-EE661DBDD4D1}" destId="{2336C2A0-C330-4F1F-870F-460E3BDBBE0C}" srcOrd="0" destOrd="0" presId="urn:microsoft.com/office/officeart/2018/5/layout/IconLeafLabelList"/>
    <dgm:cxn modelId="{65FA62BD-3847-448D-B9BF-51FC5E3015EC}" type="presOf" srcId="{1FB6D48D-C9C7-4CCC-8E92-FC9C8C7BE87F}" destId="{75CAB3E2-A543-4C73-9C7B-6BC8FC0EF643}" srcOrd="0" destOrd="0" presId="urn:microsoft.com/office/officeart/2018/5/layout/IconLeafLabelList"/>
    <dgm:cxn modelId="{68CD62BF-5F34-48C0-8242-A3F3524B1033}" type="presOf" srcId="{68F4314D-44FE-43AB-9274-0D346F1D4AA6}" destId="{8FCD783B-78B1-4AA3-A7C9-293F0C60DEBF}" srcOrd="0" destOrd="0" presId="urn:microsoft.com/office/officeart/2018/5/layout/IconLeafLabelList"/>
    <dgm:cxn modelId="{8560C6CF-96F9-4AC2-9142-4A58CA1AB808}" type="presOf" srcId="{C987DAAA-5E94-40EF-A5EC-69BEA041BC73}" destId="{F775C3A4-D26D-4222-ADB1-F850F818A57A}" srcOrd="0" destOrd="0" presId="urn:microsoft.com/office/officeart/2018/5/layout/IconLeafLabelList"/>
    <dgm:cxn modelId="{B3928EF1-72CD-42D7-B50D-782F35F92C2F}" type="presOf" srcId="{376E1DAE-4D91-4756-A8ED-0CC48F62C3D1}" destId="{0D288574-91AB-4C7A-A9AE-41DFB6BFAC21}" srcOrd="0" destOrd="0" presId="urn:microsoft.com/office/officeart/2018/5/layout/IconLeafLabelList"/>
    <dgm:cxn modelId="{9229291B-91E6-4082-82C3-0FAA61B9880C}" type="presParOf" srcId="{1FC19CC1-C5E5-43C9-B0E6-F84EF2D8A61F}" destId="{477C5CCD-DAC5-4C78-97EC-AAD0E296EDA1}" srcOrd="0" destOrd="0" presId="urn:microsoft.com/office/officeart/2018/5/layout/IconLeafLabelList"/>
    <dgm:cxn modelId="{4E799069-EE53-4CA1-B1B9-B0C2CE863408}" type="presParOf" srcId="{477C5CCD-DAC5-4C78-97EC-AAD0E296EDA1}" destId="{DBD5918B-9B85-441D-97E2-DE846FE5A156}" srcOrd="0" destOrd="0" presId="urn:microsoft.com/office/officeart/2018/5/layout/IconLeafLabelList"/>
    <dgm:cxn modelId="{4B452C6D-37DD-4453-BB87-06A38DE67EE2}" type="presParOf" srcId="{477C5CCD-DAC5-4C78-97EC-AAD0E296EDA1}" destId="{14EBC3B0-92A0-4753-8E66-56B2F1F4331C}" srcOrd="1" destOrd="0" presId="urn:microsoft.com/office/officeart/2018/5/layout/IconLeafLabelList"/>
    <dgm:cxn modelId="{40CDB8E5-3A26-41B0-9FF1-929DB66BED9D}" type="presParOf" srcId="{477C5CCD-DAC5-4C78-97EC-AAD0E296EDA1}" destId="{8742A85F-849A-42FB-A57C-2C6100BEBFFB}" srcOrd="2" destOrd="0" presId="urn:microsoft.com/office/officeart/2018/5/layout/IconLeafLabelList"/>
    <dgm:cxn modelId="{2ED05E76-1F08-47AC-B8DD-7DDB0674E152}" type="presParOf" srcId="{477C5CCD-DAC5-4C78-97EC-AAD0E296EDA1}" destId="{0D288574-91AB-4C7A-A9AE-41DFB6BFAC21}" srcOrd="3" destOrd="0" presId="urn:microsoft.com/office/officeart/2018/5/layout/IconLeafLabelList"/>
    <dgm:cxn modelId="{78B91621-B969-44A8-BD58-CC66FD6C074B}" type="presParOf" srcId="{1FC19CC1-C5E5-43C9-B0E6-F84EF2D8A61F}" destId="{5AD78540-94D4-4AED-913C-DDD4BAD7E5E9}" srcOrd="1" destOrd="0" presId="urn:microsoft.com/office/officeart/2018/5/layout/IconLeafLabelList"/>
    <dgm:cxn modelId="{19B36339-295D-4C39-9B70-A63226DBB4F2}" type="presParOf" srcId="{1FC19CC1-C5E5-43C9-B0E6-F84EF2D8A61F}" destId="{6B873152-3640-4D55-B73C-9759989B81A8}" srcOrd="2" destOrd="0" presId="urn:microsoft.com/office/officeart/2018/5/layout/IconLeafLabelList"/>
    <dgm:cxn modelId="{65DBE105-9576-4A0A-8008-845CDF0C2315}" type="presParOf" srcId="{6B873152-3640-4D55-B73C-9759989B81A8}" destId="{29AACEF3-65EB-4A11-BACB-C78E4CD04175}" srcOrd="0" destOrd="0" presId="urn:microsoft.com/office/officeart/2018/5/layout/IconLeafLabelList"/>
    <dgm:cxn modelId="{BFAA418F-31FE-4681-8FC4-0DA484A668A2}" type="presParOf" srcId="{6B873152-3640-4D55-B73C-9759989B81A8}" destId="{44D2DF04-EBD2-4348-8026-005BDBB87EF4}" srcOrd="1" destOrd="0" presId="urn:microsoft.com/office/officeart/2018/5/layout/IconLeafLabelList"/>
    <dgm:cxn modelId="{4DEAFCC0-6CD3-4C71-AA0B-18BB57164795}" type="presParOf" srcId="{6B873152-3640-4D55-B73C-9759989B81A8}" destId="{1650A52D-1FC4-48CA-A732-0F6A91829FCB}" srcOrd="2" destOrd="0" presId="urn:microsoft.com/office/officeart/2018/5/layout/IconLeafLabelList"/>
    <dgm:cxn modelId="{BAB59188-93DC-4AFF-AE4E-12A62AB7001B}" type="presParOf" srcId="{6B873152-3640-4D55-B73C-9759989B81A8}" destId="{8FCD783B-78B1-4AA3-A7C9-293F0C60DEBF}" srcOrd="3" destOrd="0" presId="urn:microsoft.com/office/officeart/2018/5/layout/IconLeafLabelList"/>
    <dgm:cxn modelId="{715E28B0-7F6C-4AB3-AB2E-CB92BBDF5ECA}" type="presParOf" srcId="{1FC19CC1-C5E5-43C9-B0E6-F84EF2D8A61F}" destId="{D652AB2A-564C-4FE8-8DC8-ACA706574E97}" srcOrd="3" destOrd="0" presId="urn:microsoft.com/office/officeart/2018/5/layout/IconLeafLabelList"/>
    <dgm:cxn modelId="{9C206767-6876-40A3-B1E3-33D9497F31C2}" type="presParOf" srcId="{1FC19CC1-C5E5-43C9-B0E6-F84EF2D8A61F}" destId="{DE72FD7A-E70A-4CC2-BA6A-0F6733CC0A41}" srcOrd="4" destOrd="0" presId="urn:microsoft.com/office/officeart/2018/5/layout/IconLeafLabelList"/>
    <dgm:cxn modelId="{C8662F44-AF0D-46B5-84B4-FCC7ECDF59EE}" type="presParOf" srcId="{DE72FD7A-E70A-4CC2-BA6A-0F6733CC0A41}" destId="{B5A36737-A402-4482-8EE9-E6FBA1B9AD9A}" srcOrd="0" destOrd="0" presId="urn:microsoft.com/office/officeart/2018/5/layout/IconLeafLabelList"/>
    <dgm:cxn modelId="{08768A73-FAF1-49DC-AFCE-96937D2D9355}" type="presParOf" srcId="{DE72FD7A-E70A-4CC2-BA6A-0F6733CC0A41}" destId="{419AF545-730E-4D5E-9C4F-9B4F02A06849}" srcOrd="1" destOrd="0" presId="urn:microsoft.com/office/officeart/2018/5/layout/IconLeafLabelList"/>
    <dgm:cxn modelId="{0BB85FA3-FB09-4569-87E0-EC859522003A}" type="presParOf" srcId="{DE72FD7A-E70A-4CC2-BA6A-0F6733CC0A41}" destId="{CD9EDA9E-6BC5-4EBB-BF5C-234DCA524CE1}" srcOrd="2" destOrd="0" presId="urn:microsoft.com/office/officeart/2018/5/layout/IconLeafLabelList"/>
    <dgm:cxn modelId="{78A443FA-73A9-4F56-8CFE-0116CB0518C2}" type="presParOf" srcId="{DE72FD7A-E70A-4CC2-BA6A-0F6733CC0A41}" destId="{F775C3A4-D26D-4222-ADB1-F850F818A57A}" srcOrd="3" destOrd="0" presId="urn:microsoft.com/office/officeart/2018/5/layout/IconLeafLabelList"/>
    <dgm:cxn modelId="{0847F541-716E-462F-81D6-947B70958BB0}" type="presParOf" srcId="{1FC19CC1-C5E5-43C9-B0E6-F84EF2D8A61F}" destId="{4DB8202C-13C2-44CF-842D-AB7EAE7835B4}" srcOrd="5" destOrd="0" presId="urn:microsoft.com/office/officeart/2018/5/layout/IconLeafLabelList"/>
    <dgm:cxn modelId="{7C97FA91-364B-4F90-B510-DB106864FFFD}" type="presParOf" srcId="{1FC19CC1-C5E5-43C9-B0E6-F84EF2D8A61F}" destId="{A00035A5-DEF7-4A5B-B642-3DF4A127C20B}" srcOrd="6" destOrd="0" presId="urn:microsoft.com/office/officeart/2018/5/layout/IconLeafLabelList"/>
    <dgm:cxn modelId="{1EFC0AA4-C3C4-486F-92DC-B24F6102DC60}" type="presParOf" srcId="{A00035A5-DEF7-4A5B-B642-3DF4A127C20B}" destId="{118EA092-331E-4494-ADF5-2EFD49A8DB2B}" srcOrd="0" destOrd="0" presId="urn:microsoft.com/office/officeart/2018/5/layout/IconLeafLabelList"/>
    <dgm:cxn modelId="{7E9BCC74-7825-440E-B71B-8C69C16314EE}" type="presParOf" srcId="{A00035A5-DEF7-4A5B-B642-3DF4A127C20B}" destId="{F5060AD7-52DF-4C39-A076-1ADA6833F50B}" srcOrd="1" destOrd="0" presId="urn:microsoft.com/office/officeart/2018/5/layout/IconLeafLabelList"/>
    <dgm:cxn modelId="{C266C65D-8D0B-4075-9A1C-6D2AE6E1B16C}" type="presParOf" srcId="{A00035A5-DEF7-4A5B-B642-3DF4A127C20B}" destId="{718C75E8-3B18-4108-9896-201B58C50405}" srcOrd="2" destOrd="0" presId="urn:microsoft.com/office/officeart/2018/5/layout/IconLeafLabelList"/>
    <dgm:cxn modelId="{0BBDD8A1-1F2F-428A-8257-B785FADF5F48}" type="presParOf" srcId="{A00035A5-DEF7-4A5B-B642-3DF4A127C20B}" destId="{75CAB3E2-A543-4C73-9C7B-6BC8FC0EF643}" srcOrd="3" destOrd="0" presId="urn:microsoft.com/office/officeart/2018/5/layout/IconLeafLabelList"/>
    <dgm:cxn modelId="{EA708126-282A-4AB2-B030-01443C27353B}" type="presParOf" srcId="{1FC19CC1-C5E5-43C9-B0E6-F84EF2D8A61F}" destId="{A049975C-B6E1-43EE-8F25-56F62C5539AF}" srcOrd="7" destOrd="0" presId="urn:microsoft.com/office/officeart/2018/5/layout/IconLeafLabelList"/>
    <dgm:cxn modelId="{4D7F394F-6256-4431-A992-F4FC701B0FFE}" type="presParOf" srcId="{1FC19CC1-C5E5-43C9-B0E6-F84EF2D8A61F}" destId="{767600CD-7208-4A79-8F3F-7C3F82AE9DFD}" srcOrd="8" destOrd="0" presId="urn:microsoft.com/office/officeart/2018/5/layout/IconLeafLabelList"/>
    <dgm:cxn modelId="{DCDCF229-8730-44D0-9851-97B24700836A}" type="presParOf" srcId="{767600CD-7208-4A79-8F3F-7C3F82AE9DFD}" destId="{3E46079D-2FD6-4F56-801B-52AA94485A69}" srcOrd="0" destOrd="0" presId="urn:microsoft.com/office/officeart/2018/5/layout/IconLeafLabelList"/>
    <dgm:cxn modelId="{0E9610CC-38AA-44DE-8AF1-5EF068C679AD}" type="presParOf" srcId="{767600CD-7208-4A79-8F3F-7C3F82AE9DFD}" destId="{C4FE5739-E1BB-4B4F-93E9-48D484D67876}" srcOrd="1" destOrd="0" presId="urn:microsoft.com/office/officeart/2018/5/layout/IconLeafLabelList"/>
    <dgm:cxn modelId="{C5F6096F-A2C2-4EE4-8A17-2BBC80D6B9BF}" type="presParOf" srcId="{767600CD-7208-4A79-8F3F-7C3F82AE9DFD}" destId="{D2617E5E-9549-4877-8201-BBFF378060AA}" srcOrd="2" destOrd="0" presId="urn:microsoft.com/office/officeart/2018/5/layout/IconLeafLabelList"/>
    <dgm:cxn modelId="{3B7A7221-9EE6-401D-8E0A-74E70E1060FE}" type="presParOf" srcId="{767600CD-7208-4A79-8F3F-7C3F82AE9DFD}" destId="{2336C2A0-C330-4F1F-870F-460E3BDBBE0C}" srcOrd="3" destOrd="0" presId="urn:microsoft.com/office/officeart/2018/5/layout/IconLeafLabelList"/>
    <dgm:cxn modelId="{EFF968AE-A872-4A17-A44B-4DAF36A8A4F0}" type="presParOf" srcId="{1FC19CC1-C5E5-43C9-B0E6-F84EF2D8A61F}" destId="{58194368-CF80-44C7-8BA9-58341956B54F}" srcOrd="9" destOrd="0" presId="urn:microsoft.com/office/officeart/2018/5/layout/IconLeafLabelList"/>
    <dgm:cxn modelId="{A04428E7-3370-4105-8C00-6AC56B9C8EEF}" type="presParOf" srcId="{1FC19CC1-C5E5-43C9-B0E6-F84EF2D8A61F}" destId="{12B371D0-E241-48B5-BF49-B49D467ED0D2}" srcOrd="10" destOrd="0" presId="urn:microsoft.com/office/officeart/2018/5/layout/IconLeafLabelList"/>
    <dgm:cxn modelId="{50775467-7C88-43FB-B7DE-46E036D9C9EC}" type="presParOf" srcId="{12B371D0-E241-48B5-BF49-B49D467ED0D2}" destId="{76D63D20-811F-4A07-90C6-97FE7038273D}" srcOrd="0" destOrd="0" presId="urn:microsoft.com/office/officeart/2018/5/layout/IconLeafLabelList"/>
    <dgm:cxn modelId="{9F5A697F-9F65-44C2-B1EF-6B8E3CA5D4A7}" type="presParOf" srcId="{12B371D0-E241-48B5-BF49-B49D467ED0D2}" destId="{B8D0273D-FF84-4C3C-9788-743D5AE37798}" srcOrd="1" destOrd="0" presId="urn:microsoft.com/office/officeart/2018/5/layout/IconLeafLabelList"/>
    <dgm:cxn modelId="{E4EB6B0B-81B8-4F8A-A129-242D548ABA73}" type="presParOf" srcId="{12B371D0-E241-48B5-BF49-B49D467ED0D2}" destId="{B2E571E4-2D38-4B65-8D9F-D3E6895CD85F}" srcOrd="2" destOrd="0" presId="urn:microsoft.com/office/officeart/2018/5/layout/IconLeafLabelList"/>
    <dgm:cxn modelId="{85A003C5-7030-4E86-B73E-55BCC9C47120}" type="presParOf" srcId="{12B371D0-E241-48B5-BF49-B49D467ED0D2}" destId="{79F8B19B-0DE1-4CCD-9AF8-98C60595B6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5918B-9B85-441D-97E2-DE846FE5A156}">
      <dsp:nvSpPr>
        <dsp:cNvPr id="0" name=""/>
        <dsp:cNvSpPr/>
      </dsp:nvSpPr>
      <dsp:spPr>
        <a:xfrm>
          <a:off x="531637" y="23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BC3B0-92A0-4753-8E66-56B2F1F4331C}">
      <dsp:nvSpPr>
        <dsp:cNvPr id="0" name=""/>
        <dsp:cNvSpPr/>
      </dsp:nvSpPr>
      <dsp:spPr>
        <a:xfrm>
          <a:off x="76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88574-91AB-4C7A-A9AE-41DFB6BFAC21}">
      <dsp:nvSpPr>
        <dsp:cNvPr id="0" name=""/>
        <dsp:cNvSpPr/>
      </dsp:nvSpPr>
      <dsp:spPr>
        <a:xfrm>
          <a:off x="18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Introduction</a:t>
          </a:r>
        </a:p>
      </dsp:txBody>
      <dsp:txXfrm>
        <a:off x="180637" y="1678343"/>
        <a:ext cx="1800000" cy="720000"/>
      </dsp:txXfrm>
    </dsp:sp>
    <dsp:sp modelId="{29AACEF3-65EB-4A11-BACB-C78E4CD04175}">
      <dsp:nvSpPr>
        <dsp:cNvPr id="0" name=""/>
        <dsp:cNvSpPr/>
      </dsp:nvSpPr>
      <dsp:spPr>
        <a:xfrm>
          <a:off x="2646637" y="23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2DF04-EBD2-4348-8026-005BDBB87EF4}">
      <dsp:nvSpPr>
        <dsp:cNvPr id="0" name=""/>
        <dsp:cNvSpPr/>
      </dsp:nvSpPr>
      <dsp:spPr>
        <a:xfrm>
          <a:off x="2880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783B-78B1-4AA3-A7C9-293F0C60DEBF}">
      <dsp:nvSpPr>
        <dsp:cNvPr id="0" name=""/>
        <dsp:cNvSpPr/>
      </dsp:nvSpPr>
      <dsp:spPr>
        <a:xfrm>
          <a:off x="2295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Research Question</a:t>
          </a:r>
        </a:p>
      </dsp:txBody>
      <dsp:txXfrm>
        <a:off x="2295637" y="1678343"/>
        <a:ext cx="1800000" cy="720000"/>
      </dsp:txXfrm>
    </dsp:sp>
    <dsp:sp modelId="{B5A36737-A402-4482-8EE9-E6FBA1B9AD9A}">
      <dsp:nvSpPr>
        <dsp:cNvPr id="0" name=""/>
        <dsp:cNvSpPr/>
      </dsp:nvSpPr>
      <dsp:spPr>
        <a:xfrm>
          <a:off x="4761637" y="2470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AF545-730E-4D5E-9C4F-9B4F02A06849}">
      <dsp:nvSpPr>
        <dsp:cNvPr id="0" name=""/>
        <dsp:cNvSpPr/>
      </dsp:nvSpPr>
      <dsp:spPr>
        <a:xfrm>
          <a:off x="499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5C3A4-D26D-4222-ADB1-F850F818A57A}">
      <dsp:nvSpPr>
        <dsp:cNvPr id="0" name=""/>
        <dsp:cNvSpPr/>
      </dsp:nvSpPr>
      <dsp:spPr>
        <a:xfrm>
          <a:off x="441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Exploration</a:t>
          </a:r>
        </a:p>
      </dsp:txBody>
      <dsp:txXfrm>
        <a:off x="4410637" y="1678343"/>
        <a:ext cx="1800000" cy="720000"/>
      </dsp:txXfrm>
    </dsp:sp>
    <dsp:sp modelId="{118EA092-331E-4494-ADF5-2EFD49A8DB2B}">
      <dsp:nvSpPr>
        <dsp:cNvPr id="0" name=""/>
        <dsp:cNvSpPr/>
      </dsp:nvSpPr>
      <dsp:spPr>
        <a:xfrm>
          <a:off x="531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0AD7-52DF-4C39-A076-1ADA6833F50B}">
      <dsp:nvSpPr>
        <dsp:cNvPr id="0" name=""/>
        <dsp:cNvSpPr/>
      </dsp:nvSpPr>
      <dsp:spPr>
        <a:xfrm>
          <a:off x="76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B3E2-A543-4C73-9C7B-6BC8FC0EF643}">
      <dsp:nvSpPr>
        <dsp:cNvPr id="0" name=""/>
        <dsp:cNvSpPr/>
      </dsp:nvSpPr>
      <dsp:spPr>
        <a:xfrm>
          <a:off x="18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Prediction Model Selection</a:t>
          </a:r>
        </a:p>
      </dsp:txBody>
      <dsp:txXfrm>
        <a:off x="180637" y="4288343"/>
        <a:ext cx="1800000" cy="720000"/>
      </dsp:txXfrm>
    </dsp:sp>
    <dsp:sp modelId="{3E46079D-2FD6-4F56-801B-52AA94485A69}">
      <dsp:nvSpPr>
        <dsp:cNvPr id="0" name=""/>
        <dsp:cNvSpPr/>
      </dsp:nvSpPr>
      <dsp:spPr>
        <a:xfrm>
          <a:off x="2646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E5739-E1BB-4B4F-93E9-48D484D67876}">
      <dsp:nvSpPr>
        <dsp:cNvPr id="0" name=""/>
        <dsp:cNvSpPr/>
      </dsp:nvSpPr>
      <dsp:spPr>
        <a:xfrm>
          <a:off x="2880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6C2A0-C330-4F1F-870F-460E3BDBBE0C}">
      <dsp:nvSpPr>
        <dsp:cNvPr id="0" name=""/>
        <dsp:cNvSpPr/>
      </dsp:nvSpPr>
      <dsp:spPr>
        <a:xfrm>
          <a:off x="2295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Practical use of the Selected Model</a:t>
          </a:r>
        </a:p>
      </dsp:txBody>
      <dsp:txXfrm>
        <a:off x="2295637" y="4288343"/>
        <a:ext cx="1800000" cy="720000"/>
      </dsp:txXfrm>
    </dsp:sp>
    <dsp:sp modelId="{76D63D20-811F-4A07-90C6-97FE7038273D}">
      <dsp:nvSpPr>
        <dsp:cNvPr id="0" name=""/>
        <dsp:cNvSpPr/>
      </dsp:nvSpPr>
      <dsp:spPr>
        <a:xfrm>
          <a:off x="4761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0273D-FF84-4C3C-9788-743D5AE37798}">
      <dsp:nvSpPr>
        <dsp:cNvPr id="0" name=""/>
        <dsp:cNvSpPr/>
      </dsp:nvSpPr>
      <dsp:spPr>
        <a:xfrm>
          <a:off x="499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B19B-0DE1-4CCD-9AF8-98C60595B677}">
      <dsp:nvSpPr>
        <dsp:cNvPr id="0" name=""/>
        <dsp:cNvSpPr/>
      </dsp:nvSpPr>
      <dsp:spPr>
        <a:xfrm>
          <a:off x="441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Weak Points and Shortcomings </a:t>
          </a:r>
        </a:p>
      </dsp:txBody>
      <dsp:txXfrm>
        <a:off x="4410637" y="42883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E6C-1AEF-4D49-883C-AC047AB3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553" y="1143000"/>
            <a:ext cx="4446354" cy="3134032"/>
          </a:xfrm>
        </p:spPr>
        <p:txBody>
          <a:bodyPr>
            <a:normAutofit/>
          </a:bodyPr>
          <a:lstStyle/>
          <a:p>
            <a:r>
              <a:rPr lang="en-US" sz="6600" dirty="0"/>
              <a:t>Fatal Accidents in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57602-56AC-4442-B348-C3BE650D0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553" y="4473677"/>
            <a:ext cx="4446354" cy="1268144"/>
          </a:xfrm>
        </p:spPr>
        <p:txBody>
          <a:bodyPr>
            <a:normAutofit/>
          </a:bodyPr>
          <a:lstStyle/>
          <a:p>
            <a:r>
              <a:rPr lang="en-US" sz="2000" dirty="0"/>
              <a:t>Prediction Model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F452101-8383-46BE-8DB0-5CFEE485D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r="7161" b="-2"/>
          <a:stretch/>
        </p:blipFill>
        <p:spPr bwMode="auto">
          <a:xfrm>
            <a:off x="1109762" y="1113062"/>
            <a:ext cx="2412728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BD128C8-7E36-4094-8BA7-4E64C2966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" r="21870" b="-2"/>
          <a:stretch/>
        </p:blipFill>
        <p:spPr bwMode="auto">
          <a:xfrm>
            <a:off x="3685046" y="1113063"/>
            <a:ext cx="2412728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EBDF66D-85CF-4181-ADD9-584F17D59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r="34895" b="-5"/>
          <a:stretch/>
        </p:blipFill>
        <p:spPr bwMode="auto">
          <a:xfrm>
            <a:off x="1109765" y="3511295"/>
            <a:ext cx="2406003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F14366E-B1DF-4E20-B8C2-7568C26B3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5" r="3931" b="-5"/>
          <a:stretch/>
        </p:blipFill>
        <p:spPr bwMode="auto">
          <a:xfrm>
            <a:off x="3685049" y="3511295"/>
            <a:ext cx="2406003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9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BFF-E500-47BD-9589-0776047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39" y="973668"/>
            <a:ext cx="3473978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E"/>
                </a:solidFill>
              </a:rPr>
              <a:t>Time Related Features (Season)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C402-08F0-4633-8A77-08851E8F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80782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slightly decrease during Winter season compare to the rest of the year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Accidents severity is higher during summer and spring compare to winter and fall</a:t>
            </a:r>
          </a:p>
        </p:txBody>
      </p:sp>
      <p:pic>
        <p:nvPicPr>
          <p:cNvPr id="7174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C334AD4-E7CE-4918-900A-AD7A9A79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487" y="1492774"/>
            <a:ext cx="3451749" cy="1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A26D1F8-2B63-4C1E-8935-2F6BAF7E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0026" y="1142999"/>
            <a:ext cx="3539016" cy="20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555FA-54EE-4131-8609-7F19A9CC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9253" y="4213078"/>
            <a:ext cx="3546317" cy="1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D4F2F-9BDC-4138-9B9F-0343926F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235" y="3870550"/>
            <a:ext cx="3566807" cy="208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6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AACA-5720-40A1-BB3D-8C390BC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973668"/>
            <a:ext cx="3233445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Time Related Features (Day)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04A3-C069-4A41-BD5B-0AEF2062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decreases during weekend compare to weekdays, but the severity increases.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Accidents occurrence and severity does not change much during the month.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F505FAD-8EAD-45AA-BA31-F50B7723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5231" y="1941873"/>
            <a:ext cx="3749591" cy="1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0B20CDF-5F3E-4416-9059-C9487584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5002" y="1093955"/>
            <a:ext cx="3276818" cy="28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FC2E96D-277C-4BE4-8432-8C1D3683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0361" y="4613704"/>
            <a:ext cx="3852320" cy="1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D91EFA0-82B2-4D42-8027-E1305273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64" y="4004109"/>
            <a:ext cx="3293153" cy="28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51AB6-0553-4D18-B05A-D5A7CDE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Related Features (Hour)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B03F-BB27-421B-99FF-4FBA031B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2046540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Accidents occur more during daytime and reach its peak during rush hours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distribution of fatal accidents spread more during late nigh and early morning hours compare to the slight accidents.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90F61A-67CB-4A40-B210-40B99139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20694"/>
            <a:ext cx="4828707" cy="25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66C9E3-0FD4-47E5-837F-F62FB51A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595673"/>
            <a:ext cx="4828707" cy="25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6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9" name="Group 191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80" name="Rectangle 19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81" name="Rectangle 195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2" name="Rectangle 196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4" name="Picture 4" descr="Image result for week days">
            <a:extLst>
              <a:ext uri="{FF2B5EF4-FFF2-40B4-BE49-F238E27FC236}">
                <a16:creationId xmlns:a16="http://schemas.microsoft.com/office/drawing/2014/main" id="{A1390E61-C529-45F1-A6FB-027ABD23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462" y="474132"/>
            <a:ext cx="2588311" cy="3439617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hours">
            <a:extLst>
              <a:ext uri="{FF2B5EF4-FFF2-40B4-BE49-F238E27FC236}">
                <a16:creationId xmlns:a16="http://schemas.microsoft.com/office/drawing/2014/main" id="{C7D9135A-EA12-4A85-BAD5-5E47D9EC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7291" y="1143000"/>
            <a:ext cx="3557016" cy="200082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978F0506-BD83-41CD-8DEF-7C8203EB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825" y="1228306"/>
            <a:ext cx="3557016" cy="192968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3" name="Rectangle 197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84" name="Freeform: Shape 198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85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B1417-7188-4B21-9269-1F7E3BDF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Time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E515-1FDC-4BFB-A4C8-11C94F29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Season, Day of Week, Hour of Day</a:t>
            </a:r>
          </a:p>
        </p:txBody>
      </p:sp>
    </p:spTree>
    <p:extLst>
      <p:ext uri="{BB962C8B-B14F-4D97-AF65-F5344CB8AC3E}">
        <p14:creationId xmlns:p14="http://schemas.microsoft.com/office/powerpoint/2010/main" val="23264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27A8-C6DA-4B3C-B7DA-AD666A7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E"/>
                </a:solidFill>
              </a:rPr>
              <a:t>Location Related Features (Area)</a:t>
            </a:r>
          </a:p>
        </p:txBody>
      </p:sp>
      <p:pic>
        <p:nvPicPr>
          <p:cNvPr id="11270" name="Picture 6" descr="Image result for uk regions">
            <a:extLst>
              <a:ext uri="{FF2B5EF4-FFF2-40B4-BE49-F238E27FC236}">
                <a16:creationId xmlns:a16="http://schemas.microsoft.com/office/drawing/2014/main" id="{223425AE-C293-42B7-98C6-1C49D242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732" y="1700369"/>
            <a:ext cx="3113903" cy="35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F400-E046-4FB0-97AA-93674B2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38536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are more at South East England</a:t>
            </a:r>
          </a:p>
          <a:p>
            <a:r>
              <a:rPr lang="en-US" dirty="0">
                <a:solidFill>
                  <a:srgbClr val="FFFFFE"/>
                </a:solidFill>
              </a:rPr>
              <a:t>Accidents are high in London, but severity looks very low</a:t>
            </a:r>
          </a:p>
          <a:p>
            <a:r>
              <a:rPr lang="en-US" dirty="0">
                <a:solidFill>
                  <a:srgbClr val="FFFFFE"/>
                </a:solidFill>
              </a:rPr>
              <a:t>Accidents are more in urban areas, but severity is higher in rural areas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AB13F1-8A09-48E1-A33C-C4055C9C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099" y="4131459"/>
            <a:ext cx="3882581" cy="26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FB22E32-44EA-490C-8CE8-89EB99C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750" y="973668"/>
            <a:ext cx="4011306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4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23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B36EE-86F1-48F7-9DA5-381DC81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Location Related Features (Coordinates)</a:t>
            </a:r>
          </a:p>
        </p:txBody>
      </p:sp>
      <p:sp>
        <p:nvSpPr>
          <p:cNvPr id="12317" name="Rectangle 15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2750E-0495-43F8-8F2A-A1002979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117790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T-test revealed that accident severity is significantly different as the longitude and latitude changes.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F1B627F0-8428-4160-A5DF-E8ED7401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14658"/>
            <a:ext cx="4828707" cy="25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C15F298-3297-4562-B827-8778EB77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319" y="3520086"/>
            <a:ext cx="2779886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4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latitude and longitude">
            <a:extLst>
              <a:ext uri="{FF2B5EF4-FFF2-40B4-BE49-F238E27FC236}">
                <a16:creationId xmlns:a16="http://schemas.microsoft.com/office/drawing/2014/main" id="{22DFCAE3-218B-4EE0-8E1E-7E5BC76F6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3" r="2" b="14101"/>
          <a:stretch/>
        </p:blipFill>
        <p:spPr bwMode="auto">
          <a:xfrm>
            <a:off x="477086" y="466162"/>
            <a:ext cx="5615867" cy="3937502"/>
          </a:xfrm>
          <a:custGeom>
            <a:avLst/>
            <a:gdLst>
              <a:gd name="connsiteX0" fmla="*/ 0 w 5615867"/>
              <a:gd name="connsiteY0" fmla="*/ 0 h 3937502"/>
              <a:gd name="connsiteX1" fmla="*/ 5615867 w 5615867"/>
              <a:gd name="connsiteY1" fmla="*/ 0 h 3937502"/>
              <a:gd name="connsiteX2" fmla="*/ 5615867 w 5615867"/>
              <a:gd name="connsiteY2" fmla="*/ 3592995 h 3937502"/>
              <a:gd name="connsiteX3" fmla="*/ 5526768 w 5615867"/>
              <a:gd name="connsiteY3" fmla="*/ 3592995 h 3937502"/>
              <a:gd name="connsiteX4" fmla="*/ 5297516 w 5615867"/>
              <a:gd name="connsiteY4" fmla="*/ 3589699 h 3937502"/>
              <a:gd name="connsiteX5" fmla="*/ 5072759 w 5615867"/>
              <a:gd name="connsiteY5" fmla="*/ 3584753 h 3937502"/>
              <a:gd name="connsiteX6" fmla="*/ 4850251 w 5615867"/>
              <a:gd name="connsiteY6" fmla="*/ 3580082 h 3937502"/>
              <a:gd name="connsiteX7" fmla="*/ 4632236 w 5615867"/>
              <a:gd name="connsiteY7" fmla="*/ 3574861 h 3937502"/>
              <a:gd name="connsiteX8" fmla="*/ 4415345 w 5615867"/>
              <a:gd name="connsiteY8" fmla="*/ 3566894 h 3937502"/>
              <a:gd name="connsiteX9" fmla="*/ 4201828 w 5615867"/>
              <a:gd name="connsiteY9" fmla="*/ 3558376 h 3937502"/>
              <a:gd name="connsiteX10" fmla="*/ 3992803 w 5615867"/>
              <a:gd name="connsiteY10" fmla="*/ 3550683 h 3937502"/>
              <a:gd name="connsiteX11" fmla="*/ 3584870 w 5615867"/>
              <a:gd name="connsiteY11" fmla="*/ 3528977 h 3937502"/>
              <a:gd name="connsiteX12" fmla="*/ 3193793 w 5615867"/>
              <a:gd name="connsiteY12" fmla="*/ 3505898 h 3937502"/>
              <a:gd name="connsiteX13" fmla="*/ 2818449 w 5615867"/>
              <a:gd name="connsiteY13" fmla="*/ 3481719 h 3937502"/>
              <a:gd name="connsiteX14" fmla="*/ 2463334 w 5615867"/>
              <a:gd name="connsiteY14" fmla="*/ 3455068 h 3937502"/>
              <a:gd name="connsiteX15" fmla="*/ 2123952 w 5615867"/>
              <a:gd name="connsiteY15" fmla="*/ 3427317 h 3937502"/>
              <a:gd name="connsiteX16" fmla="*/ 1809292 w 5615867"/>
              <a:gd name="connsiteY16" fmla="*/ 3397369 h 3937502"/>
              <a:gd name="connsiteX17" fmla="*/ 1513738 w 5615867"/>
              <a:gd name="connsiteY17" fmla="*/ 3367971 h 3937502"/>
              <a:gd name="connsiteX18" fmla="*/ 1241781 w 5615867"/>
              <a:gd name="connsiteY18" fmla="*/ 3338572 h 3937502"/>
              <a:gd name="connsiteX19" fmla="*/ 992302 w 5615867"/>
              <a:gd name="connsiteY19" fmla="*/ 3310822 h 3937502"/>
              <a:gd name="connsiteX20" fmla="*/ 770916 w 5615867"/>
              <a:gd name="connsiteY20" fmla="*/ 3284445 h 3937502"/>
              <a:gd name="connsiteX21" fmla="*/ 570883 w 5615867"/>
              <a:gd name="connsiteY21" fmla="*/ 3259442 h 3937502"/>
              <a:gd name="connsiteX22" fmla="*/ 402316 w 5615867"/>
              <a:gd name="connsiteY22" fmla="*/ 3238561 h 3937502"/>
              <a:gd name="connsiteX23" fmla="*/ 260719 w 5615867"/>
              <a:gd name="connsiteY23" fmla="*/ 3218778 h 3937502"/>
              <a:gd name="connsiteX24" fmla="*/ 66304 w 5615867"/>
              <a:gd name="connsiteY24" fmla="*/ 3190479 h 3937502"/>
              <a:gd name="connsiteX25" fmla="*/ 1 w 5615867"/>
              <a:gd name="connsiteY25" fmla="*/ 3180862 h 3937502"/>
              <a:gd name="connsiteX26" fmla="*/ 1 w 5615867"/>
              <a:gd name="connsiteY26" fmla="*/ 3937502 h 3937502"/>
              <a:gd name="connsiteX27" fmla="*/ 0 w 5615867"/>
              <a:gd name="connsiteY27" fmla="*/ 3937502 h 39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629A2BF9-27AC-41A0-B770-BD396283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r="3" b="3"/>
          <a:stretch/>
        </p:blipFill>
        <p:spPr bwMode="auto">
          <a:xfrm>
            <a:off x="6089905" y="454911"/>
            <a:ext cx="5625013" cy="3594644"/>
          </a:xfrm>
          <a:custGeom>
            <a:avLst/>
            <a:gdLst>
              <a:gd name="connsiteX0" fmla="*/ 0 w 5625013"/>
              <a:gd name="connsiteY0" fmla="*/ 0 h 3594644"/>
              <a:gd name="connsiteX1" fmla="*/ 5625013 w 5625013"/>
              <a:gd name="connsiteY1" fmla="*/ 0 h 3594644"/>
              <a:gd name="connsiteX2" fmla="*/ 5625013 w 5625013"/>
              <a:gd name="connsiteY2" fmla="*/ 3182785 h 3594644"/>
              <a:gd name="connsiteX3" fmla="*/ 5369916 w 5625013"/>
              <a:gd name="connsiteY3" fmla="*/ 3223724 h 3594644"/>
              <a:gd name="connsiteX4" fmla="*/ 5115940 w 5625013"/>
              <a:gd name="connsiteY4" fmla="*/ 3262739 h 3594644"/>
              <a:gd name="connsiteX5" fmla="*/ 4860842 w 5625013"/>
              <a:gd name="connsiteY5" fmla="*/ 3300930 h 3594644"/>
              <a:gd name="connsiteX6" fmla="*/ 4604619 w 5625013"/>
              <a:gd name="connsiteY6" fmla="*/ 3333626 h 3594644"/>
              <a:gd name="connsiteX7" fmla="*/ 4349520 w 5625013"/>
              <a:gd name="connsiteY7" fmla="*/ 3366596 h 3594644"/>
              <a:gd name="connsiteX8" fmla="*/ 4093297 w 5625013"/>
              <a:gd name="connsiteY8" fmla="*/ 3397369 h 3594644"/>
              <a:gd name="connsiteX9" fmla="*/ 3840446 w 5625013"/>
              <a:gd name="connsiteY9" fmla="*/ 3423746 h 3594644"/>
              <a:gd name="connsiteX10" fmla="*/ 3584223 w 5625013"/>
              <a:gd name="connsiteY10" fmla="*/ 3448748 h 3594644"/>
              <a:gd name="connsiteX11" fmla="*/ 3329125 w 5625013"/>
              <a:gd name="connsiteY11" fmla="*/ 3471553 h 3594644"/>
              <a:gd name="connsiteX12" fmla="*/ 3078521 w 5625013"/>
              <a:gd name="connsiteY12" fmla="*/ 3491336 h 3594644"/>
              <a:gd name="connsiteX13" fmla="*/ 2824547 w 5625013"/>
              <a:gd name="connsiteY13" fmla="*/ 3511118 h 3594644"/>
              <a:gd name="connsiteX14" fmla="*/ 2573942 w 5625013"/>
              <a:gd name="connsiteY14" fmla="*/ 3527604 h 3594644"/>
              <a:gd name="connsiteX15" fmla="*/ 2323339 w 5625013"/>
              <a:gd name="connsiteY15" fmla="*/ 3540517 h 3594644"/>
              <a:gd name="connsiteX16" fmla="*/ 2073860 w 5625013"/>
              <a:gd name="connsiteY16" fmla="*/ 3553980 h 3594644"/>
              <a:gd name="connsiteX17" fmla="*/ 1826627 w 5625013"/>
              <a:gd name="connsiteY17" fmla="*/ 3565245 h 3594644"/>
              <a:gd name="connsiteX18" fmla="*/ 1581642 w 5625013"/>
              <a:gd name="connsiteY18" fmla="*/ 3573213 h 3594644"/>
              <a:gd name="connsiteX19" fmla="*/ 1336657 w 5625013"/>
              <a:gd name="connsiteY19" fmla="*/ 3580082 h 3594644"/>
              <a:gd name="connsiteX20" fmla="*/ 1093921 w 5625013"/>
              <a:gd name="connsiteY20" fmla="*/ 3586676 h 3594644"/>
              <a:gd name="connsiteX21" fmla="*/ 854555 w 5625013"/>
              <a:gd name="connsiteY21" fmla="*/ 3589699 h 3594644"/>
              <a:gd name="connsiteX22" fmla="*/ 615189 w 5625013"/>
              <a:gd name="connsiteY22" fmla="*/ 3592995 h 3594644"/>
              <a:gd name="connsiteX23" fmla="*/ 379194 w 5625013"/>
              <a:gd name="connsiteY23" fmla="*/ 3594644 h 3594644"/>
              <a:gd name="connsiteX24" fmla="*/ 145448 w 5625013"/>
              <a:gd name="connsiteY24" fmla="*/ 3592995 h 3594644"/>
              <a:gd name="connsiteX25" fmla="*/ 0 w 5625013"/>
              <a:gd name="connsiteY25" fmla="*/ 3592995 h 35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34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9FAC-4A0A-4C76-AE86-E7AC5ABF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Location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9A23-20F2-49A9-BC55-C42D0F6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Urban or Rural</a:t>
            </a:r>
          </a:p>
          <a:p>
            <a:r>
              <a:rPr lang="en-US" dirty="0">
                <a:solidFill>
                  <a:schemeClr val="tx1"/>
                </a:solidFill>
              </a:rPr>
              <a:t>Latitude</a:t>
            </a:r>
          </a:p>
          <a:p>
            <a:r>
              <a:rPr lang="en-US" dirty="0">
                <a:solidFill>
                  <a:schemeClr val="tx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1362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4CB1D-DB34-471D-9160-8EF8B7A2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 Related Features (Number and Age)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05E53-0E84-4AC0-A55C-20227E16F0E6}"/>
              </a:ext>
            </a:extLst>
          </p:cNvPr>
          <p:cNvSpPr txBox="1"/>
          <p:nvPr/>
        </p:nvSpPr>
        <p:spPr>
          <a:xfrm>
            <a:off x="639098" y="2418735"/>
            <a:ext cx="5132439" cy="3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Most of the vehicles involved in the accidents are less than 10 years old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As the vehicles gets older, the number of accidents decrease, and severity of the accidents increase.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Most of the accidents involve 2 vehicles, but the severity is significantly higher if only 1 vehicles is involved in the accident.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EB21848-AB70-427F-A407-97B67E371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672" y="913841"/>
            <a:ext cx="5589242" cy="25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402BFB1-4991-47F3-A9E4-3497016E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49" y="3758642"/>
            <a:ext cx="5650342" cy="261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4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80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89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3BF67-7BB1-4351-8258-BA0C6A5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Vehicle Related Features (Vehicle Spec.)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3F9C-6E84-4276-8FA7-A1C33F23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Most of the accidents involve cars. Motorcycles have the highest accident severity.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Manufactures such as (Yamaha, Honda, Suzuki) have a high severity rate because they product motorcycles.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Most of the motorcycles have a lower engine cc compare to cars and that is why the t-test shows accidents are more sever when the cc of the vehicle is lower.</a:t>
            </a:r>
          </a:p>
        </p:txBody>
      </p: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939436DC-27F0-4BBE-8E8B-C2E5807D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7058" y="4769190"/>
            <a:ext cx="3224788" cy="21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4C7E9111-A945-4F07-A32E-CFDC28138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385" y="563451"/>
            <a:ext cx="5398626" cy="31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C71A1DA8-A032-4137-8EE2-5CA81EBC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7726" y="3518918"/>
            <a:ext cx="3914274" cy="20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74775-2A69-47AC-B833-C9C6D111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Vehicle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B1AF-4640-45F1-811A-207D94A7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Engine CC</a:t>
            </a:r>
          </a:p>
        </p:txBody>
      </p:sp>
      <p:pic>
        <p:nvPicPr>
          <p:cNvPr id="16386" name="Picture 2" descr="Image result for engine cartoon images">
            <a:extLst>
              <a:ext uri="{FF2B5EF4-FFF2-40B4-BE49-F238E27FC236}">
                <a16:creationId xmlns:a16="http://schemas.microsoft.com/office/drawing/2014/main" id="{2C418AB5-8303-481D-9573-709D499F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8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27AAF-5679-4BC3-9E29-A065B6B2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Presentation Layout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F51559D-BC73-4D50-B1B1-C704E05F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682704"/>
              </p:ext>
            </p:extLst>
          </p:nvPr>
        </p:nvGraphicFramePr>
        <p:xfrm>
          <a:off x="5194300" y="1017042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02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72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5" name="Freeform: Shape 74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416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417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6B552-9EBE-42F7-A308-0620996F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Driver Related Features (Age)</a:t>
            </a:r>
          </a:p>
        </p:txBody>
      </p:sp>
      <p:sp>
        <p:nvSpPr>
          <p:cNvPr id="17418" name="Rectangle 80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C613-1361-47DB-B569-6C2E1717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2047613"/>
            <a:ext cx="6072776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E"/>
                </a:solidFill>
              </a:rPr>
              <a:t>Most of the accidents happened to drivers aged between 30 and 59 years old.</a:t>
            </a:r>
          </a:p>
          <a:p>
            <a:pPr algn="just"/>
            <a:endParaRPr lang="en-US" dirty="0">
              <a:solidFill>
                <a:srgbClr val="FFFFFE"/>
              </a:solidFill>
            </a:endParaRPr>
          </a:p>
          <a:p>
            <a:pPr algn="just"/>
            <a:r>
              <a:rPr lang="en-US" dirty="0">
                <a:solidFill>
                  <a:srgbClr val="FFFFFE"/>
                </a:solidFill>
              </a:rPr>
              <a:t>Severity of the accidents is the lowest for 30-39 age group and increase as the driver gets older and the number of accidents decreases as well.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D9F7775-4C79-438A-8E10-7A4FE765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213" y="1153902"/>
            <a:ext cx="4972891" cy="22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E9AB138-0E24-4E5F-ABB3-00983260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149" y="3907857"/>
            <a:ext cx="4921211" cy="17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9B2CD-8B7E-4D40-B50A-0D9419E6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 Related Features (Economic/Social)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199-0255-4CBE-A3CB-EA87198C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Using Driver IMD Decile Index, drivers are divided into 10 groups based on their economic and social status.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 big difference in number of accidents but the severity of the accidents increases more with the drivers who have economic and social advantage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46EC571A-9002-4028-87BE-768C6DB9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94919"/>
            <a:ext cx="4828707" cy="181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C9898268-AE5A-47B1-8708-02EE3AD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752606"/>
            <a:ext cx="4828707" cy="22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8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49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B51B-B4A7-4B8E-BB1A-A3FA64B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Driver Selected Features</a:t>
            </a:r>
          </a:p>
        </p:txBody>
      </p:sp>
      <p:sp>
        <p:nvSpPr>
          <p:cNvPr id="2049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C577-6071-4C3B-A333-64F50B9F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 of Driver</a:t>
            </a:r>
          </a:p>
          <a:p>
            <a:r>
              <a:rPr lang="en-US" dirty="0">
                <a:solidFill>
                  <a:schemeClr val="tx1"/>
                </a:solidFill>
              </a:rPr>
              <a:t>Driver IMD Decile</a:t>
            </a:r>
          </a:p>
        </p:txBody>
      </p:sp>
      <p:pic>
        <p:nvPicPr>
          <p:cNvPr id="20482" name="Picture 2" descr="Image result for driver imd decile">
            <a:extLst>
              <a:ext uri="{FF2B5EF4-FFF2-40B4-BE49-F238E27FC236}">
                <a16:creationId xmlns:a16="http://schemas.microsoft.com/office/drawing/2014/main" id="{A519431F-8EDC-44D6-BC8D-EA98B566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77844"/>
            <a:ext cx="4828707" cy="24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drivers age groups">
            <a:extLst>
              <a:ext uri="{FF2B5EF4-FFF2-40B4-BE49-F238E27FC236}">
                <a16:creationId xmlns:a16="http://schemas.microsoft.com/office/drawing/2014/main" id="{CD3B6873-C964-44E7-BC92-4C5230B5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130" y="3520086"/>
            <a:ext cx="4122264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86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0B9E-9FF1-47F5-A281-28B2F7E4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Road, Weather and Accident Conditions (Selected Features)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215A-33BA-4564-A102-7EF0102D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F33CED8-9B26-4ED6-B847-EA5E4E6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5" y="4529427"/>
            <a:ext cx="5482019" cy="22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166204EE-C1D3-42C3-B352-A181B4DC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3" y="2281016"/>
            <a:ext cx="5241657" cy="2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547D219B-4B95-4A80-967C-3A6AA838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7" y="2229552"/>
            <a:ext cx="5583563" cy="45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1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614-4E81-4B04-901C-4BE29534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5D3-F566-4050-9383-FF572AE6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2189137" cy="1236980"/>
          </a:xfrm>
        </p:spPr>
        <p:txBody>
          <a:bodyPr/>
          <a:lstStyle/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Season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of Week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Hour of Day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88D4E3-386D-4DC9-BBEA-D464ACA62572}"/>
              </a:ext>
            </a:extLst>
          </p:cNvPr>
          <p:cNvSpPr txBox="1">
            <a:spLocks/>
          </p:cNvSpPr>
          <p:nvPr/>
        </p:nvSpPr>
        <p:spPr>
          <a:xfrm>
            <a:off x="1154953" y="4349569"/>
            <a:ext cx="2432978" cy="1236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latitude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longitude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Urban or rural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978E5-37BC-4E9C-817E-AEF59B2899CF}"/>
              </a:ext>
            </a:extLst>
          </p:cNvPr>
          <p:cNvSpPr txBox="1">
            <a:spLocks/>
          </p:cNvSpPr>
          <p:nvPr/>
        </p:nvSpPr>
        <p:spPr>
          <a:xfrm>
            <a:off x="8604068" y="2598783"/>
            <a:ext cx="2432978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 CC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99CCB2-5E51-4FBD-B4A1-AE62321439F3}"/>
              </a:ext>
            </a:extLst>
          </p:cNvPr>
          <p:cNvSpPr txBox="1">
            <a:spLocks/>
          </p:cNvSpPr>
          <p:nvPr/>
        </p:nvSpPr>
        <p:spPr>
          <a:xfrm>
            <a:off x="4616609" y="4349569"/>
            <a:ext cx="2689882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 of driver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Driver imd decile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7CF9BD-2127-4593-9AFF-1CDD52FF63D3}"/>
              </a:ext>
            </a:extLst>
          </p:cNvPr>
          <p:cNvSpPr txBox="1">
            <a:spLocks/>
          </p:cNvSpPr>
          <p:nvPr/>
        </p:nvSpPr>
        <p:spPr>
          <a:xfrm>
            <a:off x="4616609" y="2598783"/>
            <a:ext cx="3142727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point of impact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Road class</a:t>
            </a:r>
          </a:p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Junction location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F5C02B-0E59-4713-9DE0-FC83F84B8DBB}"/>
              </a:ext>
            </a:extLst>
          </p:cNvPr>
          <p:cNvSpPr txBox="1">
            <a:spLocks/>
          </p:cNvSpPr>
          <p:nvPr/>
        </p:nvSpPr>
        <p:spPr>
          <a:xfrm>
            <a:off x="8048625" y="3835763"/>
            <a:ext cx="3699679" cy="12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b="1" cap="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Variable: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cap="al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Accident Severity </a:t>
            </a:r>
            <a:r>
              <a:rPr lang="en-US" sz="18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800" b="1" cap="all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Slight</a:t>
            </a:r>
            <a:r>
              <a:rPr lang="en-US" sz="18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Fatal serious)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93A-8D32-4B98-AB91-D2B7E166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A4FA0-8122-46AD-ADE0-36B4E5472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48012"/>
              </p:ext>
            </p:extLst>
          </p:nvPr>
        </p:nvGraphicFramePr>
        <p:xfrm>
          <a:off x="1154954" y="2372845"/>
          <a:ext cx="9776935" cy="411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387">
                  <a:extLst>
                    <a:ext uri="{9D8B030D-6E8A-4147-A177-3AD203B41FA5}">
                      <a16:colId xmlns:a16="http://schemas.microsoft.com/office/drawing/2014/main" val="2081471603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928654351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190054246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416804995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3184445263"/>
                    </a:ext>
                  </a:extLst>
                </a:gridCol>
              </a:tblGrid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(Mean Cross-Validation)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1272"/>
                  </a:ext>
                </a:extLst>
              </a:tr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Naïve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81080"/>
                  </a:ext>
                </a:extLst>
              </a:tr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KNN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0581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60764"/>
                  </a:ext>
                </a:extLst>
              </a:tr>
              <a:tr h="56707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07324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6529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49EB290-7FFE-44F5-8F42-2FA9931DE952}"/>
              </a:ext>
            </a:extLst>
          </p:cNvPr>
          <p:cNvSpPr/>
          <p:nvPr/>
        </p:nvSpPr>
        <p:spPr>
          <a:xfrm>
            <a:off x="1053737" y="4907403"/>
            <a:ext cx="2133600" cy="706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3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AF10A03D-B8D7-4106-B452-8F3C71462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65159176-5854-41AA-8779-1E39496D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2FA54D7-F682-4168-A15B-6262BF16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439C4658-FDF2-4373-8344-47DA03B04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910C2-A7A7-40F1-BF30-78C184A3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</a:rPr>
              <a:t>Prediction Model Selection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81C23C8-70CB-4905-8C68-FD986F6C0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r="516" b="-4"/>
          <a:stretch/>
        </p:blipFill>
        <p:spPr bwMode="auto">
          <a:xfrm>
            <a:off x="8532644" y="621222"/>
            <a:ext cx="3113904" cy="2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C0246788-5559-4236-B1FF-BE8D2210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3CB9E85-E170-4F32-8493-3B2B4313C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r="518" b="-4"/>
          <a:stretch/>
        </p:blipFill>
        <p:spPr bwMode="auto">
          <a:xfrm>
            <a:off x="8532644" y="3511959"/>
            <a:ext cx="3113904" cy="25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222A3-0A70-4539-945E-A5FDCC0C9E08}"/>
              </a:ext>
            </a:extLst>
          </p:cNvPr>
          <p:cNvSpPr txBox="1"/>
          <p:nvPr/>
        </p:nvSpPr>
        <p:spPr>
          <a:xfrm>
            <a:off x="5647965" y="2927441"/>
            <a:ext cx="1859281" cy="3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5266D-9108-405E-8C97-2FC2135EE754}"/>
              </a:ext>
            </a:extLst>
          </p:cNvPr>
          <p:cNvSpPr txBox="1"/>
          <p:nvPr/>
        </p:nvSpPr>
        <p:spPr>
          <a:xfrm>
            <a:off x="5647964" y="6037235"/>
            <a:ext cx="1859281" cy="3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Neighbor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2C5ED-427B-4CB9-97D8-02B528EB369A}"/>
              </a:ext>
            </a:extLst>
          </p:cNvPr>
          <p:cNvSpPr txBox="1"/>
          <p:nvPr/>
        </p:nvSpPr>
        <p:spPr>
          <a:xfrm>
            <a:off x="8690895" y="2934658"/>
            <a:ext cx="24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2D661-252A-4040-AB56-3DAFC742A905}"/>
              </a:ext>
            </a:extLst>
          </p:cNvPr>
          <p:cNvSpPr txBox="1"/>
          <p:nvPr/>
        </p:nvSpPr>
        <p:spPr>
          <a:xfrm>
            <a:off x="8594812" y="5984832"/>
            <a:ext cx="26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988AC8DB-6951-464D-BDC7-68E634AD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3" y="621222"/>
            <a:ext cx="3388851" cy="24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0106A-BB4E-4F64-9455-47CE610F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3" y="3546792"/>
            <a:ext cx="3388851" cy="24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0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57" name="Rectangle 7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58" name="Freeform: Shape 72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5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60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61" name="Title 1">
            <a:extLst>
              <a:ext uri="{FF2B5EF4-FFF2-40B4-BE49-F238E27FC236}">
                <a16:creationId xmlns:a16="http://schemas.microsoft.com/office/drawing/2014/main" id="{4D024C0F-5FD4-4D87-B168-7313846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22562" name="Rectangle 7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3" name="Oval 8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4" name="Oval 8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5" name="Content Placeholder 2">
            <a:extLst>
              <a:ext uri="{FF2B5EF4-FFF2-40B4-BE49-F238E27FC236}">
                <a16:creationId xmlns:a16="http://schemas.microsoft.com/office/drawing/2014/main" id="{850D59C7-AB95-4C8D-9532-4F066236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82" y="2605548"/>
            <a:ext cx="6072776" cy="1518514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Features with relative importance higher than 20% was considered in the rendered Random Forest Model.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76588D7-B3B4-4FA3-8354-E5FFE7C74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r="-3" b="-3"/>
          <a:stretch/>
        </p:blipFill>
        <p:spPr bwMode="auto">
          <a:xfrm>
            <a:off x="7104393" y="515013"/>
            <a:ext cx="4664272" cy="63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30B83E9-74AE-433D-BF0B-70411A6BE438}"/>
              </a:ext>
            </a:extLst>
          </p:cNvPr>
          <p:cNvSpPr/>
          <p:nvPr/>
        </p:nvSpPr>
        <p:spPr>
          <a:xfrm>
            <a:off x="7940842" y="752194"/>
            <a:ext cx="4046854" cy="62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456902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2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AFF9FD2-B4D3-426F-8EBE-7610F153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45" y="1802778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Features {Latitude, Longitude, Hour of day, Engine CC)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Model accuracy slightly decreased to 0.7211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Precession, Recall and F-Value increased </a:t>
            </a:r>
          </a:p>
        </p:txBody>
      </p:sp>
    </p:spTree>
    <p:extLst>
      <p:ext uri="{BB962C8B-B14F-4D97-AF65-F5344CB8AC3E}">
        <p14:creationId xmlns:p14="http://schemas.microsoft.com/office/powerpoint/2010/main" val="27015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3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582" name="Freeform: Shape 13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53369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3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F2C3F6-71F8-422E-BFDF-44BC7175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142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Number of estimators has been increased from 20 to 100</a:t>
            </a:r>
          </a:p>
          <a:p>
            <a:r>
              <a:rPr lang="en-US" dirty="0">
                <a:solidFill>
                  <a:srgbClr val="FFFFFF"/>
                </a:solidFill>
              </a:rPr>
              <a:t>Model accuracy slightly increase to 0.7369</a:t>
            </a:r>
          </a:p>
          <a:p>
            <a:r>
              <a:rPr lang="en-US" dirty="0">
                <a:solidFill>
                  <a:srgbClr val="FFFFFF"/>
                </a:solidFill>
              </a:rPr>
              <a:t>Precession increased to 0.55 but Recall and F-Value values decreased to 0.20 and 0.29.</a:t>
            </a:r>
          </a:p>
        </p:txBody>
      </p:sp>
    </p:spTree>
    <p:extLst>
      <p:ext uri="{BB962C8B-B14F-4D97-AF65-F5344CB8AC3E}">
        <p14:creationId xmlns:p14="http://schemas.microsoft.com/office/powerpoint/2010/main" val="7167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2F-E07A-45C1-AD2A-477028DD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967D5-EAF3-450B-A0CA-B116D0C8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4" y="2603500"/>
            <a:ext cx="3997835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/>
            <a:r>
              <a:rPr lang="en-US" sz="1600" dirty="0"/>
              <a:t>Approximately </a:t>
            </a:r>
            <a:r>
              <a:rPr lang="en-US" sz="1600" b="1" dirty="0">
                <a:solidFill>
                  <a:srgbClr val="FF0000"/>
                </a:solidFill>
              </a:rPr>
              <a:t>250,000</a:t>
            </a:r>
            <a:r>
              <a:rPr lang="en-US" sz="1600" dirty="0"/>
              <a:t> accidents occurred between 2010 and 2014 in UK is included in this study.</a:t>
            </a:r>
          </a:p>
          <a:p>
            <a:pPr marL="285750" indent="-285750" algn="just"/>
            <a:r>
              <a:rPr lang="en-US" sz="1600" dirty="0"/>
              <a:t>This data is published by </a:t>
            </a:r>
            <a:r>
              <a:rPr lang="en-US" sz="1600" b="1" dirty="0" err="1"/>
              <a:t>Steafno</a:t>
            </a:r>
            <a:r>
              <a:rPr lang="en-US" sz="1600" b="1" dirty="0"/>
              <a:t> Leone</a:t>
            </a:r>
            <a:r>
              <a:rPr lang="en-US" sz="1600" dirty="0"/>
              <a:t> on Kaggle 6 months ago. No information about the method used for data collection.</a:t>
            </a:r>
          </a:p>
          <a:p>
            <a:pPr marL="285750" indent="-285750" algn="just"/>
            <a:r>
              <a:rPr lang="en-US" sz="1600" dirty="0"/>
              <a:t>The data is clean with no missing variables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F3EAE8-4CC6-42BE-B441-AA15F58F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936" y="2343151"/>
            <a:ext cx="6591890" cy="417808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4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3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582" name="Freeform: Shape 13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53369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4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F2C3F6-71F8-422E-BFDF-44BC7175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142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Criterion has been changed from ‘Gini’ to ‘entropy’ while keeping number of estimators = 20.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Features with relative importance higher than 10% and less than 20% has been included in the model.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Model accuracy slightly higher (0.7270) than Random Forest Model 2 accuracy.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Precession, Recall and F-Value values are lower than Random Forest Model 2 values.</a:t>
            </a:r>
          </a:p>
        </p:txBody>
      </p:sp>
    </p:spTree>
    <p:extLst>
      <p:ext uri="{BB962C8B-B14F-4D97-AF65-F5344CB8AC3E}">
        <p14:creationId xmlns:p14="http://schemas.microsoft.com/office/powerpoint/2010/main" val="21919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25FD-87A9-45E3-8E7E-EC819686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Selected Model (Random Forest 2)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CA06A96-3EE5-4BBF-AC47-185D1EE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898640"/>
            <a:ext cx="4828707" cy="30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CC82-0608-4FAF-8153-87DED4B5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This model has been selected because it achieved the highest F1-value for fatal Serious accident severity.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The accuracy was not different from all other models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Precession, Recall, and F-1 values are important because it is more important for us to correctly identify Fatal and serious accidents than correctly identify slight accidents.</a:t>
            </a:r>
          </a:p>
        </p:txBody>
      </p:sp>
    </p:spTree>
    <p:extLst>
      <p:ext uri="{BB962C8B-B14F-4D97-AF65-F5344CB8AC3E}">
        <p14:creationId xmlns:p14="http://schemas.microsoft.com/office/powerpoint/2010/main" val="369105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C007-4D2F-4785-94D3-7364C8CA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of the Selected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34B4-B312-426C-B487-49432D8E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9592"/>
            <a:ext cx="8825659" cy="34163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By identifying the important features, you can predict the locations with high potential of fatal accident occurrence.</a:t>
            </a:r>
          </a:p>
          <a:p>
            <a:pPr algn="just"/>
            <a:r>
              <a:rPr lang="en-US" dirty="0"/>
              <a:t>This model also help in identifying the hours with high accident occurrence and the most dangerous accidents.</a:t>
            </a:r>
          </a:p>
          <a:p>
            <a:pPr algn="just"/>
            <a:r>
              <a:rPr lang="en-US" dirty="0"/>
              <a:t>Model can be used to generate simulation and try to change features by planned improvement plans and check the results.</a:t>
            </a:r>
          </a:p>
          <a:p>
            <a:pPr algn="just"/>
            <a:r>
              <a:rPr lang="en-US" dirty="0"/>
              <a:t>The model can be used by Emergency to predict the severity of the accidents based in the information and assign the adequate resources.</a:t>
            </a:r>
          </a:p>
          <a:p>
            <a:pPr algn="just"/>
            <a:r>
              <a:rPr lang="en-US" dirty="0"/>
              <a:t>This model can be the start of building more precise and accurate models by running the analysis on specific regions independently or specific cities or towns in the regions.</a:t>
            </a:r>
          </a:p>
        </p:txBody>
      </p:sp>
    </p:spTree>
    <p:extLst>
      <p:ext uri="{BB962C8B-B14F-4D97-AF65-F5344CB8AC3E}">
        <p14:creationId xmlns:p14="http://schemas.microsoft.com/office/powerpoint/2010/main" val="255289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F6AE-72A4-4A15-889F-6E04C22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Points and Shortcomings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EEB1-EB9A-4639-B5FD-E8DA0A78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6826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Model prediction accuracy, precession and recall is relatively low, but predicting fatal accidents is not easy when you run the analysis on the entire country.</a:t>
            </a:r>
          </a:p>
          <a:p>
            <a:pPr algn="just"/>
            <a:r>
              <a:rPr lang="en-US" dirty="0"/>
              <a:t>Many features has been withdrawn from the analysis due to high class imbalance. Including these features (if no imbalance is there) could add value.</a:t>
            </a:r>
          </a:p>
          <a:p>
            <a:pPr algn="just"/>
            <a:r>
              <a:rPr lang="en-US" dirty="0"/>
              <a:t>The data of this analysis is outdated more than 5 years ago and might not be valuable in 2019, even though the number of fatal accidents in UK were steady during the last 8 years. </a:t>
            </a:r>
          </a:p>
        </p:txBody>
      </p:sp>
    </p:spTree>
    <p:extLst>
      <p:ext uri="{BB962C8B-B14F-4D97-AF65-F5344CB8AC3E}">
        <p14:creationId xmlns:p14="http://schemas.microsoft.com/office/powerpoint/2010/main" val="346010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191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58" name="Rectangle 192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650" name="Picture 2" descr="Image result for Q&amp;A">
            <a:extLst>
              <a:ext uri="{FF2B5EF4-FFF2-40B4-BE49-F238E27FC236}">
                <a16:creationId xmlns:a16="http://schemas.microsoft.com/office/drawing/2014/main" id="{0F58EFD3-81F1-41A5-8399-E0E245955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 r="1" b="5117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19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F0D9-4149-4EF6-9341-9C37602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Metrics for Model Selection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F5EBBE-E99F-4A39-9C4A-2426C497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271184"/>
            <a:ext cx="8915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4AC9C8-2E50-4BF6-8832-6E0F5E9D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561545"/>
            <a:ext cx="3810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39A3-5A1D-49A9-BCCE-20226D1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7E45-8926-40CA-AD95-E45024FC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97" y="2162009"/>
            <a:ext cx="3984205" cy="403694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Hours in the data frame were decimal from 0.001 to 0.99. It has been multiplied by 24 to be in the 24-hour format.</a:t>
            </a:r>
          </a:p>
          <a:p>
            <a:r>
              <a:rPr lang="en-US" sz="1600" dirty="0"/>
              <a:t>Many columns values which are numeric in the data frame has been switched to string because it is categorical.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88A31-6004-4D81-AE00-123313E9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5846" y="2426815"/>
            <a:ext cx="6941240" cy="373091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4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0" name="Rectangle 14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9D7C5-FE5F-4507-9ED1-2B653EA5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037" name="Content Placeholder 1029">
            <a:extLst>
              <a:ext uri="{FF2B5EF4-FFF2-40B4-BE49-F238E27FC236}">
                <a16:creationId xmlns:a16="http://schemas.microsoft.com/office/drawing/2014/main" id="{DAEEF835-EB69-48CC-B15F-5219BD81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No outliers as shown in the Box Plot.</a:t>
            </a:r>
          </a:p>
        </p:txBody>
      </p:sp>
      <p:grpSp>
        <p:nvGrpSpPr>
          <p:cNvPr id="1041" name="Group 15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DCD0B-3E40-4D19-BEBE-4A227B88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748" y="208352"/>
            <a:ext cx="5346276" cy="64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C9A5-7A8C-46B4-AA6D-B523921B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Research Questions</a:t>
            </a:r>
          </a:p>
        </p:txBody>
      </p:sp>
      <p:pic>
        <p:nvPicPr>
          <p:cNvPr id="3076" name="Picture 4" descr="Image result for research question">
            <a:extLst>
              <a:ext uri="{FF2B5EF4-FFF2-40B4-BE49-F238E27FC236}">
                <a16:creationId xmlns:a16="http://schemas.microsoft.com/office/drawing/2014/main" id="{0A6EA283-45C6-4EBB-BBB2-BE2700C7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350" y="1896176"/>
            <a:ext cx="5615650" cy="37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3D29-C261-4E88-8111-777DD0BC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What is the important features that can predict fatal and serious accidents?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How accurate can we predict fatal and serious accidents?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What is the best prediction model? </a:t>
            </a:r>
          </a:p>
        </p:txBody>
      </p:sp>
    </p:spTree>
    <p:extLst>
      <p:ext uri="{BB962C8B-B14F-4D97-AF65-F5344CB8AC3E}">
        <p14:creationId xmlns:p14="http://schemas.microsoft.com/office/powerpoint/2010/main" val="268170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4027-E25D-4712-91AA-FDDF7133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2B9ABFC-FBED-43C0-ABC7-CF5A33D3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23437"/>
            <a:ext cx="4828707" cy="48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D20C-CC98-41A3-816F-743082F0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Univariate Analysis for target Variable (Accident Severity)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Bivariate Analysis for prediction features grouped into 5 main groups: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Time 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Location 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Vehicle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Driver</a:t>
            </a:r>
          </a:p>
          <a:p>
            <a:pPr lvl="1" algn="just"/>
            <a:r>
              <a:rPr lang="en-US" dirty="0">
                <a:solidFill>
                  <a:srgbClr val="FFFFFF"/>
                </a:solidFill>
              </a:rPr>
              <a:t>Road, Weather and Accident Conditions</a:t>
            </a:r>
          </a:p>
        </p:txBody>
      </p:sp>
    </p:spTree>
    <p:extLst>
      <p:ext uri="{BB962C8B-B14F-4D97-AF65-F5344CB8AC3E}">
        <p14:creationId xmlns:p14="http://schemas.microsoft.com/office/powerpoint/2010/main" val="147801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DAD1-9224-48C2-A9E3-956D9C25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1371-8B30-472B-918B-4EBFD2A0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03683"/>
            <a:ext cx="10686445" cy="1087053"/>
          </a:xfrm>
        </p:spPr>
        <p:txBody>
          <a:bodyPr/>
          <a:lstStyle/>
          <a:p>
            <a:r>
              <a:rPr lang="en-US" dirty="0"/>
              <a:t>The Target Variable in this analysis is </a:t>
            </a:r>
            <a:r>
              <a:rPr lang="en-US" b="1" dirty="0"/>
              <a:t>binary</a:t>
            </a:r>
            <a:r>
              <a:rPr lang="en-US" dirty="0"/>
              <a:t> (Fatal Serious, Slight)</a:t>
            </a:r>
          </a:p>
          <a:p>
            <a:r>
              <a:rPr lang="en-US" dirty="0"/>
              <a:t>Most of the accident in this study are slight accidents (75.06%)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7DC40F-AEF5-43AC-9C15-1AB331D9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97" y="4398432"/>
            <a:ext cx="6181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0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76F2D-0F65-4C18-B3DE-CF10DCA5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4" y="848826"/>
            <a:ext cx="6072776" cy="9709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Time Related Features (Year)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B545-3B5A-4766-BD76-6264030E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1743796"/>
            <a:ext cx="6072776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rgbClr val="FFFFFE"/>
                </a:solidFill>
              </a:rPr>
              <a:t>Total number of accidents did not change too much during the 5 years</a:t>
            </a:r>
          </a:p>
          <a:p>
            <a:pPr marL="0" indent="0" algn="just">
              <a:buNone/>
            </a:pPr>
            <a:endParaRPr lang="en-US" dirty="0">
              <a:solidFill>
                <a:srgbClr val="FFFFFE"/>
              </a:solidFill>
            </a:endParaRPr>
          </a:p>
          <a:p>
            <a:pPr algn="just"/>
            <a:r>
              <a:rPr lang="en-US" dirty="0">
                <a:solidFill>
                  <a:srgbClr val="FFFFFE"/>
                </a:solidFill>
              </a:rPr>
              <a:t>There is no trend for increasing or decreasing accident severity over time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48F292-5CB7-4633-9367-28BCB15D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5" y="1400038"/>
            <a:ext cx="4567479" cy="26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5C893F-4DFA-40DB-864C-7A3BB758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0972" y="4230323"/>
            <a:ext cx="4715561" cy="18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9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1242</Words>
  <Application>Microsoft Office PowerPoint</Application>
  <PresentationFormat>Widescreen</PresentationFormat>
  <Paragraphs>165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Ion Boardroom</vt:lpstr>
      <vt:lpstr>Fatal Accidents in UK</vt:lpstr>
      <vt:lpstr>Presentation Layout</vt:lpstr>
      <vt:lpstr>Introduction</vt:lpstr>
      <vt:lpstr>Data</vt:lpstr>
      <vt:lpstr>Outliers</vt:lpstr>
      <vt:lpstr>Research Questions</vt:lpstr>
      <vt:lpstr>Data Exploration</vt:lpstr>
      <vt:lpstr>Univariate Analysis</vt:lpstr>
      <vt:lpstr>Time Related Features (Year)</vt:lpstr>
      <vt:lpstr>Time Related Features (Season)</vt:lpstr>
      <vt:lpstr>Time Related Features (Day)</vt:lpstr>
      <vt:lpstr>Time Related Features (Hour)</vt:lpstr>
      <vt:lpstr>Time Related features (Selected Features)</vt:lpstr>
      <vt:lpstr>Location Related Features (Area)</vt:lpstr>
      <vt:lpstr>Location Related Features (Coordinates)</vt:lpstr>
      <vt:lpstr>Location Related features (Selected Features)</vt:lpstr>
      <vt:lpstr>Vehicle Related Features (Number and Age)</vt:lpstr>
      <vt:lpstr>Vehicle Related Features (Vehicle Spec.)</vt:lpstr>
      <vt:lpstr>Vehicle Related Features (Selected Features)</vt:lpstr>
      <vt:lpstr>Driver Related Features (Age)</vt:lpstr>
      <vt:lpstr>Driver Related Features (Economic/Social)</vt:lpstr>
      <vt:lpstr>Driver Selected Features</vt:lpstr>
      <vt:lpstr>Road, Weather and Accident Conditions (Selected Features) </vt:lpstr>
      <vt:lpstr>List of Selected Features</vt:lpstr>
      <vt:lpstr>Prediction Model Selection</vt:lpstr>
      <vt:lpstr>Prediction Model Selection</vt:lpstr>
      <vt:lpstr>Feature Importance</vt:lpstr>
      <vt:lpstr>Random Forest Model 2</vt:lpstr>
      <vt:lpstr>Random Forest Model 3</vt:lpstr>
      <vt:lpstr>Random Forest Model 4</vt:lpstr>
      <vt:lpstr>Selected Model (Random Forest 2)</vt:lpstr>
      <vt:lpstr>Practical use of the Selected Model </vt:lpstr>
      <vt:lpstr>Weak Points and Shortcomings  </vt:lpstr>
      <vt:lpstr>PowerPoint Presentation</vt:lpstr>
      <vt:lpstr>Extra: Metrics for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Accidents in UK</dc:title>
  <dc:creator>Rabie Omer</dc:creator>
  <cp:lastModifiedBy>Rabie Omer</cp:lastModifiedBy>
  <cp:revision>3</cp:revision>
  <dcterms:created xsi:type="dcterms:W3CDTF">2019-10-14T19:22:44Z</dcterms:created>
  <dcterms:modified xsi:type="dcterms:W3CDTF">2019-10-14T20:59:56Z</dcterms:modified>
</cp:coreProperties>
</file>